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Lst>
  <p:sldSz cx="9144000" cy="5143500" type="screen16x9"/>
  <p:notesSz cx="6858000" cy="9144000"/>
  <p:embeddedFontLst>
    <p:embeddedFont>
      <p:font typeface="Calibri" panose="020F0502020204030204" pitchFamily="34" charset="0"/>
      <p:regular r:id="rId128"/>
      <p:bold r:id="rId129"/>
      <p:italic r:id="rId130"/>
      <p:boldItalic r:id="rId131"/>
    </p:embeddedFont>
    <p:embeddedFont>
      <p:font typeface="Comic Sans MS" panose="030F0702030302020204" pitchFamily="66" charset="0"/>
      <p:regular r:id="rId132"/>
      <p:bold r:id="rId133"/>
      <p:italic r:id="rId134"/>
      <p:boldItalic r:id="rId135"/>
    </p:embeddedFont>
    <p:embeddedFont>
      <p:font typeface="Roboto" panose="02000000000000000000" pitchFamily="2" charset="0"/>
      <p:regular r:id="rId136"/>
      <p:bold r:id="rId137"/>
      <p:italic r:id="rId138"/>
      <p:boldItalic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56EC2C-61FF-4E3A-B131-CDD2B3A45D9C}">
  <a:tblStyle styleId="{6C56EC2C-61FF-4E3A-B131-CDD2B3A45D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6.fntdata"/><Relationship Id="rId138"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7.fntdata"/><Relationship Id="rId13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font" Target="fonts/font2.fntdata"/><Relationship Id="rId13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5.fntdata"/><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3.fntdata"/><Relationship Id="rId135" Type="http://schemas.openxmlformats.org/officeDocument/2006/relationships/font" Target="fonts/font8.fntdata"/><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c2afa688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c2afa688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c2afa6888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c2afa6888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5e004a4e9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5e004a4e9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64b880b259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64b880b259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64b880b259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64b880b259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64b880b259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64b880b259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64b880b259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64b880b259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64b880b259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64b880b259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96051ecaf1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3" name="Google Shape;1963;g96051ecaf1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96051ecaf1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96051ecaf1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Google Shape;1975;g96051ecaf1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6" name="Google Shape;1976;g96051ecaf1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96051ecaf1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96051ecaf1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c2afa6888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c2afa6888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96051ecaf1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96051ecaf1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g96051ecaf1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5" name="Google Shape;2005;g96051ecaf1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96051ecaf1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96051ecaf1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64d01a22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64d01a22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96051ecaf1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96051ecaf1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96051ecaf1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96051ecaf1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5e5ca9ba0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5e5ca9ba0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653668c6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653668c6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7d715b79e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7d715b79e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241aaa69e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241aaa69e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34b24bd3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34b24bd3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64d01a227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1" name="Google Shape;2101;g64d01a227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96051ecaf1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96051ecaf1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96051ecaf1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96051ecaf1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7d715b79e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7d715b79e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64b880b259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64b880b259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96051ecaf1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96051ecaf1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934b24bd3c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934b24bd3c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934b24bd3c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934b24bd3c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934b24bd3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934b24bd3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e5ca9ba0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e5ca9ba0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1d9261f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1d9261f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2edf1e1d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2edf1e1d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2edf1e1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2edf1e1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428b9ebf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428b9ebf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4ad198f4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64ad198f4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2edf1e1d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2edf1e1d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1d9261f7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1d9261f7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1d9261f7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1d9261f7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934b24bd3c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934b24bd3c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934b24bd3c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934b24bd3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934b24bd3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934b24bd3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34b24bd3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34b24bd3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934b24bd3c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934b24bd3c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934b24bd3c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934b24bd3c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2afa688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2afa688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934b24bd3c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934b24bd3c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934b24bd3c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934b24bd3c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41d9261f7d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41d9261f7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fa9192601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fa9192601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41aaa69e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41aaa69e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41d9261f7d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41d9261f7d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934b24bd3c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934b24bd3c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934b24bd3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934b24bd3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41d9261f7d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41d9261f7d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e5cc4b71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e5cc4b71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e5ca9ba0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e5ca9ba0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6278781fd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6278781fd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6278781fd2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6278781fd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278781fd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278781fd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6278781fd2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6278781fd2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6278781fd2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6278781fd2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6278781fd2_1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6278781fd2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6278781fd2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6278781fd2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6278781fd2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6278781fd2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6278781fd2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6278781fd2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6278781fd2_1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6278781fd2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c2afa6888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c2afa6888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6278781fd2_1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6278781fd2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6278781fd2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6278781fd2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278781fd2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6278781fd2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41d9261f7d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41d9261f7d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41aaa69e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41aaa69e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41d9261f7d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41d9261f7d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64b880b25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64b880b25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935177d4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935177d4a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41d9261f7d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41d9261f7d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64b880b2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64b880b2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4d01a227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4d01a227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935177d4a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935177d4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935177d4a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935177d4a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935177d4a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935177d4a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935177d4a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935177d4a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935177d4a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935177d4a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64b880b25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64b880b25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935177d4a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935177d4a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64b880b25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64b880b25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64b880b259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64b880b259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41d9261f7d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41d9261f7d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c2afa6888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c2afa6888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64b880b25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64b880b259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64b880b259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64b880b259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64b880b259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64b880b259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64b880b259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64b880b259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241aaa69e1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241aaa69e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241aaa69e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41aaa69e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41d9261f7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41d9261f7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428b9ebf0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428b9ebf0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935177d4a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935177d4a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64b880b259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64b880b259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934b24bd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934b24bd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64b880b259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64b880b259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64b880b259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64b880b259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96051ecaf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96051eca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41d9261f7d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41d9261f7d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41d9261f7d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41d9261f7d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96051ecaf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96051ecaf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41d9261f7d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41d9261f7d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96051ecaf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96051ecaf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96051ecaf1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96051ecaf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96051ecaf1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3" name="Google Shape;1723;g96051ecaf1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34b24bd3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34b24bd3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96051ecaf1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9" name="Google Shape;1739;g96051ecaf1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96051ecaf1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4" name="Google Shape;1754;g96051ecaf1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96051ecaf1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96051ecaf1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64b880b259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64b880b259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64b880b259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64b880b259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64b880b259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64b880b259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64b880b259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64b880b259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64b880b259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64b880b259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64b880b259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4" name="Google Shape;1804;g64b880b259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64b880b259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64b880b259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0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0.xml"/><Relationship Id="rId1" Type="http://schemas.openxmlformats.org/officeDocument/2006/relationships/slideLayout" Target="../slideLayouts/slideLayout3.xml"/><Relationship Id="rId4" Type="http://schemas.openxmlformats.org/officeDocument/2006/relationships/hyperlink" Target="https://github.com/tensorflow/models/tree/master/research/object_detection"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hyperlink" Target="https://github.com/tensorflow/models/tree/master/research/object_detection"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abs/1512.02325"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arxiv.org/abs/1512.02325"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arxiv.org/abs/1512.02325"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arxiv.org/abs/1512.02325"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abs/1512.02325" TargetMode="External"/><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p:nvPr/>
        </p:nvSpPr>
        <p:spPr>
          <a:xfrm>
            <a:off x="4323450" y="1511100"/>
            <a:ext cx="2960700" cy="7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Roboto"/>
                <a:ea typeface="Roboto"/>
                <a:cs typeface="Roboto"/>
                <a:sym typeface="Roboto"/>
              </a:rPr>
              <a:t>Object Localization</a:t>
            </a:r>
            <a:endParaRPr>
              <a:solidFill>
                <a:srgbClr val="434343"/>
              </a:solidFill>
              <a:latin typeface="Roboto"/>
              <a:ea typeface="Roboto"/>
              <a:cs typeface="Roboto"/>
              <a:sym typeface="Roboto"/>
            </a:endParaRPr>
          </a:p>
        </p:txBody>
      </p:sp>
      <p:sp>
        <p:nvSpPr>
          <p:cNvPr id="56" name="Google Shape;56;p13"/>
          <p:cNvSpPr txBox="1"/>
          <p:nvPr/>
        </p:nvSpPr>
        <p:spPr>
          <a:xfrm>
            <a:off x="4367600" y="2200925"/>
            <a:ext cx="3557400" cy="1400400"/>
          </a:xfrm>
          <a:prstGeom prst="rect">
            <a:avLst/>
          </a:prstGeom>
          <a:noFill/>
          <a:ln>
            <a:noFill/>
          </a:ln>
        </p:spPr>
        <p:txBody>
          <a:bodyPr spcFirstLastPara="1" wrap="square" lIns="91425" tIns="91425" rIns="91425" bIns="91425" anchor="t" anchorCtr="0">
            <a:noAutofit/>
          </a:bodyPr>
          <a:lstStyle/>
          <a:p>
            <a:pPr marL="457200" lvl="0" indent="-292100" algn="l" rtl="0">
              <a:spcBef>
                <a:spcPts val="1000"/>
              </a:spcBef>
              <a:spcAft>
                <a:spcPts val="0"/>
              </a:spcAft>
              <a:buClr>
                <a:srgbClr val="38761D"/>
              </a:buClr>
              <a:buSzPts val="1000"/>
              <a:buFont typeface="Roboto"/>
              <a:buAutoNum type="arabicPeriod"/>
            </a:pPr>
            <a:r>
              <a:rPr lang="en" sz="1000">
                <a:solidFill>
                  <a:srgbClr val="38761D"/>
                </a:solidFill>
                <a:latin typeface="Roboto"/>
                <a:ea typeface="Roboto"/>
                <a:cs typeface="Roboto"/>
                <a:sym typeface="Roboto"/>
              </a:rPr>
              <a:t>Single object in the image</a:t>
            </a:r>
            <a:endParaRPr sz="1000">
              <a:solidFill>
                <a:srgbClr val="38761D"/>
              </a:solidFill>
              <a:latin typeface="Roboto"/>
              <a:ea typeface="Roboto"/>
              <a:cs typeface="Roboto"/>
              <a:sym typeface="Roboto"/>
            </a:endParaRPr>
          </a:p>
          <a:p>
            <a:pPr marL="457200" lvl="0" indent="-292100" algn="l" rtl="0">
              <a:spcBef>
                <a:spcPts val="1000"/>
              </a:spcBef>
              <a:spcAft>
                <a:spcPts val="0"/>
              </a:spcAft>
              <a:buClr>
                <a:srgbClr val="38761D"/>
              </a:buClr>
              <a:buSzPts val="1000"/>
              <a:buFont typeface="Roboto"/>
              <a:buAutoNum type="arabicPeriod"/>
            </a:pPr>
            <a:r>
              <a:rPr lang="en" sz="1000">
                <a:solidFill>
                  <a:srgbClr val="38761D"/>
                </a:solidFill>
                <a:latin typeface="Roboto"/>
                <a:ea typeface="Roboto"/>
                <a:cs typeface="Roboto"/>
                <a:sym typeface="Roboto"/>
              </a:rPr>
              <a:t>Involves both classification and regression.</a:t>
            </a:r>
            <a:endParaRPr sz="1000">
              <a:solidFill>
                <a:srgbClr val="38761D"/>
              </a:solidFill>
              <a:latin typeface="Roboto"/>
              <a:ea typeface="Roboto"/>
              <a:cs typeface="Roboto"/>
              <a:sym typeface="Roboto"/>
            </a:endParaRPr>
          </a:p>
          <a:p>
            <a:pPr marL="457200" lvl="0" indent="-292100" algn="l" rtl="0">
              <a:spcBef>
                <a:spcPts val="1000"/>
              </a:spcBef>
              <a:spcAft>
                <a:spcPts val="0"/>
              </a:spcAft>
              <a:buClr>
                <a:srgbClr val="38761D"/>
              </a:buClr>
              <a:buSzPts val="1000"/>
              <a:buFont typeface="Roboto"/>
              <a:buAutoNum type="arabicPeriod"/>
            </a:pPr>
            <a:r>
              <a:rPr lang="en" sz="1000">
                <a:solidFill>
                  <a:srgbClr val="38761D"/>
                </a:solidFill>
                <a:latin typeface="Roboto"/>
                <a:ea typeface="Roboto"/>
                <a:cs typeface="Roboto"/>
                <a:sym typeface="Roboto"/>
              </a:rPr>
              <a:t>Use LabelImg to build training data</a:t>
            </a:r>
            <a:endParaRPr sz="1000">
              <a:solidFill>
                <a:srgbClr val="38761D"/>
              </a:solidFill>
              <a:latin typeface="Roboto"/>
              <a:ea typeface="Roboto"/>
              <a:cs typeface="Roboto"/>
              <a:sym typeface="Roboto"/>
            </a:endParaRPr>
          </a:p>
          <a:p>
            <a:pPr marL="457200" lvl="0" indent="-292100" algn="l" rtl="0">
              <a:spcBef>
                <a:spcPts val="1000"/>
              </a:spcBef>
              <a:spcAft>
                <a:spcPts val="0"/>
              </a:spcAft>
              <a:buClr>
                <a:srgbClr val="38761D"/>
              </a:buClr>
              <a:buSzPts val="1000"/>
              <a:buFont typeface="Roboto"/>
              <a:buAutoNum type="arabicPeriod"/>
            </a:pPr>
            <a:r>
              <a:rPr lang="en" sz="1000">
                <a:solidFill>
                  <a:srgbClr val="38761D"/>
                </a:solidFill>
                <a:latin typeface="Roboto"/>
                <a:ea typeface="Roboto"/>
                <a:cs typeface="Roboto"/>
                <a:sym typeface="Roboto"/>
              </a:rPr>
              <a:t>Use ImgAug for augmentation</a:t>
            </a:r>
            <a:endParaRPr sz="1000">
              <a:solidFill>
                <a:srgbClr val="38761D"/>
              </a:solidFill>
              <a:latin typeface="Roboto"/>
              <a:ea typeface="Roboto"/>
              <a:cs typeface="Roboto"/>
              <a:sym typeface="Roboto"/>
            </a:endParaRPr>
          </a:p>
        </p:txBody>
      </p:sp>
      <p:pic>
        <p:nvPicPr>
          <p:cNvPr id="57" name="Google Shape;57;p13"/>
          <p:cNvPicPr preferRelativeResize="0"/>
          <p:nvPr/>
        </p:nvPicPr>
        <p:blipFill>
          <a:blip r:embed="rId3">
            <a:alphaModFix/>
          </a:blip>
          <a:stretch>
            <a:fillRect/>
          </a:stretch>
        </p:blipFill>
        <p:spPr>
          <a:xfrm>
            <a:off x="1717275" y="1323013"/>
            <a:ext cx="1749750" cy="2622574"/>
          </a:xfrm>
          <a:prstGeom prst="rect">
            <a:avLst/>
          </a:prstGeom>
          <a:noFill/>
          <a:ln>
            <a:noFill/>
          </a:ln>
        </p:spPr>
      </p:pic>
      <p:sp>
        <p:nvSpPr>
          <p:cNvPr id="58" name="Google Shape;58;p13"/>
          <p:cNvSpPr/>
          <p:nvPr/>
        </p:nvSpPr>
        <p:spPr>
          <a:xfrm>
            <a:off x="1897175" y="1906625"/>
            <a:ext cx="1495200" cy="1694700"/>
          </a:xfrm>
          <a:prstGeom prst="rect">
            <a:avLst/>
          </a:prstGeom>
          <a:noFill/>
          <a:ln w="762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1780400" y="1634350"/>
            <a:ext cx="753900" cy="1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Roboto"/>
                <a:ea typeface="Roboto"/>
                <a:cs typeface="Roboto"/>
                <a:sym typeface="Roboto"/>
              </a:rPr>
              <a:t>Elephant</a:t>
            </a:r>
            <a:endParaRPr sz="1000" b="1">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fade">
                                      <p:cBhvr>
                                        <p:cTn id="7" dur="1000"/>
                                        <p:tgtEl>
                                          <p:spTgt spid="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xEl>
                                              <p:pRg st="1" end="1"/>
                                            </p:txEl>
                                          </p:spTgt>
                                        </p:tgtEl>
                                        <p:attrNameLst>
                                          <p:attrName>style.visibility</p:attrName>
                                        </p:attrNameLst>
                                      </p:cBhvr>
                                      <p:to>
                                        <p:strVal val="visible"/>
                                      </p:to>
                                    </p:set>
                                    <p:animEffect transition="in" filter="fade">
                                      <p:cBhvr>
                                        <p:cTn id="12" dur="1000"/>
                                        <p:tgtEl>
                                          <p:spTgt spid="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xEl>
                                              <p:pRg st="2" end="2"/>
                                            </p:txEl>
                                          </p:spTgt>
                                        </p:tgtEl>
                                        <p:attrNameLst>
                                          <p:attrName>style.visibility</p:attrName>
                                        </p:attrNameLst>
                                      </p:cBhvr>
                                      <p:to>
                                        <p:strVal val="visible"/>
                                      </p:to>
                                    </p:set>
                                    <p:animEffect transition="in" filter="fade">
                                      <p:cBhvr>
                                        <p:cTn id="17" dur="1000"/>
                                        <p:tgtEl>
                                          <p:spTgt spid="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
                                            <p:txEl>
                                              <p:pRg st="3" end="3"/>
                                            </p:txEl>
                                          </p:spTgt>
                                        </p:tgtEl>
                                        <p:attrNameLst>
                                          <p:attrName>style.visibility</p:attrName>
                                        </p:attrNameLst>
                                      </p:cBhvr>
                                      <p:to>
                                        <p:strVal val="visible"/>
                                      </p:to>
                                    </p:set>
                                    <p:animEffect transition="in" filter="fade">
                                      <p:cBhvr>
                                        <p:cTn id="22" dur="1000"/>
                                        <p:tgtEl>
                                          <p:spTgt spid="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p:nvPr/>
        </p:nvSpPr>
        <p:spPr>
          <a:xfrm>
            <a:off x="944106" y="41167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434343"/>
                </a:solidFill>
                <a:latin typeface="Calibri"/>
                <a:ea typeface="Calibri"/>
                <a:cs typeface="Calibri"/>
                <a:sym typeface="Calibri"/>
              </a:rPr>
              <a:t>Perform </a:t>
            </a:r>
            <a:r>
              <a:rPr lang="en" sz="1800">
                <a:solidFill>
                  <a:srgbClr val="9900FF"/>
                </a:solidFill>
                <a:latin typeface="Calibri"/>
                <a:ea typeface="Calibri"/>
                <a:cs typeface="Calibri"/>
                <a:sym typeface="Calibri"/>
              </a:rPr>
              <a:t>Object Localization </a:t>
            </a:r>
            <a:r>
              <a:rPr lang="en" sz="1800">
                <a:solidFill>
                  <a:srgbClr val="434343"/>
                </a:solidFill>
                <a:latin typeface="Calibri"/>
                <a:ea typeface="Calibri"/>
                <a:cs typeface="Calibri"/>
                <a:sym typeface="Calibri"/>
              </a:rPr>
              <a:t>for each new image</a:t>
            </a:r>
            <a:endParaRPr sz="1800">
              <a:solidFill>
                <a:srgbClr val="9900FF"/>
              </a:solidFill>
              <a:latin typeface="Calibri"/>
              <a:ea typeface="Calibri"/>
              <a:cs typeface="Calibri"/>
              <a:sym typeface="Calibri"/>
            </a:endParaRPr>
          </a:p>
        </p:txBody>
      </p:sp>
      <p:sp>
        <p:nvSpPr>
          <p:cNvPr id="157" name="Google Shape;157;p22"/>
          <p:cNvSpPr/>
          <p:nvPr/>
        </p:nvSpPr>
        <p:spPr>
          <a:xfrm>
            <a:off x="3831100" y="1907500"/>
            <a:ext cx="2472000" cy="6081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Model</a:t>
            </a:r>
            <a:endParaRPr>
              <a:latin typeface="Roboto"/>
              <a:ea typeface="Roboto"/>
              <a:cs typeface="Roboto"/>
              <a:sym typeface="Roboto"/>
            </a:endParaRPr>
          </a:p>
        </p:txBody>
      </p:sp>
      <p:sp>
        <p:nvSpPr>
          <p:cNvPr id="158" name="Google Shape;158;p22"/>
          <p:cNvSpPr txBox="1"/>
          <p:nvPr/>
        </p:nvSpPr>
        <p:spPr>
          <a:xfrm>
            <a:off x="6644175" y="2052250"/>
            <a:ext cx="15549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Dog: (x, y, w, h)</a:t>
            </a:r>
            <a:endParaRPr sz="1200" b="1">
              <a:latin typeface="Roboto"/>
              <a:ea typeface="Roboto"/>
              <a:cs typeface="Roboto"/>
              <a:sym typeface="Roboto"/>
            </a:endParaRPr>
          </a:p>
        </p:txBody>
      </p:sp>
      <p:pic>
        <p:nvPicPr>
          <p:cNvPr id="159" name="Google Shape;159;p22"/>
          <p:cNvPicPr preferRelativeResize="0"/>
          <p:nvPr/>
        </p:nvPicPr>
        <p:blipFill>
          <a:blip r:embed="rId3">
            <a:alphaModFix/>
          </a:blip>
          <a:stretch>
            <a:fillRect/>
          </a:stretch>
        </p:blipFill>
        <p:spPr>
          <a:xfrm>
            <a:off x="1691471" y="1584900"/>
            <a:ext cx="955800" cy="1253301"/>
          </a:xfrm>
          <a:prstGeom prst="rect">
            <a:avLst/>
          </a:prstGeom>
          <a:noFill/>
          <a:ln>
            <a:noFill/>
          </a:ln>
        </p:spPr>
      </p:pic>
      <p:cxnSp>
        <p:nvCxnSpPr>
          <p:cNvPr id="160" name="Google Shape;160;p22"/>
          <p:cNvCxnSpPr>
            <a:stCxn id="159" idx="3"/>
            <a:endCxn id="157" idx="2"/>
          </p:cNvCxnSpPr>
          <p:nvPr/>
        </p:nvCxnSpPr>
        <p:spPr>
          <a:xfrm>
            <a:off x="2647271" y="2211550"/>
            <a:ext cx="1183800" cy="75900"/>
          </a:xfrm>
          <a:prstGeom prst="straightConnector1">
            <a:avLst/>
          </a:prstGeom>
          <a:noFill/>
          <a:ln w="9525" cap="flat" cmpd="sng">
            <a:solidFill>
              <a:schemeClr val="dk2"/>
            </a:solidFill>
            <a:prstDash val="solid"/>
            <a:round/>
            <a:headEnd type="none" w="med" len="med"/>
            <a:tailEnd type="triangle" w="med" len="med"/>
          </a:ln>
        </p:spPr>
      </p:cxnSp>
      <p:cxnSp>
        <p:nvCxnSpPr>
          <p:cNvPr id="161" name="Google Shape;161;p22"/>
          <p:cNvCxnSpPr>
            <a:stCxn id="157" idx="5"/>
            <a:endCxn id="158" idx="1"/>
          </p:cNvCxnSpPr>
          <p:nvPr/>
        </p:nvCxnSpPr>
        <p:spPr>
          <a:xfrm>
            <a:off x="6303100" y="2135538"/>
            <a:ext cx="341100" cy="75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1000"/>
                                        <p:tgtEl>
                                          <p:spTgt spid="160"/>
                                        </p:tgtEl>
                                      </p:cBhvr>
                                    </p:animEffect>
                                  </p:childTnLst>
                                </p:cTn>
                              </p:par>
                              <p:par>
                                <p:cTn id="13" presetID="10" presetClass="entr" presetSubtype="0" fill="hold" nodeType="with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fade">
                                      <p:cBhvr>
                                        <p:cTn id="15" dur="1000"/>
                                        <p:tgtEl>
                                          <p:spTgt spid="1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1"/>
                                        </p:tgtEl>
                                        <p:attrNameLst>
                                          <p:attrName>style.visibility</p:attrName>
                                        </p:attrNameLst>
                                      </p:cBhvr>
                                      <p:to>
                                        <p:strVal val="visible"/>
                                      </p:to>
                                    </p:set>
                                    <p:animEffect transition="in" filter="fade">
                                      <p:cBhvr>
                                        <p:cTn id="20" dur="1000"/>
                                        <p:tgtEl>
                                          <p:spTgt spid="161"/>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10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pic>
        <p:nvPicPr>
          <p:cNvPr id="1828" name="Google Shape;1828;p112"/>
          <p:cNvPicPr preferRelativeResize="0"/>
          <p:nvPr/>
        </p:nvPicPr>
        <p:blipFill>
          <a:blip r:embed="rId3">
            <a:alphaModFix/>
          </a:blip>
          <a:stretch>
            <a:fillRect/>
          </a:stretch>
        </p:blipFill>
        <p:spPr>
          <a:xfrm>
            <a:off x="790900" y="914225"/>
            <a:ext cx="874775" cy="3030375"/>
          </a:xfrm>
          <a:prstGeom prst="rect">
            <a:avLst/>
          </a:prstGeom>
          <a:noFill/>
          <a:ln>
            <a:noFill/>
          </a:ln>
        </p:spPr>
      </p:pic>
      <p:sp>
        <p:nvSpPr>
          <p:cNvPr id="1829" name="Google Shape;1829;p112"/>
          <p:cNvSpPr txBox="1"/>
          <p:nvPr/>
        </p:nvSpPr>
        <p:spPr>
          <a:xfrm>
            <a:off x="790900" y="4022200"/>
            <a:ext cx="653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300 x 300 x 64</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1</a:t>
            </a:r>
            <a:endParaRPr sz="600">
              <a:latin typeface="Calibri"/>
              <a:ea typeface="Calibri"/>
              <a:cs typeface="Calibri"/>
              <a:sym typeface="Calibri"/>
            </a:endParaRPr>
          </a:p>
        </p:txBody>
      </p:sp>
      <p:pic>
        <p:nvPicPr>
          <p:cNvPr id="1830" name="Google Shape;1830;p112"/>
          <p:cNvPicPr preferRelativeResize="0"/>
          <p:nvPr/>
        </p:nvPicPr>
        <p:blipFill>
          <a:blip r:embed="rId3">
            <a:alphaModFix/>
          </a:blip>
          <a:stretch>
            <a:fillRect/>
          </a:stretch>
        </p:blipFill>
        <p:spPr>
          <a:xfrm>
            <a:off x="1095700" y="914225"/>
            <a:ext cx="874775" cy="3030375"/>
          </a:xfrm>
          <a:prstGeom prst="rect">
            <a:avLst/>
          </a:prstGeom>
          <a:noFill/>
          <a:ln>
            <a:noFill/>
          </a:ln>
        </p:spPr>
      </p:pic>
      <p:pic>
        <p:nvPicPr>
          <p:cNvPr id="1831" name="Google Shape;1831;p112"/>
          <p:cNvPicPr preferRelativeResize="0"/>
          <p:nvPr/>
        </p:nvPicPr>
        <p:blipFill>
          <a:blip r:embed="rId3">
            <a:alphaModFix/>
          </a:blip>
          <a:stretch>
            <a:fillRect/>
          </a:stretch>
        </p:blipFill>
        <p:spPr>
          <a:xfrm>
            <a:off x="1812575" y="1549825"/>
            <a:ext cx="691300" cy="2394775"/>
          </a:xfrm>
          <a:prstGeom prst="rect">
            <a:avLst/>
          </a:prstGeom>
          <a:noFill/>
          <a:ln>
            <a:noFill/>
          </a:ln>
        </p:spPr>
      </p:pic>
      <p:sp>
        <p:nvSpPr>
          <p:cNvPr id="1832" name="Google Shape;1832;p112"/>
          <p:cNvSpPr txBox="1"/>
          <p:nvPr/>
        </p:nvSpPr>
        <p:spPr>
          <a:xfrm>
            <a:off x="1780350" y="40222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150  x 150 x 128</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2</a:t>
            </a:r>
            <a:endParaRPr sz="600">
              <a:latin typeface="Calibri"/>
              <a:ea typeface="Calibri"/>
              <a:cs typeface="Calibri"/>
              <a:sym typeface="Calibri"/>
            </a:endParaRPr>
          </a:p>
        </p:txBody>
      </p:sp>
      <p:pic>
        <p:nvPicPr>
          <p:cNvPr id="1833" name="Google Shape;1833;p112"/>
          <p:cNvPicPr preferRelativeResize="0"/>
          <p:nvPr/>
        </p:nvPicPr>
        <p:blipFill>
          <a:blip r:embed="rId3">
            <a:alphaModFix/>
          </a:blip>
          <a:stretch>
            <a:fillRect/>
          </a:stretch>
        </p:blipFill>
        <p:spPr>
          <a:xfrm>
            <a:off x="2041175" y="1549825"/>
            <a:ext cx="691300" cy="2394775"/>
          </a:xfrm>
          <a:prstGeom prst="rect">
            <a:avLst/>
          </a:prstGeom>
          <a:noFill/>
          <a:ln>
            <a:noFill/>
          </a:ln>
        </p:spPr>
      </p:pic>
      <p:pic>
        <p:nvPicPr>
          <p:cNvPr id="1834" name="Google Shape;1834;p112"/>
          <p:cNvPicPr preferRelativeResize="0"/>
          <p:nvPr/>
        </p:nvPicPr>
        <p:blipFill>
          <a:blip r:embed="rId3">
            <a:alphaModFix/>
          </a:blip>
          <a:stretch>
            <a:fillRect/>
          </a:stretch>
        </p:blipFill>
        <p:spPr>
          <a:xfrm>
            <a:off x="2650775" y="1896900"/>
            <a:ext cx="691300" cy="2047700"/>
          </a:xfrm>
          <a:prstGeom prst="rect">
            <a:avLst/>
          </a:prstGeom>
          <a:noFill/>
          <a:ln>
            <a:noFill/>
          </a:ln>
        </p:spPr>
      </p:pic>
      <p:pic>
        <p:nvPicPr>
          <p:cNvPr id="1835" name="Google Shape;1835;p112"/>
          <p:cNvPicPr preferRelativeResize="0"/>
          <p:nvPr/>
        </p:nvPicPr>
        <p:blipFill>
          <a:blip r:embed="rId3">
            <a:alphaModFix/>
          </a:blip>
          <a:stretch>
            <a:fillRect/>
          </a:stretch>
        </p:blipFill>
        <p:spPr>
          <a:xfrm>
            <a:off x="2879375" y="1896900"/>
            <a:ext cx="691300" cy="2047700"/>
          </a:xfrm>
          <a:prstGeom prst="rect">
            <a:avLst/>
          </a:prstGeom>
          <a:noFill/>
          <a:ln>
            <a:noFill/>
          </a:ln>
        </p:spPr>
      </p:pic>
      <p:pic>
        <p:nvPicPr>
          <p:cNvPr id="1836" name="Google Shape;1836;p112"/>
          <p:cNvPicPr preferRelativeResize="0"/>
          <p:nvPr/>
        </p:nvPicPr>
        <p:blipFill>
          <a:blip r:embed="rId3">
            <a:alphaModFix/>
          </a:blip>
          <a:stretch>
            <a:fillRect/>
          </a:stretch>
        </p:blipFill>
        <p:spPr>
          <a:xfrm>
            <a:off x="3107975" y="1896900"/>
            <a:ext cx="691300" cy="2047700"/>
          </a:xfrm>
          <a:prstGeom prst="rect">
            <a:avLst/>
          </a:prstGeom>
          <a:noFill/>
          <a:ln>
            <a:noFill/>
          </a:ln>
        </p:spPr>
      </p:pic>
      <p:sp>
        <p:nvSpPr>
          <p:cNvPr id="1837" name="Google Shape;1837;p112"/>
          <p:cNvSpPr txBox="1"/>
          <p:nvPr/>
        </p:nvSpPr>
        <p:spPr>
          <a:xfrm>
            <a:off x="2847150" y="40222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75  x 75 x 128</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3</a:t>
            </a:r>
            <a:endParaRPr sz="600">
              <a:latin typeface="Calibri"/>
              <a:ea typeface="Calibri"/>
              <a:cs typeface="Calibri"/>
              <a:sym typeface="Calibri"/>
            </a:endParaRPr>
          </a:p>
        </p:txBody>
      </p:sp>
      <p:pic>
        <p:nvPicPr>
          <p:cNvPr id="1838" name="Google Shape;1838;p112"/>
          <p:cNvPicPr preferRelativeResize="0"/>
          <p:nvPr/>
        </p:nvPicPr>
        <p:blipFill>
          <a:blip r:embed="rId3">
            <a:alphaModFix/>
          </a:blip>
          <a:stretch>
            <a:fillRect/>
          </a:stretch>
        </p:blipFill>
        <p:spPr>
          <a:xfrm>
            <a:off x="3717575" y="2415600"/>
            <a:ext cx="691300" cy="1529000"/>
          </a:xfrm>
          <a:prstGeom prst="rect">
            <a:avLst/>
          </a:prstGeom>
          <a:noFill/>
          <a:ln>
            <a:noFill/>
          </a:ln>
        </p:spPr>
      </p:pic>
      <p:pic>
        <p:nvPicPr>
          <p:cNvPr id="1839" name="Google Shape;1839;p112"/>
          <p:cNvPicPr preferRelativeResize="0"/>
          <p:nvPr/>
        </p:nvPicPr>
        <p:blipFill>
          <a:blip r:embed="rId3">
            <a:alphaModFix/>
          </a:blip>
          <a:stretch>
            <a:fillRect/>
          </a:stretch>
        </p:blipFill>
        <p:spPr>
          <a:xfrm>
            <a:off x="3946175" y="2415600"/>
            <a:ext cx="691300" cy="1529000"/>
          </a:xfrm>
          <a:prstGeom prst="rect">
            <a:avLst/>
          </a:prstGeom>
          <a:noFill/>
          <a:ln>
            <a:noFill/>
          </a:ln>
        </p:spPr>
      </p:pic>
      <p:pic>
        <p:nvPicPr>
          <p:cNvPr id="1840" name="Google Shape;1840;p112"/>
          <p:cNvPicPr preferRelativeResize="0"/>
          <p:nvPr/>
        </p:nvPicPr>
        <p:blipFill>
          <a:blip r:embed="rId3">
            <a:alphaModFix/>
          </a:blip>
          <a:stretch>
            <a:fillRect/>
          </a:stretch>
        </p:blipFill>
        <p:spPr>
          <a:xfrm>
            <a:off x="4174775" y="2415600"/>
            <a:ext cx="691300" cy="1529000"/>
          </a:xfrm>
          <a:prstGeom prst="rect">
            <a:avLst/>
          </a:prstGeom>
          <a:noFill/>
          <a:ln>
            <a:noFill/>
          </a:ln>
        </p:spPr>
      </p:pic>
      <p:sp>
        <p:nvSpPr>
          <p:cNvPr id="1841" name="Google Shape;1841;p112"/>
          <p:cNvSpPr txBox="1"/>
          <p:nvPr/>
        </p:nvSpPr>
        <p:spPr>
          <a:xfrm>
            <a:off x="3913950" y="40222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38 x 38  x 256</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4</a:t>
            </a:r>
            <a:endParaRPr sz="600">
              <a:latin typeface="Calibri"/>
              <a:ea typeface="Calibri"/>
              <a:cs typeface="Calibri"/>
              <a:sym typeface="Calibri"/>
            </a:endParaRPr>
          </a:p>
        </p:txBody>
      </p:sp>
      <p:pic>
        <p:nvPicPr>
          <p:cNvPr id="1842" name="Google Shape;1842;p112"/>
          <p:cNvPicPr preferRelativeResize="0"/>
          <p:nvPr/>
        </p:nvPicPr>
        <p:blipFill>
          <a:blip r:embed="rId3">
            <a:alphaModFix/>
          </a:blip>
          <a:stretch>
            <a:fillRect/>
          </a:stretch>
        </p:blipFill>
        <p:spPr>
          <a:xfrm>
            <a:off x="4784375" y="2810550"/>
            <a:ext cx="691300" cy="1134050"/>
          </a:xfrm>
          <a:prstGeom prst="rect">
            <a:avLst/>
          </a:prstGeom>
          <a:noFill/>
          <a:ln>
            <a:noFill/>
          </a:ln>
        </p:spPr>
      </p:pic>
      <p:pic>
        <p:nvPicPr>
          <p:cNvPr id="1843" name="Google Shape;1843;p112"/>
          <p:cNvPicPr preferRelativeResize="0"/>
          <p:nvPr/>
        </p:nvPicPr>
        <p:blipFill>
          <a:blip r:embed="rId3">
            <a:alphaModFix/>
          </a:blip>
          <a:stretch>
            <a:fillRect/>
          </a:stretch>
        </p:blipFill>
        <p:spPr>
          <a:xfrm>
            <a:off x="5012975" y="2810550"/>
            <a:ext cx="691300" cy="1134050"/>
          </a:xfrm>
          <a:prstGeom prst="rect">
            <a:avLst/>
          </a:prstGeom>
          <a:noFill/>
          <a:ln>
            <a:noFill/>
          </a:ln>
        </p:spPr>
      </p:pic>
      <p:pic>
        <p:nvPicPr>
          <p:cNvPr id="1844" name="Google Shape;1844;p112"/>
          <p:cNvPicPr preferRelativeResize="0"/>
          <p:nvPr/>
        </p:nvPicPr>
        <p:blipFill>
          <a:blip r:embed="rId3">
            <a:alphaModFix/>
          </a:blip>
          <a:stretch>
            <a:fillRect/>
          </a:stretch>
        </p:blipFill>
        <p:spPr>
          <a:xfrm>
            <a:off x="5241575" y="2810550"/>
            <a:ext cx="691300" cy="1134050"/>
          </a:xfrm>
          <a:prstGeom prst="rect">
            <a:avLst/>
          </a:prstGeom>
          <a:noFill/>
          <a:ln>
            <a:noFill/>
          </a:ln>
        </p:spPr>
      </p:pic>
      <p:sp>
        <p:nvSpPr>
          <p:cNvPr id="1845" name="Google Shape;1845;p112"/>
          <p:cNvSpPr txBox="1"/>
          <p:nvPr/>
        </p:nvSpPr>
        <p:spPr>
          <a:xfrm>
            <a:off x="4980750" y="40222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19 x 19  x 512</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5</a:t>
            </a:r>
            <a:endParaRPr sz="600">
              <a:latin typeface="Calibri"/>
              <a:ea typeface="Calibri"/>
              <a:cs typeface="Calibri"/>
              <a:sym typeface="Calibri"/>
            </a:endParaRPr>
          </a:p>
        </p:txBody>
      </p:sp>
      <p:cxnSp>
        <p:nvCxnSpPr>
          <p:cNvPr id="1846" name="Google Shape;1846;p112"/>
          <p:cNvCxnSpPr>
            <a:stCxn id="1847" idx="2"/>
            <a:endCxn id="1828" idx="1"/>
          </p:cNvCxnSpPr>
          <p:nvPr/>
        </p:nvCxnSpPr>
        <p:spPr>
          <a:xfrm>
            <a:off x="431800" y="2380300"/>
            <a:ext cx="359100" cy="49200"/>
          </a:xfrm>
          <a:prstGeom prst="straightConnector1">
            <a:avLst/>
          </a:prstGeom>
          <a:noFill/>
          <a:ln w="9525" cap="flat" cmpd="sng">
            <a:solidFill>
              <a:schemeClr val="dk2"/>
            </a:solidFill>
            <a:prstDash val="solid"/>
            <a:round/>
            <a:headEnd type="none" w="med" len="med"/>
            <a:tailEnd type="triangle" w="med" len="med"/>
          </a:ln>
        </p:spPr>
      </p:cxnSp>
      <p:sp>
        <p:nvSpPr>
          <p:cNvPr id="1847" name="Google Shape;1847;p112"/>
          <p:cNvSpPr txBox="1"/>
          <p:nvPr/>
        </p:nvSpPr>
        <p:spPr>
          <a:xfrm>
            <a:off x="105100" y="2117200"/>
            <a:ext cx="653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latin typeface="Calibri"/>
                <a:ea typeface="Calibri"/>
                <a:cs typeface="Calibri"/>
                <a:sym typeface="Calibri"/>
              </a:rPr>
              <a:t>300 x 300 x 3</a:t>
            </a:r>
            <a:endParaRPr sz="600" b="1">
              <a:latin typeface="Calibri"/>
              <a:ea typeface="Calibri"/>
              <a:cs typeface="Calibri"/>
              <a:sym typeface="Calibri"/>
            </a:endParaRPr>
          </a:p>
          <a:p>
            <a:pPr marL="0" lvl="0" indent="0" algn="ctr" rtl="0">
              <a:spcBef>
                <a:spcPts val="0"/>
              </a:spcBef>
              <a:spcAft>
                <a:spcPts val="0"/>
              </a:spcAft>
              <a:buNone/>
            </a:pPr>
            <a:r>
              <a:rPr lang="en" sz="600" b="1">
                <a:latin typeface="Calibri"/>
                <a:ea typeface="Calibri"/>
                <a:cs typeface="Calibri"/>
                <a:sym typeface="Calibri"/>
              </a:rPr>
              <a:t>Image</a:t>
            </a:r>
            <a:endParaRPr sz="600" b="1">
              <a:latin typeface="Calibri"/>
              <a:ea typeface="Calibri"/>
              <a:cs typeface="Calibri"/>
              <a:sym typeface="Calibri"/>
            </a:endParaRPr>
          </a:p>
        </p:txBody>
      </p:sp>
      <p:sp>
        <p:nvSpPr>
          <p:cNvPr id="1848" name="Google Shape;1848;p112"/>
          <p:cNvSpPr txBox="1"/>
          <p:nvPr/>
        </p:nvSpPr>
        <p:spPr>
          <a:xfrm>
            <a:off x="605850" y="4416925"/>
            <a:ext cx="5200200" cy="75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434343"/>
                </a:solidFill>
                <a:latin typeface="Roboto"/>
                <a:ea typeface="Roboto"/>
                <a:cs typeface="Roboto"/>
                <a:sym typeface="Roboto"/>
              </a:rPr>
              <a:t>VGG16 Feature map at different Conv layers</a:t>
            </a:r>
            <a:endParaRPr sz="1800">
              <a:solidFill>
                <a:srgbClr val="434343"/>
              </a:solidFill>
              <a:latin typeface="Roboto"/>
              <a:ea typeface="Roboto"/>
              <a:cs typeface="Roboto"/>
              <a:sym typeface="Roboto"/>
            </a:endParaRPr>
          </a:p>
          <a:p>
            <a:pPr marL="0" lvl="0" indent="0" algn="ctr" rtl="0">
              <a:lnSpc>
                <a:spcPct val="115000"/>
              </a:lnSpc>
              <a:spcBef>
                <a:spcPts val="0"/>
              </a:spcBef>
              <a:spcAft>
                <a:spcPts val="0"/>
              </a:spcAft>
              <a:buNone/>
            </a:pPr>
            <a:r>
              <a:rPr lang="en" sz="800">
                <a:solidFill>
                  <a:srgbClr val="434343"/>
                </a:solidFill>
                <a:latin typeface="Roboto"/>
                <a:ea typeface="Roboto"/>
                <a:cs typeface="Roboto"/>
                <a:sym typeface="Roboto"/>
              </a:rPr>
              <a:t>(image size - 300 x 300 x3)</a:t>
            </a:r>
            <a:endParaRPr sz="800">
              <a:solidFill>
                <a:srgbClr val="434343"/>
              </a:solidFill>
              <a:latin typeface="Roboto"/>
              <a:ea typeface="Roboto"/>
              <a:cs typeface="Roboto"/>
              <a:sym typeface="Roboto"/>
            </a:endParaRPr>
          </a:p>
        </p:txBody>
      </p:sp>
      <p:sp>
        <p:nvSpPr>
          <p:cNvPr id="1849" name="Google Shape;1849;p112"/>
          <p:cNvSpPr txBox="1"/>
          <p:nvPr/>
        </p:nvSpPr>
        <p:spPr>
          <a:xfrm>
            <a:off x="5079100" y="1027950"/>
            <a:ext cx="3818100" cy="72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9900FF"/>
                </a:solidFill>
                <a:latin typeface="Calibri"/>
                <a:ea typeface="Calibri"/>
                <a:cs typeface="Calibri"/>
                <a:sym typeface="Calibri"/>
              </a:rPr>
              <a:t>SSD adds layers on top of feature detector</a:t>
            </a:r>
            <a:endParaRPr sz="2400">
              <a:solidFill>
                <a:srgbClr val="99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9"/>
                                        </p:tgtEl>
                                        <p:attrNameLst>
                                          <p:attrName>style.visibility</p:attrName>
                                        </p:attrNameLst>
                                      </p:cBhvr>
                                      <p:to>
                                        <p:strVal val="visible"/>
                                      </p:to>
                                    </p:set>
                                    <p:animEffect transition="in" filter="fade">
                                      <p:cBhvr>
                                        <p:cTn id="7" dur="1000"/>
                                        <p:tgtEl>
                                          <p:spTgt spid="1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pic>
        <p:nvPicPr>
          <p:cNvPr id="1854" name="Google Shape;1854;p113"/>
          <p:cNvPicPr preferRelativeResize="0"/>
          <p:nvPr/>
        </p:nvPicPr>
        <p:blipFill>
          <a:blip r:embed="rId3">
            <a:alphaModFix/>
          </a:blip>
          <a:stretch>
            <a:fillRect/>
          </a:stretch>
        </p:blipFill>
        <p:spPr>
          <a:xfrm>
            <a:off x="790900" y="914225"/>
            <a:ext cx="874775" cy="3030375"/>
          </a:xfrm>
          <a:prstGeom prst="rect">
            <a:avLst/>
          </a:prstGeom>
          <a:noFill/>
          <a:ln>
            <a:noFill/>
          </a:ln>
        </p:spPr>
      </p:pic>
      <p:sp>
        <p:nvSpPr>
          <p:cNvPr id="1855" name="Google Shape;1855;p113"/>
          <p:cNvSpPr txBox="1"/>
          <p:nvPr/>
        </p:nvSpPr>
        <p:spPr>
          <a:xfrm>
            <a:off x="790900" y="4022200"/>
            <a:ext cx="653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300 x 300 x 64</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1</a:t>
            </a:r>
            <a:endParaRPr sz="600">
              <a:latin typeface="Calibri"/>
              <a:ea typeface="Calibri"/>
              <a:cs typeface="Calibri"/>
              <a:sym typeface="Calibri"/>
            </a:endParaRPr>
          </a:p>
        </p:txBody>
      </p:sp>
      <p:pic>
        <p:nvPicPr>
          <p:cNvPr id="1856" name="Google Shape;1856;p113"/>
          <p:cNvPicPr preferRelativeResize="0"/>
          <p:nvPr/>
        </p:nvPicPr>
        <p:blipFill>
          <a:blip r:embed="rId3">
            <a:alphaModFix/>
          </a:blip>
          <a:stretch>
            <a:fillRect/>
          </a:stretch>
        </p:blipFill>
        <p:spPr>
          <a:xfrm>
            <a:off x="1095700" y="914225"/>
            <a:ext cx="874775" cy="3030375"/>
          </a:xfrm>
          <a:prstGeom prst="rect">
            <a:avLst/>
          </a:prstGeom>
          <a:noFill/>
          <a:ln>
            <a:noFill/>
          </a:ln>
        </p:spPr>
      </p:pic>
      <p:pic>
        <p:nvPicPr>
          <p:cNvPr id="1857" name="Google Shape;1857;p113"/>
          <p:cNvPicPr preferRelativeResize="0"/>
          <p:nvPr/>
        </p:nvPicPr>
        <p:blipFill>
          <a:blip r:embed="rId3">
            <a:alphaModFix/>
          </a:blip>
          <a:stretch>
            <a:fillRect/>
          </a:stretch>
        </p:blipFill>
        <p:spPr>
          <a:xfrm>
            <a:off x="1812575" y="1549825"/>
            <a:ext cx="691300" cy="2394775"/>
          </a:xfrm>
          <a:prstGeom prst="rect">
            <a:avLst/>
          </a:prstGeom>
          <a:noFill/>
          <a:ln>
            <a:noFill/>
          </a:ln>
        </p:spPr>
      </p:pic>
      <p:sp>
        <p:nvSpPr>
          <p:cNvPr id="1858" name="Google Shape;1858;p113"/>
          <p:cNvSpPr txBox="1"/>
          <p:nvPr/>
        </p:nvSpPr>
        <p:spPr>
          <a:xfrm>
            <a:off x="1780350" y="40222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150  x 150 x 128</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2</a:t>
            </a:r>
            <a:endParaRPr sz="600">
              <a:latin typeface="Calibri"/>
              <a:ea typeface="Calibri"/>
              <a:cs typeface="Calibri"/>
              <a:sym typeface="Calibri"/>
            </a:endParaRPr>
          </a:p>
        </p:txBody>
      </p:sp>
      <p:pic>
        <p:nvPicPr>
          <p:cNvPr id="1859" name="Google Shape;1859;p113"/>
          <p:cNvPicPr preferRelativeResize="0"/>
          <p:nvPr/>
        </p:nvPicPr>
        <p:blipFill>
          <a:blip r:embed="rId3">
            <a:alphaModFix/>
          </a:blip>
          <a:stretch>
            <a:fillRect/>
          </a:stretch>
        </p:blipFill>
        <p:spPr>
          <a:xfrm>
            <a:off x="2041175" y="1549825"/>
            <a:ext cx="691300" cy="2394775"/>
          </a:xfrm>
          <a:prstGeom prst="rect">
            <a:avLst/>
          </a:prstGeom>
          <a:noFill/>
          <a:ln>
            <a:noFill/>
          </a:ln>
        </p:spPr>
      </p:pic>
      <p:pic>
        <p:nvPicPr>
          <p:cNvPr id="1860" name="Google Shape;1860;p113"/>
          <p:cNvPicPr preferRelativeResize="0"/>
          <p:nvPr/>
        </p:nvPicPr>
        <p:blipFill>
          <a:blip r:embed="rId3">
            <a:alphaModFix/>
          </a:blip>
          <a:stretch>
            <a:fillRect/>
          </a:stretch>
        </p:blipFill>
        <p:spPr>
          <a:xfrm>
            <a:off x="2650775" y="1896900"/>
            <a:ext cx="691300" cy="2047700"/>
          </a:xfrm>
          <a:prstGeom prst="rect">
            <a:avLst/>
          </a:prstGeom>
          <a:noFill/>
          <a:ln>
            <a:noFill/>
          </a:ln>
        </p:spPr>
      </p:pic>
      <p:pic>
        <p:nvPicPr>
          <p:cNvPr id="1861" name="Google Shape;1861;p113"/>
          <p:cNvPicPr preferRelativeResize="0"/>
          <p:nvPr/>
        </p:nvPicPr>
        <p:blipFill>
          <a:blip r:embed="rId3">
            <a:alphaModFix/>
          </a:blip>
          <a:stretch>
            <a:fillRect/>
          </a:stretch>
        </p:blipFill>
        <p:spPr>
          <a:xfrm>
            <a:off x="2879375" y="1896900"/>
            <a:ext cx="691300" cy="2047700"/>
          </a:xfrm>
          <a:prstGeom prst="rect">
            <a:avLst/>
          </a:prstGeom>
          <a:noFill/>
          <a:ln>
            <a:noFill/>
          </a:ln>
        </p:spPr>
      </p:pic>
      <p:pic>
        <p:nvPicPr>
          <p:cNvPr id="1862" name="Google Shape;1862;p113"/>
          <p:cNvPicPr preferRelativeResize="0"/>
          <p:nvPr/>
        </p:nvPicPr>
        <p:blipFill>
          <a:blip r:embed="rId3">
            <a:alphaModFix/>
          </a:blip>
          <a:stretch>
            <a:fillRect/>
          </a:stretch>
        </p:blipFill>
        <p:spPr>
          <a:xfrm>
            <a:off x="3107975" y="1896900"/>
            <a:ext cx="691300" cy="2047700"/>
          </a:xfrm>
          <a:prstGeom prst="rect">
            <a:avLst/>
          </a:prstGeom>
          <a:noFill/>
          <a:ln>
            <a:noFill/>
          </a:ln>
        </p:spPr>
      </p:pic>
      <p:sp>
        <p:nvSpPr>
          <p:cNvPr id="1863" name="Google Shape;1863;p113"/>
          <p:cNvSpPr txBox="1"/>
          <p:nvPr/>
        </p:nvSpPr>
        <p:spPr>
          <a:xfrm>
            <a:off x="2847150" y="40222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75  x 75 x 128</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3</a:t>
            </a:r>
            <a:endParaRPr sz="600">
              <a:latin typeface="Calibri"/>
              <a:ea typeface="Calibri"/>
              <a:cs typeface="Calibri"/>
              <a:sym typeface="Calibri"/>
            </a:endParaRPr>
          </a:p>
        </p:txBody>
      </p:sp>
      <p:pic>
        <p:nvPicPr>
          <p:cNvPr id="1864" name="Google Shape;1864;p113"/>
          <p:cNvPicPr preferRelativeResize="0"/>
          <p:nvPr/>
        </p:nvPicPr>
        <p:blipFill>
          <a:blip r:embed="rId3">
            <a:alphaModFix/>
          </a:blip>
          <a:stretch>
            <a:fillRect/>
          </a:stretch>
        </p:blipFill>
        <p:spPr>
          <a:xfrm>
            <a:off x="3717575" y="2415600"/>
            <a:ext cx="691300" cy="1529000"/>
          </a:xfrm>
          <a:prstGeom prst="rect">
            <a:avLst/>
          </a:prstGeom>
          <a:noFill/>
          <a:ln>
            <a:noFill/>
          </a:ln>
        </p:spPr>
      </p:pic>
      <p:pic>
        <p:nvPicPr>
          <p:cNvPr id="1865" name="Google Shape;1865;p113"/>
          <p:cNvPicPr preferRelativeResize="0"/>
          <p:nvPr/>
        </p:nvPicPr>
        <p:blipFill>
          <a:blip r:embed="rId3">
            <a:alphaModFix/>
          </a:blip>
          <a:stretch>
            <a:fillRect/>
          </a:stretch>
        </p:blipFill>
        <p:spPr>
          <a:xfrm>
            <a:off x="3946175" y="2415600"/>
            <a:ext cx="691300" cy="1529000"/>
          </a:xfrm>
          <a:prstGeom prst="rect">
            <a:avLst/>
          </a:prstGeom>
          <a:noFill/>
          <a:ln>
            <a:noFill/>
          </a:ln>
        </p:spPr>
      </p:pic>
      <p:pic>
        <p:nvPicPr>
          <p:cNvPr id="1866" name="Google Shape;1866;p113"/>
          <p:cNvPicPr preferRelativeResize="0"/>
          <p:nvPr/>
        </p:nvPicPr>
        <p:blipFill>
          <a:blip r:embed="rId3">
            <a:alphaModFix/>
          </a:blip>
          <a:stretch>
            <a:fillRect/>
          </a:stretch>
        </p:blipFill>
        <p:spPr>
          <a:xfrm>
            <a:off x="4174775" y="2415600"/>
            <a:ext cx="691300" cy="1529000"/>
          </a:xfrm>
          <a:prstGeom prst="rect">
            <a:avLst/>
          </a:prstGeom>
          <a:noFill/>
          <a:ln>
            <a:noFill/>
          </a:ln>
        </p:spPr>
      </p:pic>
      <p:sp>
        <p:nvSpPr>
          <p:cNvPr id="1867" name="Google Shape;1867;p113"/>
          <p:cNvSpPr txBox="1"/>
          <p:nvPr/>
        </p:nvSpPr>
        <p:spPr>
          <a:xfrm>
            <a:off x="3913950" y="40222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38 x 38  x 256</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4</a:t>
            </a:r>
            <a:endParaRPr sz="600">
              <a:latin typeface="Calibri"/>
              <a:ea typeface="Calibri"/>
              <a:cs typeface="Calibri"/>
              <a:sym typeface="Calibri"/>
            </a:endParaRPr>
          </a:p>
        </p:txBody>
      </p:sp>
      <p:pic>
        <p:nvPicPr>
          <p:cNvPr id="1868" name="Google Shape;1868;p113"/>
          <p:cNvPicPr preferRelativeResize="0"/>
          <p:nvPr/>
        </p:nvPicPr>
        <p:blipFill>
          <a:blip r:embed="rId3">
            <a:alphaModFix/>
          </a:blip>
          <a:stretch>
            <a:fillRect/>
          </a:stretch>
        </p:blipFill>
        <p:spPr>
          <a:xfrm>
            <a:off x="4784375" y="2810550"/>
            <a:ext cx="691300" cy="1134050"/>
          </a:xfrm>
          <a:prstGeom prst="rect">
            <a:avLst/>
          </a:prstGeom>
          <a:noFill/>
          <a:ln>
            <a:noFill/>
          </a:ln>
        </p:spPr>
      </p:pic>
      <p:pic>
        <p:nvPicPr>
          <p:cNvPr id="1869" name="Google Shape;1869;p113"/>
          <p:cNvPicPr preferRelativeResize="0"/>
          <p:nvPr/>
        </p:nvPicPr>
        <p:blipFill>
          <a:blip r:embed="rId3">
            <a:alphaModFix/>
          </a:blip>
          <a:stretch>
            <a:fillRect/>
          </a:stretch>
        </p:blipFill>
        <p:spPr>
          <a:xfrm>
            <a:off x="5012975" y="2810550"/>
            <a:ext cx="691300" cy="1134050"/>
          </a:xfrm>
          <a:prstGeom prst="rect">
            <a:avLst/>
          </a:prstGeom>
          <a:noFill/>
          <a:ln>
            <a:noFill/>
          </a:ln>
        </p:spPr>
      </p:pic>
      <p:pic>
        <p:nvPicPr>
          <p:cNvPr id="1870" name="Google Shape;1870;p113"/>
          <p:cNvPicPr preferRelativeResize="0"/>
          <p:nvPr/>
        </p:nvPicPr>
        <p:blipFill>
          <a:blip r:embed="rId3">
            <a:alphaModFix/>
          </a:blip>
          <a:stretch>
            <a:fillRect/>
          </a:stretch>
        </p:blipFill>
        <p:spPr>
          <a:xfrm>
            <a:off x="5241575" y="2810550"/>
            <a:ext cx="691300" cy="1134050"/>
          </a:xfrm>
          <a:prstGeom prst="rect">
            <a:avLst/>
          </a:prstGeom>
          <a:noFill/>
          <a:ln>
            <a:noFill/>
          </a:ln>
        </p:spPr>
      </p:pic>
      <p:sp>
        <p:nvSpPr>
          <p:cNvPr id="1871" name="Google Shape;1871;p113"/>
          <p:cNvSpPr txBox="1"/>
          <p:nvPr/>
        </p:nvSpPr>
        <p:spPr>
          <a:xfrm>
            <a:off x="4980750" y="40222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19 x 19  x 512</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5</a:t>
            </a:r>
            <a:endParaRPr sz="600">
              <a:latin typeface="Calibri"/>
              <a:ea typeface="Calibri"/>
              <a:cs typeface="Calibri"/>
              <a:sym typeface="Calibri"/>
            </a:endParaRPr>
          </a:p>
        </p:txBody>
      </p:sp>
      <p:cxnSp>
        <p:nvCxnSpPr>
          <p:cNvPr id="1872" name="Google Shape;1872;p113"/>
          <p:cNvCxnSpPr>
            <a:stCxn id="1873" idx="2"/>
            <a:endCxn id="1854" idx="1"/>
          </p:cNvCxnSpPr>
          <p:nvPr/>
        </p:nvCxnSpPr>
        <p:spPr>
          <a:xfrm>
            <a:off x="431800" y="2380300"/>
            <a:ext cx="359100" cy="49200"/>
          </a:xfrm>
          <a:prstGeom prst="straightConnector1">
            <a:avLst/>
          </a:prstGeom>
          <a:noFill/>
          <a:ln w="9525" cap="flat" cmpd="sng">
            <a:solidFill>
              <a:schemeClr val="dk2"/>
            </a:solidFill>
            <a:prstDash val="solid"/>
            <a:round/>
            <a:headEnd type="none" w="med" len="med"/>
            <a:tailEnd type="triangle" w="med" len="med"/>
          </a:ln>
        </p:spPr>
      </p:cxnSp>
      <p:sp>
        <p:nvSpPr>
          <p:cNvPr id="1873" name="Google Shape;1873;p113"/>
          <p:cNvSpPr txBox="1"/>
          <p:nvPr/>
        </p:nvSpPr>
        <p:spPr>
          <a:xfrm>
            <a:off x="105100" y="2117200"/>
            <a:ext cx="653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a:latin typeface="Calibri"/>
                <a:ea typeface="Calibri"/>
                <a:cs typeface="Calibri"/>
                <a:sym typeface="Calibri"/>
              </a:rPr>
              <a:t>300 x 300 x 3</a:t>
            </a:r>
            <a:endParaRPr sz="600" b="1">
              <a:latin typeface="Calibri"/>
              <a:ea typeface="Calibri"/>
              <a:cs typeface="Calibri"/>
              <a:sym typeface="Calibri"/>
            </a:endParaRPr>
          </a:p>
          <a:p>
            <a:pPr marL="0" lvl="0" indent="0" algn="ctr" rtl="0">
              <a:spcBef>
                <a:spcPts val="0"/>
              </a:spcBef>
              <a:spcAft>
                <a:spcPts val="0"/>
              </a:spcAft>
              <a:buNone/>
            </a:pPr>
            <a:r>
              <a:rPr lang="en" sz="600" b="1">
                <a:latin typeface="Calibri"/>
                <a:ea typeface="Calibri"/>
                <a:cs typeface="Calibri"/>
                <a:sym typeface="Calibri"/>
              </a:rPr>
              <a:t>Image</a:t>
            </a:r>
            <a:endParaRPr sz="600" b="1">
              <a:latin typeface="Calibri"/>
              <a:ea typeface="Calibri"/>
              <a:cs typeface="Calibri"/>
              <a:sym typeface="Calibri"/>
            </a:endParaRPr>
          </a:p>
        </p:txBody>
      </p:sp>
      <p:sp>
        <p:nvSpPr>
          <p:cNvPr id="1874" name="Google Shape;1874;p113"/>
          <p:cNvSpPr txBox="1"/>
          <p:nvPr/>
        </p:nvSpPr>
        <p:spPr>
          <a:xfrm>
            <a:off x="605850" y="4416925"/>
            <a:ext cx="5200200" cy="75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434343"/>
                </a:solidFill>
                <a:latin typeface="Roboto"/>
                <a:ea typeface="Roboto"/>
                <a:cs typeface="Roboto"/>
                <a:sym typeface="Roboto"/>
              </a:rPr>
              <a:t>VGG16 Feature map at different Conv layers</a:t>
            </a:r>
            <a:endParaRPr sz="1800">
              <a:solidFill>
                <a:srgbClr val="434343"/>
              </a:solidFill>
              <a:latin typeface="Roboto"/>
              <a:ea typeface="Roboto"/>
              <a:cs typeface="Roboto"/>
              <a:sym typeface="Roboto"/>
            </a:endParaRPr>
          </a:p>
          <a:p>
            <a:pPr marL="0" lvl="0" indent="0" algn="ctr" rtl="0">
              <a:lnSpc>
                <a:spcPct val="115000"/>
              </a:lnSpc>
              <a:spcBef>
                <a:spcPts val="0"/>
              </a:spcBef>
              <a:spcAft>
                <a:spcPts val="0"/>
              </a:spcAft>
              <a:buNone/>
            </a:pPr>
            <a:r>
              <a:rPr lang="en" sz="800">
                <a:solidFill>
                  <a:srgbClr val="434343"/>
                </a:solidFill>
                <a:latin typeface="Roboto"/>
                <a:ea typeface="Roboto"/>
                <a:cs typeface="Roboto"/>
                <a:sym typeface="Roboto"/>
              </a:rPr>
              <a:t>(image size - 300 x 300 x3)</a:t>
            </a:r>
            <a:endParaRPr sz="800">
              <a:solidFill>
                <a:srgbClr val="434343"/>
              </a:solidFill>
              <a:latin typeface="Roboto"/>
              <a:ea typeface="Roboto"/>
              <a:cs typeface="Roboto"/>
              <a:sym typeface="Roboto"/>
            </a:endParaRPr>
          </a:p>
        </p:txBody>
      </p:sp>
      <p:sp>
        <p:nvSpPr>
          <p:cNvPr id="1875" name="Google Shape;1875;p113"/>
          <p:cNvSpPr txBox="1"/>
          <p:nvPr/>
        </p:nvSpPr>
        <p:spPr>
          <a:xfrm>
            <a:off x="5079100" y="1027950"/>
            <a:ext cx="3818100" cy="72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rgbClr val="38761D"/>
                </a:solidFill>
                <a:latin typeface="Calibri"/>
                <a:ea typeface="Calibri"/>
                <a:cs typeface="Calibri"/>
                <a:sym typeface="Calibri"/>
              </a:rPr>
              <a:t>Output shape (height, width) of new layers match </a:t>
            </a:r>
            <a:r>
              <a:rPr lang="en" sz="2100" b="1">
                <a:solidFill>
                  <a:srgbClr val="38761D"/>
                </a:solidFill>
                <a:latin typeface="Calibri"/>
                <a:ea typeface="Calibri"/>
                <a:cs typeface="Calibri"/>
                <a:sym typeface="Calibri"/>
              </a:rPr>
              <a:t>Grid Sizes</a:t>
            </a:r>
            <a:endParaRPr sz="2100" b="1">
              <a:solidFill>
                <a:srgbClr val="38761D"/>
              </a:solidFill>
              <a:latin typeface="Calibri"/>
              <a:ea typeface="Calibri"/>
              <a:cs typeface="Calibri"/>
              <a:sym typeface="Calibri"/>
            </a:endParaRPr>
          </a:p>
        </p:txBody>
      </p:sp>
      <p:pic>
        <p:nvPicPr>
          <p:cNvPr id="1876" name="Google Shape;1876;p113"/>
          <p:cNvPicPr preferRelativeResize="0"/>
          <p:nvPr/>
        </p:nvPicPr>
        <p:blipFill>
          <a:blip r:embed="rId4">
            <a:alphaModFix/>
          </a:blip>
          <a:stretch>
            <a:fillRect/>
          </a:stretch>
        </p:blipFill>
        <p:spPr>
          <a:xfrm>
            <a:off x="5774975" y="3098375"/>
            <a:ext cx="691300" cy="846225"/>
          </a:xfrm>
          <a:prstGeom prst="rect">
            <a:avLst/>
          </a:prstGeom>
          <a:noFill/>
          <a:ln>
            <a:noFill/>
          </a:ln>
        </p:spPr>
      </p:pic>
      <p:pic>
        <p:nvPicPr>
          <p:cNvPr id="1877" name="Google Shape;1877;p113"/>
          <p:cNvPicPr preferRelativeResize="0"/>
          <p:nvPr/>
        </p:nvPicPr>
        <p:blipFill>
          <a:blip r:embed="rId4">
            <a:alphaModFix/>
          </a:blip>
          <a:stretch>
            <a:fillRect/>
          </a:stretch>
        </p:blipFill>
        <p:spPr>
          <a:xfrm>
            <a:off x="6003575" y="3098375"/>
            <a:ext cx="691300" cy="846225"/>
          </a:xfrm>
          <a:prstGeom prst="rect">
            <a:avLst/>
          </a:prstGeom>
          <a:noFill/>
          <a:ln>
            <a:noFill/>
          </a:ln>
        </p:spPr>
      </p:pic>
      <p:sp>
        <p:nvSpPr>
          <p:cNvPr id="1878" name="Google Shape;1878;p113"/>
          <p:cNvSpPr txBox="1"/>
          <p:nvPr/>
        </p:nvSpPr>
        <p:spPr>
          <a:xfrm>
            <a:off x="5742750" y="40222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19 x 19  x 1024</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SSD 1</a:t>
            </a:r>
            <a:endParaRPr sz="600">
              <a:latin typeface="Calibri"/>
              <a:ea typeface="Calibri"/>
              <a:cs typeface="Calibri"/>
              <a:sym typeface="Calibri"/>
            </a:endParaRPr>
          </a:p>
        </p:txBody>
      </p:sp>
      <p:pic>
        <p:nvPicPr>
          <p:cNvPr id="1879" name="Google Shape;1879;p113"/>
          <p:cNvPicPr preferRelativeResize="0"/>
          <p:nvPr/>
        </p:nvPicPr>
        <p:blipFill>
          <a:blip r:embed="rId5">
            <a:alphaModFix/>
          </a:blip>
          <a:stretch>
            <a:fillRect/>
          </a:stretch>
        </p:blipFill>
        <p:spPr>
          <a:xfrm>
            <a:off x="6536975" y="3362875"/>
            <a:ext cx="691300" cy="657648"/>
          </a:xfrm>
          <a:prstGeom prst="rect">
            <a:avLst/>
          </a:prstGeom>
          <a:noFill/>
          <a:ln>
            <a:noFill/>
          </a:ln>
        </p:spPr>
      </p:pic>
      <p:sp>
        <p:nvSpPr>
          <p:cNvPr id="1880" name="Google Shape;1880;p113"/>
          <p:cNvSpPr txBox="1"/>
          <p:nvPr/>
        </p:nvSpPr>
        <p:spPr>
          <a:xfrm>
            <a:off x="6428550" y="4080830"/>
            <a:ext cx="783300" cy="2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10 x 10  x 512</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SSD 2</a:t>
            </a:r>
            <a:endParaRPr sz="600">
              <a:latin typeface="Calibri"/>
              <a:ea typeface="Calibri"/>
              <a:cs typeface="Calibri"/>
              <a:sym typeface="Calibri"/>
            </a:endParaRPr>
          </a:p>
        </p:txBody>
      </p:sp>
      <p:pic>
        <p:nvPicPr>
          <p:cNvPr id="1881" name="Google Shape;1881;p113"/>
          <p:cNvPicPr preferRelativeResize="0"/>
          <p:nvPr/>
        </p:nvPicPr>
        <p:blipFill>
          <a:blip r:embed="rId6">
            <a:alphaModFix/>
          </a:blip>
          <a:stretch>
            <a:fillRect/>
          </a:stretch>
        </p:blipFill>
        <p:spPr>
          <a:xfrm>
            <a:off x="7146575" y="3476225"/>
            <a:ext cx="691300" cy="544300"/>
          </a:xfrm>
          <a:prstGeom prst="rect">
            <a:avLst/>
          </a:prstGeom>
          <a:noFill/>
          <a:ln>
            <a:noFill/>
          </a:ln>
        </p:spPr>
      </p:pic>
      <p:sp>
        <p:nvSpPr>
          <p:cNvPr id="1882" name="Google Shape;1882;p113"/>
          <p:cNvSpPr txBox="1"/>
          <p:nvPr/>
        </p:nvSpPr>
        <p:spPr>
          <a:xfrm>
            <a:off x="7038150" y="4080830"/>
            <a:ext cx="783300" cy="2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5 x 5 x 256</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SSD 3</a:t>
            </a:r>
            <a:endParaRPr sz="600">
              <a:latin typeface="Calibri"/>
              <a:ea typeface="Calibri"/>
              <a:cs typeface="Calibri"/>
              <a:sym typeface="Calibri"/>
            </a:endParaRPr>
          </a:p>
        </p:txBody>
      </p:sp>
      <p:pic>
        <p:nvPicPr>
          <p:cNvPr id="1883" name="Google Shape;1883;p113"/>
          <p:cNvPicPr preferRelativeResize="0"/>
          <p:nvPr/>
        </p:nvPicPr>
        <p:blipFill>
          <a:blip r:embed="rId7">
            <a:alphaModFix/>
          </a:blip>
          <a:stretch>
            <a:fillRect/>
          </a:stretch>
        </p:blipFill>
        <p:spPr>
          <a:xfrm>
            <a:off x="7756175" y="3476225"/>
            <a:ext cx="691300" cy="544300"/>
          </a:xfrm>
          <a:prstGeom prst="rect">
            <a:avLst/>
          </a:prstGeom>
          <a:noFill/>
          <a:ln>
            <a:noFill/>
          </a:ln>
        </p:spPr>
      </p:pic>
      <p:sp>
        <p:nvSpPr>
          <p:cNvPr id="1884" name="Google Shape;1884;p113"/>
          <p:cNvSpPr txBox="1"/>
          <p:nvPr/>
        </p:nvSpPr>
        <p:spPr>
          <a:xfrm>
            <a:off x="7647750" y="4080830"/>
            <a:ext cx="783300" cy="2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3  x 3  x 256</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SSD 4</a:t>
            </a:r>
            <a:endParaRPr sz="600">
              <a:latin typeface="Calibri"/>
              <a:ea typeface="Calibri"/>
              <a:cs typeface="Calibri"/>
              <a:sym typeface="Calibri"/>
            </a:endParaRPr>
          </a:p>
        </p:txBody>
      </p:sp>
      <p:pic>
        <p:nvPicPr>
          <p:cNvPr id="1885" name="Google Shape;1885;p113"/>
          <p:cNvPicPr preferRelativeResize="0"/>
          <p:nvPr/>
        </p:nvPicPr>
        <p:blipFill>
          <a:blip r:embed="rId8">
            <a:alphaModFix/>
          </a:blip>
          <a:stretch>
            <a:fillRect/>
          </a:stretch>
        </p:blipFill>
        <p:spPr>
          <a:xfrm>
            <a:off x="8289575" y="3636824"/>
            <a:ext cx="691300" cy="383700"/>
          </a:xfrm>
          <a:prstGeom prst="rect">
            <a:avLst/>
          </a:prstGeom>
          <a:noFill/>
          <a:ln>
            <a:noFill/>
          </a:ln>
        </p:spPr>
      </p:pic>
      <p:sp>
        <p:nvSpPr>
          <p:cNvPr id="1886" name="Google Shape;1886;p113"/>
          <p:cNvSpPr txBox="1"/>
          <p:nvPr/>
        </p:nvSpPr>
        <p:spPr>
          <a:xfrm>
            <a:off x="8181150" y="4080830"/>
            <a:ext cx="783300" cy="2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1 x 1  x 256</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SSD 5</a:t>
            </a:r>
            <a:endParaRPr sz="600">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pic>
        <p:nvPicPr>
          <p:cNvPr id="1891" name="Google Shape;1891;p114"/>
          <p:cNvPicPr preferRelativeResize="0"/>
          <p:nvPr/>
        </p:nvPicPr>
        <p:blipFill>
          <a:blip r:embed="rId3">
            <a:alphaModFix/>
          </a:blip>
          <a:stretch>
            <a:fillRect/>
          </a:stretch>
        </p:blipFill>
        <p:spPr>
          <a:xfrm>
            <a:off x="1093850" y="2226700"/>
            <a:ext cx="691300" cy="1529000"/>
          </a:xfrm>
          <a:prstGeom prst="rect">
            <a:avLst/>
          </a:prstGeom>
          <a:noFill/>
          <a:ln>
            <a:noFill/>
          </a:ln>
        </p:spPr>
      </p:pic>
      <p:pic>
        <p:nvPicPr>
          <p:cNvPr id="1892" name="Google Shape;1892;p114"/>
          <p:cNvPicPr preferRelativeResize="0"/>
          <p:nvPr/>
        </p:nvPicPr>
        <p:blipFill>
          <a:blip r:embed="rId3">
            <a:alphaModFix/>
          </a:blip>
          <a:stretch>
            <a:fillRect/>
          </a:stretch>
        </p:blipFill>
        <p:spPr>
          <a:xfrm>
            <a:off x="1322450" y="2226700"/>
            <a:ext cx="691300" cy="1529000"/>
          </a:xfrm>
          <a:prstGeom prst="rect">
            <a:avLst/>
          </a:prstGeom>
          <a:noFill/>
          <a:ln>
            <a:noFill/>
          </a:ln>
        </p:spPr>
      </p:pic>
      <p:pic>
        <p:nvPicPr>
          <p:cNvPr id="1893" name="Google Shape;1893;p114"/>
          <p:cNvPicPr preferRelativeResize="0"/>
          <p:nvPr/>
        </p:nvPicPr>
        <p:blipFill>
          <a:blip r:embed="rId3">
            <a:alphaModFix/>
          </a:blip>
          <a:stretch>
            <a:fillRect/>
          </a:stretch>
        </p:blipFill>
        <p:spPr>
          <a:xfrm>
            <a:off x="1551050" y="2226700"/>
            <a:ext cx="691300" cy="1529000"/>
          </a:xfrm>
          <a:prstGeom prst="rect">
            <a:avLst/>
          </a:prstGeom>
          <a:noFill/>
          <a:ln>
            <a:noFill/>
          </a:ln>
        </p:spPr>
      </p:pic>
      <p:sp>
        <p:nvSpPr>
          <p:cNvPr id="1894" name="Google Shape;1894;p114"/>
          <p:cNvSpPr txBox="1"/>
          <p:nvPr/>
        </p:nvSpPr>
        <p:spPr>
          <a:xfrm>
            <a:off x="1290225" y="38333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38 x 38  x 256</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4</a:t>
            </a:r>
            <a:endParaRPr sz="600">
              <a:latin typeface="Calibri"/>
              <a:ea typeface="Calibri"/>
              <a:cs typeface="Calibri"/>
              <a:sym typeface="Calibri"/>
            </a:endParaRPr>
          </a:p>
        </p:txBody>
      </p:sp>
      <p:pic>
        <p:nvPicPr>
          <p:cNvPr id="1895" name="Google Shape;1895;p114"/>
          <p:cNvPicPr preferRelativeResize="0"/>
          <p:nvPr/>
        </p:nvPicPr>
        <p:blipFill>
          <a:blip r:embed="rId3">
            <a:alphaModFix/>
          </a:blip>
          <a:stretch>
            <a:fillRect/>
          </a:stretch>
        </p:blipFill>
        <p:spPr>
          <a:xfrm>
            <a:off x="2160650" y="2621650"/>
            <a:ext cx="691300" cy="1134050"/>
          </a:xfrm>
          <a:prstGeom prst="rect">
            <a:avLst/>
          </a:prstGeom>
          <a:noFill/>
          <a:ln>
            <a:noFill/>
          </a:ln>
        </p:spPr>
      </p:pic>
      <p:pic>
        <p:nvPicPr>
          <p:cNvPr id="1896" name="Google Shape;1896;p114"/>
          <p:cNvPicPr preferRelativeResize="0"/>
          <p:nvPr/>
        </p:nvPicPr>
        <p:blipFill>
          <a:blip r:embed="rId3">
            <a:alphaModFix/>
          </a:blip>
          <a:stretch>
            <a:fillRect/>
          </a:stretch>
        </p:blipFill>
        <p:spPr>
          <a:xfrm>
            <a:off x="2389250" y="2621650"/>
            <a:ext cx="691300" cy="1134050"/>
          </a:xfrm>
          <a:prstGeom prst="rect">
            <a:avLst/>
          </a:prstGeom>
          <a:noFill/>
          <a:ln>
            <a:noFill/>
          </a:ln>
        </p:spPr>
      </p:pic>
      <p:pic>
        <p:nvPicPr>
          <p:cNvPr id="1897" name="Google Shape;1897;p114"/>
          <p:cNvPicPr preferRelativeResize="0"/>
          <p:nvPr/>
        </p:nvPicPr>
        <p:blipFill>
          <a:blip r:embed="rId3">
            <a:alphaModFix/>
          </a:blip>
          <a:stretch>
            <a:fillRect/>
          </a:stretch>
        </p:blipFill>
        <p:spPr>
          <a:xfrm>
            <a:off x="2617850" y="2621650"/>
            <a:ext cx="691300" cy="1134050"/>
          </a:xfrm>
          <a:prstGeom prst="rect">
            <a:avLst/>
          </a:prstGeom>
          <a:noFill/>
          <a:ln>
            <a:noFill/>
          </a:ln>
        </p:spPr>
      </p:pic>
      <p:sp>
        <p:nvSpPr>
          <p:cNvPr id="1898" name="Google Shape;1898;p114"/>
          <p:cNvSpPr txBox="1"/>
          <p:nvPr/>
        </p:nvSpPr>
        <p:spPr>
          <a:xfrm>
            <a:off x="2357025" y="38333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19 x 19  x 512</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Block 5</a:t>
            </a:r>
            <a:endParaRPr sz="600">
              <a:latin typeface="Calibri"/>
              <a:ea typeface="Calibri"/>
              <a:cs typeface="Calibri"/>
              <a:sym typeface="Calibri"/>
            </a:endParaRPr>
          </a:p>
        </p:txBody>
      </p:sp>
      <p:sp>
        <p:nvSpPr>
          <p:cNvPr id="1899" name="Google Shape;1899;p114"/>
          <p:cNvSpPr txBox="1"/>
          <p:nvPr/>
        </p:nvSpPr>
        <p:spPr>
          <a:xfrm>
            <a:off x="605850" y="4112125"/>
            <a:ext cx="5200200" cy="75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434343"/>
                </a:solidFill>
                <a:latin typeface="Roboto"/>
                <a:ea typeface="Roboto"/>
                <a:cs typeface="Roboto"/>
                <a:sym typeface="Roboto"/>
              </a:rPr>
              <a:t>SSD Feature maps at different Conv layers</a:t>
            </a:r>
            <a:endParaRPr sz="800">
              <a:solidFill>
                <a:srgbClr val="434343"/>
              </a:solidFill>
              <a:latin typeface="Roboto"/>
              <a:ea typeface="Roboto"/>
              <a:cs typeface="Roboto"/>
              <a:sym typeface="Roboto"/>
            </a:endParaRPr>
          </a:p>
        </p:txBody>
      </p:sp>
      <p:sp>
        <p:nvSpPr>
          <p:cNvPr id="1900" name="Google Shape;1900;p114"/>
          <p:cNvSpPr txBox="1"/>
          <p:nvPr/>
        </p:nvSpPr>
        <p:spPr>
          <a:xfrm>
            <a:off x="2462350" y="221675"/>
            <a:ext cx="3593100" cy="70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9900FF"/>
                </a:solidFill>
                <a:latin typeface="Calibri"/>
                <a:ea typeface="Calibri"/>
                <a:cs typeface="Calibri"/>
                <a:sym typeface="Calibri"/>
              </a:rPr>
              <a:t>We use additional Convolutional layer to get the desired </a:t>
            </a:r>
            <a:r>
              <a:rPr lang="en" b="1">
                <a:solidFill>
                  <a:srgbClr val="9900FF"/>
                </a:solidFill>
                <a:latin typeface="Calibri"/>
                <a:ea typeface="Calibri"/>
                <a:cs typeface="Calibri"/>
                <a:sym typeface="Calibri"/>
              </a:rPr>
              <a:t>depth </a:t>
            </a:r>
            <a:r>
              <a:rPr lang="en">
                <a:solidFill>
                  <a:srgbClr val="9900FF"/>
                </a:solidFill>
                <a:latin typeface="Calibri"/>
                <a:ea typeface="Calibri"/>
                <a:cs typeface="Calibri"/>
                <a:sym typeface="Calibri"/>
              </a:rPr>
              <a:t>(as per output needed)</a:t>
            </a:r>
            <a:endParaRPr>
              <a:solidFill>
                <a:srgbClr val="9900FF"/>
              </a:solidFill>
              <a:latin typeface="Calibri"/>
              <a:ea typeface="Calibri"/>
              <a:cs typeface="Calibri"/>
              <a:sym typeface="Calibri"/>
            </a:endParaRPr>
          </a:p>
        </p:txBody>
      </p:sp>
      <p:pic>
        <p:nvPicPr>
          <p:cNvPr id="1901" name="Google Shape;1901;p114"/>
          <p:cNvPicPr preferRelativeResize="0"/>
          <p:nvPr/>
        </p:nvPicPr>
        <p:blipFill>
          <a:blip r:embed="rId4">
            <a:alphaModFix/>
          </a:blip>
          <a:stretch>
            <a:fillRect/>
          </a:stretch>
        </p:blipFill>
        <p:spPr>
          <a:xfrm>
            <a:off x="3151250" y="2909475"/>
            <a:ext cx="691300" cy="846225"/>
          </a:xfrm>
          <a:prstGeom prst="rect">
            <a:avLst/>
          </a:prstGeom>
          <a:noFill/>
          <a:ln>
            <a:noFill/>
          </a:ln>
        </p:spPr>
      </p:pic>
      <p:pic>
        <p:nvPicPr>
          <p:cNvPr id="1902" name="Google Shape;1902;p114"/>
          <p:cNvPicPr preferRelativeResize="0"/>
          <p:nvPr/>
        </p:nvPicPr>
        <p:blipFill>
          <a:blip r:embed="rId4">
            <a:alphaModFix/>
          </a:blip>
          <a:stretch>
            <a:fillRect/>
          </a:stretch>
        </p:blipFill>
        <p:spPr>
          <a:xfrm>
            <a:off x="3379850" y="2909475"/>
            <a:ext cx="691300" cy="846225"/>
          </a:xfrm>
          <a:prstGeom prst="rect">
            <a:avLst/>
          </a:prstGeom>
          <a:noFill/>
          <a:ln>
            <a:noFill/>
          </a:ln>
        </p:spPr>
      </p:pic>
      <p:sp>
        <p:nvSpPr>
          <p:cNvPr id="1903" name="Google Shape;1903;p114"/>
          <p:cNvSpPr txBox="1"/>
          <p:nvPr/>
        </p:nvSpPr>
        <p:spPr>
          <a:xfrm>
            <a:off x="3119025" y="3833300"/>
            <a:ext cx="7833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19 x 19  x 1024</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SSD 1</a:t>
            </a:r>
            <a:endParaRPr sz="600">
              <a:latin typeface="Calibri"/>
              <a:ea typeface="Calibri"/>
              <a:cs typeface="Calibri"/>
              <a:sym typeface="Calibri"/>
            </a:endParaRPr>
          </a:p>
        </p:txBody>
      </p:sp>
      <p:pic>
        <p:nvPicPr>
          <p:cNvPr id="1904" name="Google Shape;1904;p114"/>
          <p:cNvPicPr preferRelativeResize="0"/>
          <p:nvPr/>
        </p:nvPicPr>
        <p:blipFill>
          <a:blip r:embed="rId5">
            <a:alphaModFix/>
          </a:blip>
          <a:stretch>
            <a:fillRect/>
          </a:stretch>
        </p:blipFill>
        <p:spPr>
          <a:xfrm>
            <a:off x="3913250" y="3173975"/>
            <a:ext cx="691300" cy="657648"/>
          </a:xfrm>
          <a:prstGeom prst="rect">
            <a:avLst/>
          </a:prstGeom>
          <a:noFill/>
          <a:ln>
            <a:noFill/>
          </a:ln>
        </p:spPr>
      </p:pic>
      <p:sp>
        <p:nvSpPr>
          <p:cNvPr id="1905" name="Google Shape;1905;p114"/>
          <p:cNvSpPr txBox="1"/>
          <p:nvPr/>
        </p:nvSpPr>
        <p:spPr>
          <a:xfrm>
            <a:off x="3804825" y="3891930"/>
            <a:ext cx="783300" cy="2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10 x 10  x 512</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SSD 2</a:t>
            </a:r>
            <a:endParaRPr sz="600">
              <a:latin typeface="Calibri"/>
              <a:ea typeface="Calibri"/>
              <a:cs typeface="Calibri"/>
              <a:sym typeface="Calibri"/>
            </a:endParaRPr>
          </a:p>
        </p:txBody>
      </p:sp>
      <p:pic>
        <p:nvPicPr>
          <p:cNvPr id="1906" name="Google Shape;1906;p114"/>
          <p:cNvPicPr preferRelativeResize="0"/>
          <p:nvPr/>
        </p:nvPicPr>
        <p:blipFill>
          <a:blip r:embed="rId6">
            <a:alphaModFix/>
          </a:blip>
          <a:stretch>
            <a:fillRect/>
          </a:stretch>
        </p:blipFill>
        <p:spPr>
          <a:xfrm>
            <a:off x="4522850" y="3287325"/>
            <a:ext cx="691300" cy="544300"/>
          </a:xfrm>
          <a:prstGeom prst="rect">
            <a:avLst/>
          </a:prstGeom>
          <a:noFill/>
          <a:ln>
            <a:noFill/>
          </a:ln>
        </p:spPr>
      </p:pic>
      <p:sp>
        <p:nvSpPr>
          <p:cNvPr id="1907" name="Google Shape;1907;p114"/>
          <p:cNvSpPr txBox="1"/>
          <p:nvPr/>
        </p:nvSpPr>
        <p:spPr>
          <a:xfrm>
            <a:off x="4414425" y="3891930"/>
            <a:ext cx="783300" cy="2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5 x 5 x 256</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SSD 3</a:t>
            </a:r>
            <a:endParaRPr sz="600">
              <a:latin typeface="Calibri"/>
              <a:ea typeface="Calibri"/>
              <a:cs typeface="Calibri"/>
              <a:sym typeface="Calibri"/>
            </a:endParaRPr>
          </a:p>
        </p:txBody>
      </p:sp>
      <p:pic>
        <p:nvPicPr>
          <p:cNvPr id="1908" name="Google Shape;1908;p114"/>
          <p:cNvPicPr preferRelativeResize="0"/>
          <p:nvPr/>
        </p:nvPicPr>
        <p:blipFill>
          <a:blip r:embed="rId7">
            <a:alphaModFix/>
          </a:blip>
          <a:stretch>
            <a:fillRect/>
          </a:stretch>
        </p:blipFill>
        <p:spPr>
          <a:xfrm>
            <a:off x="5132450" y="3287325"/>
            <a:ext cx="691300" cy="544300"/>
          </a:xfrm>
          <a:prstGeom prst="rect">
            <a:avLst/>
          </a:prstGeom>
          <a:noFill/>
          <a:ln>
            <a:noFill/>
          </a:ln>
        </p:spPr>
      </p:pic>
      <p:sp>
        <p:nvSpPr>
          <p:cNvPr id="1909" name="Google Shape;1909;p114"/>
          <p:cNvSpPr txBox="1"/>
          <p:nvPr/>
        </p:nvSpPr>
        <p:spPr>
          <a:xfrm>
            <a:off x="5024025" y="3891930"/>
            <a:ext cx="783300" cy="2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3  x 3  x 256</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SSD 4</a:t>
            </a:r>
            <a:endParaRPr sz="600">
              <a:latin typeface="Calibri"/>
              <a:ea typeface="Calibri"/>
              <a:cs typeface="Calibri"/>
              <a:sym typeface="Calibri"/>
            </a:endParaRPr>
          </a:p>
        </p:txBody>
      </p:sp>
      <p:pic>
        <p:nvPicPr>
          <p:cNvPr id="1910" name="Google Shape;1910;p114"/>
          <p:cNvPicPr preferRelativeResize="0"/>
          <p:nvPr/>
        </p:nvPicPr>
        <p:blipFill>
          <a:blip r:embed="rId8">
            <a:alphaModFix/>
          </a:blip>
          <a:stretch>
            <a:fillRect/>
          </a:stretch>
        </p:blipFill>
        <p:spPr>
          <a:xfrm>
            <a:off x="5665850" y="3447924"/>
            <a:ext cx="691300" cy="383700"/>
          </a:xfrm>
          <a:prstGeom prst="rect">
            <a:avLst/>
          </a:prstGeom>
          <a:noFill/>
          <a:ln>
            <a:noFill/>
          </a:ln>
        </p:spPr>
      </p:pic>
      <p:sp>
        <p:nvSpPr>
          <p:cNvPr id="1911" name="Google Shape;1911;p114"/>
          <p:cNvSpPr txBox="1"/>
          <p:nvPr/>
        </p:nvSpPr>
        <p:spPr>
          <a:xfrm>
            <a:off x="5557425" y="3891930"/>
            <a:ext cx="783300" cy="20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1 x 1  x 256</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SSD 5</a:t>
            </a:r>
            <a:endParaRPr sz="600">
              <a:latin typeface="Calibri"/>
              <a:ea typeface="Calibri"/>
              <a:cs typeface="Calibri"/>
              <a:sym typeface="Calibri"/>
            </a:endParaRPr>
          </a:p>
        </p:txBody>
      </p:sp>
      <p:sp>
        <p:nvSpPr>
          <p:cNvPr id="1912" name="Google Shape;1912;p114"/>
          <p:cNvSpPr/>
          <p:nvPr/>
        </p:nvSpPr>
        <p:spPr>
          <a:xfrm>
            <a:off x="377850" y="2465475"/>
            <a:ext cx="614100" cy="1246800"/>
          </a:xfrm>
          <a:prstGeom prst="rect">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Earlier VGG Layers</a:t>
            </a:r>
            <a:endParaRPr sz="1000">
              <a:latin typeface="Roboto"/>
              <a:ea typeface="Roboto"/>
              <a:cs typeface="Roboto"/>
              <a:sym typeface="Roboto"/>
            </a:endParaRPr>
          </a:p>
        </p:txBody>
      </p:sp>
      <p:sp>
        <p:nvSpPr>
          <p:cNvPr id="1913" name="Google Shape;1913;p114"/>
          <p:cNvSpPr/>
          <p:nvPr/>
        </p:nvSpPr>
        <p:spPr>
          <a:xfrm>
            <a:off x="3702950" y="1133550"/>
            <a:ext cx="901500" cy="32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Conv2D</a:t>
            </a:r>
            <a:endParaRPr sz="800"/>
          </a:p>
          <a:p>
            <a:pPr marL="0" lvl="0" indent="0" algn="ctr" rtl="0">
              <a:spcBef>
                <a:spcPts val="0"/>
              </a:spcBef>
              <a:spcAft>
                <a:spcPts val="0"/>
              </a:spcAft>
              <a:buNone/>
            </a:pPr>
            <a:r>
              <a:rPr lang="en" sz="800"/>
              <a:t>3x3, 4*(4+C)</a:t>
            </a:r>
            <a:endParaRPr sz="800"/>
          </a:p>
        </p:txBody>
      </p:sp>
      <p:cxnSp>
        <p:nvCxnSpPr>
          <p:cNvPr id="1914" name="Google Shape;1914;p114"/>
          <p:cNvCxnSpPr>
            <a:stCxn id="1913" idx="3"/>
          </p:cNvCxnSpPr>
          <p:nvPr/>
        </p:nvCxnSpPr>
        <p:spPr>
          <a:xfrm rot="10800000" flipH="1">
            <a:off x="4604450" y="1284600"/>
            <a:ext cx="2357400" cy="13500"/>
          </a:xfrm>
          <a:prstGeom prst="straightConnector1">
            <a:avLst/>
          </a:prstGeom>
          <a:noFill/>
          <a:ln w="9525" cap="flat" cmpd="sng">
            <a:solidFill>
              <a:schemeClr val="dk2"/>
            </a:solidFill>
            <a:prstDash val="solid"/>
            <a:round/>
            <a:headEnd type="none" w="med" len="med"/>
            <a:tailEnd type="triangle" w="med" len="med"/>
          </a:ln>
        </p:spPr>
      </p:cxnSp>
      <p:sp>
        <p:nvSpPr>
          <p:cNvPr id="1915" name="Google Shape;1915;p114"/>
          <p:cNvSpPr txBox="1"/>
          <p:nvPr/>
        </p:nvSpPr>
        <p:spPr>
          <a:xfrm>
            <a:off x="7081425" y="1166300"/>
            <a:ext cx="1193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latin typeface="Calibri"/>
                <a:ea typeface="Calibri"/>
                <a:cs typeface="Calibri"/>
                <a:sym typeface="Calibri"/>
              </a:rPr>
              <a:t>38  x 38  x 4 x (4+C)</a:t>
            </a:r>
            <a:endParaRPr sz="700" b="1">
              <a:latin typeface="Calibri"/>
              <a:ea typeface="Calibri"/>
              <a:cs typeface="Calibri"/>
              <a:sym typeface="Calibri"/>
            </a:endParaRPr>
          </a:p>
        </p:txBody>
      </p:sp>
      <p:sp>
        <p:nvSpPr>
          <p:cNvPr id="1916" name="Google Shape;1916;p114"/>
          <p:cNvSpPr/>
          <p:nvPr/>
        </p:nvSpPr>
        <p:spPr>
          <a:xfrm>
            <a:off x="2010102" y="1290198"/>
            <a:ext cx="1692850" cy="986350"/>
          </a:xfrm>
          <a:custGeom>
            <a:avLst/>
            <a:gdLst/>
            <a:ahLst/>
            <a:cxnLst/>
            <a:rect l="l" t="t" r="r" b="b"/>
            <a:pathLst>
              <a:path w="67714" h="39454" extrusionOk="0">
                <a:moveTo>
                  <a:pt x="4990" y="39454"/>
                </a:moveTo>
                <a:cubicBezTo>
                  <a:pt x="4927" y="33534"/>
                  <a:pt x="-5841" y="10423"/>
                  <a:pt x="4613" y="3936"/>
                </a:cubicBezTo>
                <a:cubicBezTo>
                  <a:pt x="15067" y="-2550"/>
                  <a:pt x="57197" y="1102"/>
                  <a:pt x="67714" y="535"/>
                </a:cubicBezTo>
              </a:path>
            </a:pathLst>
          </a:custGeom>
          <a:noFill/>
          <a:ln w="9525" cap="flat" cmpd="sng">
            <a:solidFill>
              <a:schemeClr val="dk2"/>
            </a:solidFill>
            <a:prstDash val="solid"/>
            <a:round/>
            <a:headEnd type="none" w="med" len="med"/>
            <a:tailEnd type="none" w="med" len="med"/>
          </a:ln>
        </p:spPr>
      </p:sp>
      <p:sp>
        <p:nvSpPr>
          <p:cNvPr id="1917" name="Google Shape;1917;p114"/>
          <p:cNvSpPr/>
          <p:nvPr/>
        </p:nvSpPr>
        <p:spPr>
          <a:xfrm>
            <a:off x="4236350" y="1590750"/>
            <a:ext cx="901500" cy="32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Conv2D</a:t>
            </a:r>
            <a:endParaRPr sz="800"/>
          </a:p>
          <a:p>
            <a:pPr marL="0" lvl="0" indent="0" algn="ctr" rtl="0">
              <a:spcBef>
                <a:spcPts val="0"/>
              </a:spcBef>
              <a:spcAft>
                <a:spcPts val="0"/>
              </a:spcAft>
              <a:buNone/>
            </a:pPr>
            <a:r>
              <a:rPr lang="en" sz="800"/>
              <a:t>3x3, 6*(4+C)</a:t>
            </a:r>
            <a:endParaRPr sz="800"/>
          </a:p>
        </p:txBody>
      </p:sp>
      <p:sp>
        <p:nvSpPr>
          <p:cNvPr id="1918" name="Google Shape;1918;p114"/>
          <p:cNvSpPr/>
          <p:nvPr/>
        </p:nvSpPr>
        <p:spPr>
          <a:xfrm>
            <a:off x="3915313" y="1754300"/>
            <a:ext cx="318875" cy="1175650"/>
          </a:xfrm>
          <a:custGeom>
            <a:avLst/>
            <a:gdLst/>
            <a:ahLst/>
            <a:cxnLst/>
            <a:rect l="l" t="t" r="r" b="b"/>
            <a:pathLst>
              <a:path w="12755" h="47026" extrusionOk="0">
                <a:moveTo>
                  <a:pt x="1733" y="47026"/>
                </a:moveTo>
                <a:cubicBezTo>
                  <a:pt x="1549" y="41638"/>
                  <a:pt x="-1206" y="22534"/>
                  <a:pt x="631" y="14696"/>
                </a:cubicBezTo>
                <a:cubicBezTo>
                  <a:pt x="2468" y="6858"/>
                  <a:pt x="10734" y="2449"/>
                  <a:pt x="12755" y="0"/>
                </a:cubicBezTo>
              </a:path>
            </a:pathLst>
          </a:custGeom>
          <a:noFill/>
          <a:ln w="9525" cap="flat" cmpd="sng">
            <a:solidFill>
              <a:schemeClr val="dk2"/>
            </a:solidFill>
            <a:prstDash val="solid"/>
            <a:round/>
            <a:headEnd type="none" w="med" len="med"/>
            <a:tailEnd type="none" w="med" len="med"/>
          </a:ln>
        </p:spPr>
      </p:sp>
      <p:cxnSp>
        <p:nvCxnSpPr>
          <p:cNvPr id="1919" name="Google Shape;1919;p114"/>
          <p:cNvCxnSpPr/>
          <p:nvPr/>
        </p:nvCxnSpPr>
        <p:spPr>
          <a:xfrm rot="10800000" flipH="1">
            <a:off x="5137850" y="1745100"/>
            <a:ext cx="1824300" cy="10200"/>
          </a:xfrm>
          <a:prstGeom prst="straightConnector1">
            <a:avLst/>
          </a:prstGeom>
          <a:noFill/>
          <a:ln w="9525" cap="flat" cmpd="sng">
            <a:solidFill>
              <a:schemeClr val="dk2"/>
            </a:solidFill>
            <a:prstDash val="solid"/>
            <a:round/>
            <a:headEnd type="none" w="med" len="med"/>
            <a:tailEnd type="triangle" w="med" len="med"/>
          </a:ln>
        </p:spPr>
      </p:cxnSp>
      <p:sp>
        <p:nvSpPr>
          <p:cNvPr id="1920" name="Google Shape;1920;p114"/>
          <p:cNvSpPr txBox="1"/>
          <p:nvPr/>
        </p:nvSpPr>
        <p:spPr>
          <a:xfrm>
            <a:off x="7081425" y="1623500"/>
            <a:ext cx="1193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latin typeface="Calibri"/>
                <a:ea typeface="Calibri"/>
                <a:cs typeface="Calibri"/>
                <a:sym typeface="Calibri"/>
              </a:rPr>
              <a:t>19  x 19  x 6 x (4+C)</a:t>
            </a:r>
            <a:endParaRPr sz="700" b="1">
              <a:latin typeface="Calibri"/>
              <a:ea typeface="Calibri"/>
              <a:cs typeface="Calibri"/>
              <a:sym typeface="Calibri"/>
            </a:endParaRPr>
          </a:p>
        </p:txBody>
      </p:sp>
      <p:sp>
        <p:nvSpPr>
          <p:cNvPr id="1921" name="Google Shape;1921;p114"/>
          <p:cNvSpPr/>
          <p:nvPr/>
        </p:nvSpPr>
        <p:spPr>
          <a:xfrm>
            <a:off x="4769750" y="1971750"/>
            <a:ext cx="901500" cy="32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Conv2D</a:t>
            </a:r>
            <a:endParaRPr sz="800"/>
          </a:p>
          <a:p>
            <a:pPr marL="0" lvl="0" indent="0" algn="ctr" rtl="0">
              <a:spcBef>
                <a:spcPts val="0"/>
              </a:spcBef>
              <a:spcAft>
                <a:spcPts val="0"/>
              </a:spcAft>
              <a:buNone/>
            </a:pPr>
            <a:r>
              <a:rPr lang="en" sz="800"/>
              <a:t>3x3, 6*(4+C)</a:t>
            </a:r>
            <a:endParaRPr sz="800"/>
          </a:p>
        </p:txBody>
      </p:sp>
      <p:cxnSp>
        <p:nvCxnSpPr>
          <p:cNvPr id="1922" name="Google Shape;1922;p114"/>
          <p:cNvCxnSpPr>
            <a:stCxn id="1921" idx="3"/>
          </p:cNvCxnSpPr>
          <p:nvPr/>
        </p:nvCxnSpPr>
        <p:spPr>
          <a:xfrm rot="10800000" flipH="1">
            <a:off x="5671250" y="2126100"/>
            <a:ext cx="1290900" cy="10200"/>
          </a:xfrm>
          <a:prstGeom prst="straightConnector1">
            <a:avLst/>
          </a:prstGeom>
          <a:noFill/>
          <a:ln w="9525" cap="flat" cmpd="sng">
            <a:solidFill>
              <a:schemeClr val="dk2"/>
            </a:solidFill>
            <a:prstDash val="solid"/>
            <a:round/>
            <a:headEnd type="none" w="med" len="med"/>
            <a:tailEnd type="triangle" w="med" len="med"/>
          </a:ln>
        </p:spPr>
      </p:cxnSp>
      <p:sp>
        <p:nvSpPr>
          <p:cNvPr id="1923" name="Google Shape;1923;p114"/>
          <p:cNvSpPr txBox="1"/>
          <p:nvPr/>
        </p:nvSpPr>
        <p:spPr>
          <a:xfrm>
            <a:off x="7081425" y="2004500"/>
            <a:ext cx="1193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latin typeface="Calibri"/>
                <a:ea typeface="Calibri"/>
                <a:cs typeface="Calibri"/>
                <a:sym typeface="Calibri"/>
              </a:rPr>
              <a:t>10  x 10  x 6 x (4+C)</a:t>
            </a:r>
            <a:endParaRPr sz="700" b="1">
              <a:latin typeface="Calibri"/>
              <a:ea typeface="Calibri"/>
              <a:cs typeface="Calibri"/>
              <a:sym typeface="Calibri"/>
            </a:endParaRPr>
          </a:p>
        </p:txBody>
      </p:sp>
      <p:sp>
        <p:nvSpPr>
          <p:cNvPr id="1924" name="Google Shape;1924;p114"/>
          <p:cNvSpPr/>
          <p:nvPr/>
        </p:nvSpPr>
        <p:spPr>
          <a:xfrm>
            <a:off x="4395485" y="2125425"/>
            <a:ext cx="374900" cy="1057975"/>
          </a:xfrm>
          <a:custGeom>
            <a:avLst/>
            <a:gdLst/>
            <a:ahLst/>
            <a:cxnLst/>
            <a:rect l="l" t="t" r="r" b="b"/>
            <a:pathLst>
              <a:path w="14996" h="42319" extrusionOk="0">
                <a:moveTo>
                  <a:pt x="2905" y="42319"/>
                </a:moveTo>
                <a:cubicBezTo>
                  <a:pt x="2527" y="36462"/>
                  <a:pt x="-1377" y="14232"/>
                  <a:pt x="638" y="7179"/>
                </a:cubicBezTo>
                <a:cubicBezTo>
                  <a:pt x="2653" y="126"/>
                  <a:pt x="12603" y="1197"/>
                  <a:pt x="14996" y="0"/>
                </a:cubicBezTo>
              </a:path>
            </a:pathLst>
          </a:custGeom>
          <a:noFill/>
          <a:ln w="9525" cap="flat" cmpd="sng">
            <a:solidFill>
              <a:schemeClr val="dk2"/>
            </a:solidFill>
            <a:prstDash val="solid"/>
            <a:round/>
            <a:headEnd type="none" w="med" len="med"/>
            <a:tailEnd type="none" w="med" len="med"/>
          </a:ln>
        </p:spPr>
      </p:sp>
      <p:sp>
        <p:nvSpPr>
          <p:cNvPr id="1925" name="Google Shape;1925;p114"/>
          <p:cNvSpPr/>
          <p:nvPr/>
        </p:nvSpPr>
        <p:spPr>
          <a:xfrm>
            <a:off x="5303150" y="2352750"/>
            <a:ext cx="901500" cy="32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Conv2D</a:t>
            </a:r>
            <a:endParaRPr sz="800"/>
          </a:p>
          <a:p>
            <a:pPr marL="0" lvl="0" indent="0" algn="ctr" rtl="0">
              <a:spcBef>
                <a:spcPts val="0"/>
              </a:spcBef>
              <a:spcAft>
                <a:spcPts val="0"/>
              </a:spcAft>
              <a:buNone/>
            </a:pPr>
            <a:r>
              <a:rPr lang="en" sz="800"/>
              <a:t>3x3, 6*(4+C)</a:t>
            </a:r>
            <a:endParaRPr sz="800"/>
          </a:p>
        </p:txBody>
      </p:sp>
      <p:cxnSp>
        <p:nvCxnSpPr>
          <p:cNvPr id="1926" name="Google Shape;1926;p114"/>
          <p:cNvCxnSpPr>
            <a:stCxn id="1925" idx="3"/>
          </p:cNvCxnSpPr>
          <p:nvPr/>
        </p:nvCxnSpPr>
        <p:spPr>
          <a:xfrm rot="10800000" flipH="1">
            <a:off x="6204650" y="2507100"/>
            <a:ext cx="757500" cy="10200"/>
          </a:xfrm>
          <a:prstGeom prst="straightConnector1">
            <a:avLst/>
          </a:prstGeom>
          <a:noFill/>
          <a:ln w="9525" cap="flat" cmpd="sng">
            <a:solidFill>
              <a:schemeClr val="dk2"/>
            </a:solidFill>
            <a:prstDash val="solid"/>
            <a:round/>
            <a:headEnd type="none" w="med" len="med"/>
            <a:tailEnd type="triangle" w="med" len="med"/>
          </a:ln>
        </p:spPr>
      </p:cxnSp>
      <p:sp>
        <p:nvSpPr>
          <p:cNvPr id="1927" name="Google Shape;1927;p114"/>
          <p:cNvSpPr txBox="1"/>
          <p:nvPr/>
        </p:nvSpPr>
        <p:spPr>
          <a:xfrm>
            <a:off x="7081425" y="2385500"/>
            <a:ext cx="1193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latin typeface="Calibri"/>
                <a:ea typeface="Calibri"/>
                <a:cs typeface="Calibri"/>
                <a:sym typeface="Calibri"/>
              </a:rPr>
              <a:t>5  x 5  x 6 x (4+C)</a:t>
            </a:r>
            <a:endParaRPr sz="700" b="1">
              <a:latin typeface="Calibri"/>
              <a:ea typeface="Calibri"/>
              <a:cs typeface="Calibri"/>
              <a:sym typeface="Calibri"/>
            </a:endParaRPr>
          </a:p>
        </p:txBody>
      </p:sp>
      <p:sp>
        <p:nvSpPr>
          <p:cNvPr id="1928" name="Google Shape;1928;p114"/>
          <p:cNvSpPr/>
          <p:nvPr/>
        </p:nvSpPr>
        <p:spPr>
          <a:xfrm>
            <a:off x="5027396" y="2522150"/>
            <a:ext cx="271975" cy="784050"/>
          </a:xfrm>
          <a:custGeom>
            <a:avLst/>
            <a:gdLst/>
            <a:ahLst/>
            <a:cxnLst/>
            <a:rect l="l" t="t" r="r" b="b"/>
            <a:pathLst>
              <a:path w="10879" h="31362" extrusionOk="0">
                <a:moveTo>
                  <a:pt x="3699" y="31362"/>
                </a:moveTo>
                <a:cubicBezTo>
                  <a:pt x="3132" y="27332"/>
                  <a:pt x="-898" y="12406"/>
                  <a:pt x="299" y="7179"/>
                </a:cubicBezTo>
                <a:cubicBezTo>
                  <a:pt x="1496" y="1952"/>
                  <a:pt x="9116" y="1197"/>
                  <a:pt x="10879" y="0"/>
                </a:cubicBezTo>
              </a:path>
            </a:pathLst>
          </a:custGeom>
          <a:noFill/>
          <a:ln w="9525" cap="flat" cmpd="sng">
            <a:solidFill>
              <a:schemeClr val="dk2"/>
            </a:solidFill>
            <a:prstDash val="solid"/>
            <a:round/>
            <a:headEnd type="none" w="med" len="med"/>
            <a:tailEnd type="none" w="med" len="med"/>
          </a:ln>
        </p:spPr>
      </p:sp>
      <p:sp>
        <p:nvSpPr>
          <p:cNvPr id="1929" name="Google Shape;1929;p114"/>
          <p:cNvSpPr/>
          <p:nvPr/>
        </p:nvSpPr>
        <p:spPr>
          <a:xfrm>
            <a:off x="5760350" y="2733750"/>
            <a:ext cx="901500" cy="329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Conv2D</a:t>
            </a:r>
            <a:endParaRPr sz="800"/>
          </a:p>
          <a:p>
            <a:pPr marL="0" lvl="0" indent="0" algn="ctr" rtl="0">
              <a:spcBef>
                <a:spcPts val="0"/>
              </a:spcBef>
              <a:spcAft>
                <a:spcPts val="0"/>
              </a:spcAft>
              <a:buNone/>
            </a:pPr>
            <a:r>
              <a:rPr lang="en" sz="800"/>
              <a:t>3x3, 6*(4+C)</a:t>
            </a:r>
            <a:endParaRPr sz="800"/>
          </a:p>
        </p:txBody>
      </p:sp>
      <p:cxnSp>
        <p:nvCxnSpPr>
          <p:cNvPr id="1930" name="Google Shape;1930;p114"/>
          <p:cNvCxnSpPr>
            <a:stCxn id="1929" idx="3"/>
          </p:cNvCxnSpPr>
          <p:nvPr/>
        </p:nvCxnSpPr>
        <p:spPr>
          <a:xfrm rot="10800000" flipH="1">
            <a:off x="6661850" y="2888100"/>
            <a:ext cx="300300" cy="10200"/>
          </a:xfrm>
          <a:prstGeom prst="straightConnector1">
            <a:avLst/>
          </a:prstGeom>
          <a:noFill/>
          <a:ln w="9525" cap="flat" cmpd="sng">
            <a:solidFill>
              <a:schemeClr val="dk2"/>
            </a:solidFill>
            <a:prstDash val="solid"/>
            <a:round/>
            <a:headEnd type="none" w="med" len="med"/>
            <a:tailEnd type="triangle" w="med" len="med"/>
          </a:ln>
        </p:spPr>
      </p:cxnSp>
      <p:sp>
        <p:nvSpPr>
          <p:cNvPr id="1931" name="Google Shape;1931;p114"/>
          <p:cNvSpPr txBox="1"/>
          <p:nvPr/>
        </p:nvSpPr>
        <p:spPr>
          <a:xfrm>
            <a:off x="7081425" y="2766500"/>
            <a:ext cx="1193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latin typeface="Calibri"/>
                <a:ea typeface="Calibri"/>
                <a:cs typeface="Calibri"/>
                <a:sym typeface="Calibri"/>
              </a:rPr>
              <a:t>3  x 3  x 4 x (4+C)</a:t>
            </a:r>
            <a:endParaRPr sz="700" b="1">
              <a:latin typeface="Calibri"/>
              <a:ea typeface="Calibri"/>
              <a:cs typeface="Calibri"/>
              <a:sym typeface="Calibri"/>
            </a:endParaRPr>
          </a:p>
        </p:txBody>
      </p:sp>
      <p:sp>
        <p:nvSpPr>
          <p:cNvPr id="1932" name="Google Shape;1932;p114"/>
          <p:cNvSpPr/>
          <p:nvPr/>
        </p:nvSpPr>
        <p:spPr>
          <a:xfrm>
            <a:off x="5580782" y="2900000"/>
            <a:ext cx="181450" cy="425100"/>
          </a:xfrm>
          <a:custGeom>
            <a:avLst/>
            <a:gdLst/>
            <a:ahLst/>
            <a:cxnLst/>
            <a:rect l="l" t="t" r="r" b="b"/>
            <a:pathLst>
              <a:path w="7258" h="17004" extrusionOk="0">
                <a:moveTo>
                  <a:pt x="5369" y="17004"/>
                </a:moveTo>
                <a:cubicBezTo>
                  <a:pt x="4487" y="15115"/>
                  <a:pt x="-236" y="8502"/>
                  <a:pt x="79" y="5668"/>
                </a:cubicBezTo>
                <a:cubicBezTo>
                  <a:pt x="394" y="2834"/>
                  <a:pt x="6062" y="945"/>
                  <a:pt x="7258" y="0"/>
                </a:cubicBezTo>
              </a:path>
            </a:pathLst>
          </a:custGeom>
          <a:noFill/>
          <a:ln w="9525" cap="flat" cmpd="sng">
            <a:solidFill>
              <a:schemeClr val="dk2"/>
            </a:solidFill>
            <a:prstDash val="solid"/>
            <a:round/>
            <a:headEnd type="none" w="med" len="med"/>
            <a:tailEnd type="none" w="med" len="med"/>
          </a:ln>
        </p:spPr>
      </p:sp>
      <p:cxnSp>
        <p:nvCxnSpPr>
          <p:cNvPr id="1933" name="Google Shape;1933;p114"/>
          <p:cNvCxnSpPr/>
          <p:nvPr/>
        </p:nvCxnSpPr>
        <p:spPr>
          <a:xfrm rot="10800000" flipH="1">
            <a:off x="7081425" y="3269150"/>
            <a:ext cx="261600" cy="9900"/>
          </a:xfrm>
          <a:prstGeom prst="straightConnector1">
            <a:avLst/>
          </a:prstGeom>
          <a:noFill/>
          <a:ln w="9525" cap="flat" cmpd="sng">
            <a:solidFill>
              <a:schemeClr val="dk2"/>
            </a:solidFill>
            <a:prstDash val="solid"/>
            <a:round/>
            <a:headEnd type="none" w="med" len="med"/>
            <a:tailEnd type="triangle" w="med" len="med"/>
          </a:ln>
        </p:spPr>
      </p:cxnSp>
      <p:sp>
        <p:nvSpPr>
          <p:cNvPr id="1934" name="Google Shape;1934;p114"/>
          <p:cNvSpPr/>
          <p:nvPr/>
        </p:nvSpPr>
        <p:spPr>
          <a:xfrm>
            <a:off x="6293750" y="3114750"/>
            <a:ext cx="901500" cy="329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Conv2D</a:t>
            </a:r>
            <a:endParaRPr sz="800"/>
          </a:p>
          <a:p>
            <a:pPr marL="0" lvl="0" indent="0" algn="ctr" rtl="0">
              <a:spcBef>
                <a:spcPts val="0"/>
              </a:spcBef>
              <a:spcAft>
                <a:spcPts val="0"/>
              </a:spcAft>
              <a:buNone/>
            </a:pPr>
            <a:r>
              <a:rPr lang="en" sz="800"/>
              <a:t>3x3, 6*(4+C)</a:t>
            </a:r>
            <a:endParaRPr sz="800"/>
          </a:p>
        </p:txBody>
      </p:sp>
      <p:sp>
        <p:nvSpPr>
          <p:cNvPr id="1935" name="Google Shape;1935;p114"/>
          <p:cNvSpPr/>
          <p:nvPr/>
        </p:nvSpPr>
        <p:spPr>
          <a:xfrm>
            <a:off x="6153367" y="3249525"/>
            <a:ext cx="147300" cy="198375"/>
          </a:xfrm>
          <a:custGeom>
            <a:avLst/>
            <a:gdLst/>
            <a:ahLst/>
            <a:cxnLst/>
            <a:rect l="l" t="t" r="r" b="b"/>
            <a:pathLst>
              <a:path w="5892" h="7935" extrusionOk="0">
                <a:moveTo>
                  <a:pt x="1358" y="7935"/>
                </a:moveTo>
                <a:cubicBezTo>
                  <a:pt x="1169" y="7116"/>
                  <a:pt x="-532" y="4346"/>
                  <a:pt x="224" y="3023"/>
                </a:cubicBezTo>
                <a:cubicBezTo>
                  <a:pt x="980" y="1701"/>
                  <a:pt x="4947" y="504"/>
                  <a:pt x="5892" y="0"/>
                </a:cubicBezTo>
              </a:path>
            </a:pathLst>
          </a:custGeom>
          <a:noFill/>
          <a:ln w="9525" cap="flat" cmpd="sng">
            <a:solidFill>
              <a:schemeClr val="dk2"/>
            </a:solidFill>
            <a:prstDash val="solid"/>
            <a:round/>
            <a:headEnd type="none" w="med" len="med"/>
            <a:tailEnd type="none" w="med" len="med"/>
          </a:ln>
        </p:spPr>
      </p:sp>
      <p:sp>
        <p:nvSpPr>
          <p:cNvPr id="1936" name="Google Shape;1936;p114"/>
          <p:cNvSpPr txBox="1"/>
          <p:nvPr/>
        </p:nvSpPr>
        <p:spPr>
          <a:xfrm>
            <a:off x="7081425" y="3142550"/>
            <a:ext cx="1193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latin typeface="Calibri"/>
                <a:ea typeface="Calibri"/>
                <a:cs typeface="Calibri"/>
                <a:sym typeface="Calibri"/>
              </a:rPr>
              <a:t>1  x 1  x 4 x (4+C)</a:t>
            </a:r>
            <a:endParaRPr sz="700" b="1">
              <a:latin typeface="Calibri"/>
              <a:ea typeface="Calibri"/>
              <a:cs typeface="Calibri"/>
              <a:sym typeface="Calibri"/>
            </a:endParaRPr>
          </a:p>
        </p:txBody>
      </p:sp>
      <p:sp>
        <p:nvSpPr>
          <p:cNvPr id="1937" name="Google Shape;1937;p114"/>
          <p:cNvSpPr txBox="1"/>
          <p:nvPr/>
        </p:nvSpPr>
        <p:spPr>
          <a:xfrm>
            <a:off x="6885050" y="3726300"/>
            <a:ext cx="1692900" cy="700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6AA84F"/>
                </a:solidFill>
                <a:latin typeface="Calibri"/>
                <a:ea typeface="Calibri"/>
                <a:cs typeface="Calibri"/>
                <a:sym typeface="Calibri"/>
              </a:rPr>
              <a:t>… the output that we needed.</a:t>
            </a:r>
            <a:endParaRPr>
              <a:solidFill>
                <a:srgbClr val="6AA84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3"/>
                                        </p:tgtEl>
                                        <p:attrNameLst>
                                          <p:attrName>style.visibility</p:attrName>
                                        </p:attrNameLst>
                                      </p:cBhvr>
                                      <p:to>
                                        <p:strVal val="visible"/>
                                      </p:to>
                                    </p:set>
                                    <p:animEffect transition="in" filter="fade">
                                      <p:cBhvr>
                                        <p:cTn id="7" dur="1000"/>
                                        <p:tgtEl>
                                          <p:spTgt spid="1913"/>
                                        </p:tgtEl>
                                      </p:cBhvr>
                                    </p:animEffect>
                                  </p:childTnLst>
                                </p:cTn>
                              </p:par>
                              <p:par>
                                <p:cTn id="8" presetID="10" presetClass="entr" presetSubtype="0" fill="hold" nodeType="withEffect">
                                  <p:stCondLst>
                                    <p:cond delay="0"/>
                                  </p:stCondLst>
                                  <p:childTnLst>
                                    <p:set>
                                      <p:cBhvr>
                                        <p:cTn id="9" dur="1" fill="hold">
                                          <p:stCondLst>
                                            <p:cond delay="0"/>
                                          </p:stCondLst>
                                        </p:cTn>
                                        <p:tgtEl>
                                          <p:spTgt spid="1914"/>
                                        </p:tgtEl>
                                        <p:attrNameLst>
                                          <p:attrName>style.visibility</p:attrName>
                                        </p:attrNameLst>
                                      </p:cBhvr>
                                      <p:to>
                                        <p:strVal val="visible"/>
                                      </p:to>
                                    </p:set>
                                    <p:animEffect transition="in" filter="fade">
                                      <p:cBhvr>
                                        <p:cTn id="10" dur="1000"/>
                                        <p:tgtEl>
                                          <p:spTgt spid="1914"/>
                                        </p:tgtEl>
                                      </p:cBhvr>
                                    </p:animEffect>
                                  </p:childTnLst>
                                </p:cTn>
                              </p:par>
                              <p:par>
                                <p:cTn id="11" presetID="10" presetClass="entr" presetSubtype="0" fill="hold" nodeType="withEffect">
                                  <p:stCondLst>
                                    <p:cond delay="0"/>
                                  </p:stCondLst>
                                  <p:childTnLst>
                                    <p:set>
                                      <p:cBhvr>
                                        <p:cTn id="12" dur="1" fill="hold">
                                          <p:stCondLst>
                                            <p:cond delay="0"/>
                                          </p:stCondLst>
                                        </p:cTn>
                                        <p:tgtEl>
                                          <p:spTgt spid="1916"/>
                                        </p:tgtEl>
                                        <p:attrNameLst>
                                          <p:attrName>style.visibility</p:attrName>
                                        </p:attrNameLst>
                                      </p:cBhvr>
                                      <p:to>
                                        <p:strVal val="visible"/>
                                      </p:to>
                                    </p:set>
                                    <p:animEffect transition="in" filter="fade">
                                      <p:cBhvr>
                                        <p:cTn id="13" dur="1000"/>
                                        <p:tgtEl>
                                          <p:spTgt spid="1916"/>
                                        </p:tgtEl>
                                      </p:cBhvr>
                                    </p:animEffect>
                                  </p:childTnLst>
                                </p:cTn>
                              </p:par>
                              <p:par>
                                <p:cTn id="14" presetID="10" presetClass="entr" presetSubtype="0" fill="hold" nodeType="withEffect">
                                  <p:stCondLst>
                                    <p:cond delay="0"/>
                                  </p:stCondLst>
                                  <p:childTnLst>
                                    <p:set>
                                      <p:cBhvr>
                                        <p:cTn id="15" dur="1" fill="hold">
                                          <p:stCondLst>
                                            <p:cond delay="0"/>
                                          </p:stCondLst>
                                        </p:cTn>
                                        <p:tgtEl>
                                          <p:spTgt spid="1915"/>
                                        </p:tgtEl>
                                        <p:attrNameLst>
                                          <p:attrName>style.visibility</p:attrName>
                                        </p:attrNameLst>
                                      </p:cBhvr>
                                      <p:to>
                                        <p:strVal val="visible"/>
                                      </p:to>
                                    </p:set>
                                    <p:animEffect transition="in" filter="fade">
                                      <p:cBhvr>
                                        <p:cTn id="16" dur="1000"/>
                                        <p:tgtEl>
                                          <p:spTgt spid="19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17"/>
                                        </p:tgtEl>
                                        <p:attrNameLst>
                                          <p:attrName>style.visibility</p:attrName>
                                        </p:attrNameLst>
                                      </p:cBhvr>
                                      <p:to>
                                        <p:strVal val="visible"/>
                                      </p:to>
                                    </p:set>
                                    <p:animEffect transition="in" filter="fade">
                                      <p:cBhvr>
                                        <p:cTn id="21" dur="1000"/>
                                        <p:tgtEl>
                                          <p:spTgt spid="1917"/>
                                        </p:tgtEl>
                                      </p:cBhvr>
                                    </p:animEffect>
                                  </p:childTnLst>
                                </p:cTn>
                              </p:par>
                              <p:par>
                                <p:cTn id="22" presetID="10" presetClass="entr" presetSubtype="0" fill="hold" nodeType="withEffect">
                                  <p:stCondLst>
                                    <p:cond delay="0"/>
                                  </p:stCondLst>
                                  <p:childTnLst>
                                    <p:set>
                                      <p:cBhvr>
                                        <p:cTn id="23" dur="1" fill="hold">
                                          <p:stCondLst>
                                            <p:cond delay="0"/>
                                          </p:stCondLst>
                                        </p:cTn>
                                        <p:tgtEl>
                                          <p:spTgt spid="1918"/>
                                        </p:tgtEl>
                                        <p:attrNameLst>
                                          <p:attrName>style.visibility</p:attrName>
                                        </p:attrNameLst>
                                      </p:cBhvr>
                                      <p:to>
                                        <p:strVal val="visible"/>
                                      </p:to>
                                    </p:set>
                                    <p:animEffect transition="in" filter="fade">
                                      <p:cBhvr>
                                        <p:cTn id="24" dur="1000"/>
                                        <p:tgtEl>
                                          <p:spTgt spid="1918"/>
                                        </p:tgtEl>
                                      </p:cBhvr>
                                    </p:animEffect>
                                  </p:childTnLst>
                                </p:cTn>
                              </p:par>
                              <p:par>
                                <p:cTn id="25" presetID="10" presetClass="entr" presetSubtype="0" fill="hold" nodeType="withEffect">
                                  <p:stCondLst>
                                    <p:cond delay="0"/>
                                  </p:stCondLst>
                                  <p:childTnLst>
                                    <p:set>
                                      <p:cBhvr>
                                        <p:cTn id="26" dur="1" fill="hold">
                                          <p:stCondLst>
                                            <p:cond delay="0"/>
                                          </p:stCondLst>
                                        </p:cTn>
                                        <p:tgtEl>
                                          <p:spTgt spid="1919"/>
                                        </p:tgtEl>
                                        <p:attrNameLst>
                                          <p:attrName>style.visibility</p:attrName>
                                        </p:attrNameLst>
                                      </p:cBhvr>
                                      <p:to>
                                        <p:strVal val="visible"/>
                                      </p:to>
                                    </p:set>
                                    <p:animEffect transition="in" filter="fade">
                                      <p:cBhvr>
                                        <p:cTn id="27" dur="1000"/>
                                        <p:tgtEl>
                                          <p:spTgt spid="1919"/>
                                        </p:tgtEl>
                                      </p:cBhvr>
                                    </p:animEffect>
                                  </p:childTnLst>
                                </p:cTn>
                              </p:par>
                              <p:par>
                                <p:cTn id="28" presetID="10" presetClass="entr" presetSubtype="0" fill="hold" nodeType="withEffect">
                                  <p:stCondLst>
                                    <p:cond delay="0"/>
                                  </p:stCondLst>
                                  <p:childTnLst>
                                    <p:set>
                                      <p:cBhvr>
                                        <p:cTn id="29" dur="1" fill="hold">
                                          <p:stCondLst>
                                            <p:cond delay="0"/>
                                          </p:stCondLst>
                                        </p:cTn>
                                        <p:tgtEl>
                                          <p:spTgt spid="1920"/>
                                        </p:tgtEl>
                                        <p:attrNameLst>
                                          <p:attrName>style.visibility</p:attrName>
                                        </p:attrNameLst>
                                      </p:cBhvr>
                                      <p:to>
                                        <p:strVal val="visible"/>
                                      </p:to>
                                    </p:set>
                                    <p:animEffect transition="in" filter="fade">
                                      <p:cBhvr>
                                        <p:cTn id="30" dur="1000"/>
                                        <p:tgtEl>
                                          <p:spTgt spid="19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21"/>
                                        </p:tgtEl>
                                        <p:attrNameLst>
                                          <p:attrName>style.visibility</p:attrName>
                                        </p:attrNameLst>
                                      </p:cBhvr>
                                      <p:to>
                                        <p:strVal val="visible"/>
                                      </p:to>
                                    </p:set>
                                    <p:animEffect transition="in" filter="fade">
                                      <p:cBhvr>
                                        <p:cTn id="35" dur="1000"/>
                                        <p:tgtEl>
                                          <p:spTgt spid="1921"/>
                                        </p:tgtEl>
                                      </p:cBhvr>
                                    </p:animEffect>
                                  </p:childTnLst>
                                </p:cTn>
                              </p:par>
                              <p:par>
                                <p:cTn id="36" presetID="10" presetClass="entr" presetSubtype="0" fill="hold" nodeType="withEffect">
                                  <p:stCondLst>
                                    <p:cond delay="0"/>
                                  </p:stCondLst>
                                  <p:childTnLst>
                                    <p:set>
                                      <p:cBhvr>
                                        <p:cTn id="37" dur="1" fill="hold">
                                          <p:stCondLst>
                                            <p:cond delay="0"/>
                                          </p:stCondLst>
                                        </p:cTn>
                                        <p:tgtEl>
                                          <p:spTgt spid="1922"/>
                                        </p:tgtEl>
                                        <p:attrNameLst>
                                          <p:attrName>style.visibility</p:attrName>
                                        </p:attrNameLst>
                                      </p:cBhvr>
                                      <p:to>
                                        <p:strVal val="visible"/>
                                      </p:to>
                                    </p:set>
                                    <p:animEffect transition="in" filter="fade">
                                      <p:cBhvr>
                                        <p:cTn id="38" dur="1000"/>
                                        <p:tgtEl>
                                          <p:spTgt spid="1922"/>
                                        </p:tgtEl>
                                      </p:cBhvr>
                                    </p:animEffect>
                                  </p:childTnLst>
                                </p:cTn>
                              </p:par>
                              <p:par>
                                <p:cTn id="39" presetID="10" presetClass="entr" presetSubtype="0" fill="hold" nodeType="withEffect">
                                  <p:stCondLst>
                                    <p:cond delay="0"/>
                                  </p:stCondLst>
                                  <p:childTnLst>
                                    <p:set>
                                      <p:cBhvr>
                                        <p:cTn id="40" dur="1" fill="hold">
                                          <p:stCondLst>
                                            <p:cond delay="0"/>
                                          </p:stCondLst>
                                        </p:cTn>
                                        <p:tgtEl>
                                          <p:spTgt spid="1924"/>
                                        </p:tgtEl>
                                        <p:attrNameLst>
                                          <p:attrName>style.visibility</p:attrName>
                                        </p:attrNameLst>
                                      </p:cBhvr>
                                      <p:to>
                                        <p:strVal val="visible"/>
                                      </p:to>
                                    </p:set>
                                    <p:animEffect transition="in" filter="fade">
                                      <p:cBhvr>
                                        <p:cTn id="41" dur="1000"/>
                                        <p:tgtEl>
                                          <p:spTgt spid="1924"/>
                                        </p:tgtEl>
                                      </p:cBhvr>
                                    </p:animEffect>
                                  </p:childTnLst>
                                </p:cTn>
                              </p:par>
                              <p:par>
                                <p:cTn id="42" presetID="10" presetClass="entr" presetSubtype="0" fill="hold" nodeType="withEffect">
                                  <p:stCondLst>
                                    <p:cond delay="0"/>
                                  </p:stCondLst>
                                  <p:childTnLst>
                                    <p:set>
                                      <p:cBhvr>
                                        <p:cTn id="43" dur="1" fill="hold">
                                          <p:stCondLst>
                                            <p:cond delay="0"/>
                                          </p:stCondLst>
                                        </p:cTn>
                                        <p:tgtEl>
                                          <p:spTgt spid="1923"/>
                                        </p:tgtEl>
                                        <p:attrNameLst>
                                          <p:attrName>style.visibility</p:attrName>
                                        </p:attrNameLst>
                                      </p:cBhvr>
                                      <p:to>
                                        <p:strVal val="visible"/>
                                      </p:to>
                                    </p:set>
                                    <p:animEffect transition="in" filter="fade">
                                      <p:cBhvr>
                                        <p:cTn id="44" dur="1000"/>
                                        <p:tgtEl>
                                          <p:spTgt spid="19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25"/>
                                        </p:tgtEl>
                                        <p:attrNameLst>
                                          <p:attrName>style.visibility</p:attrName>
                                        </p:attrNameLst>
                                      </p:cBhvr>
                                      <p:to>
                                        <p:strVal val="visible"/>
                                      </p:to>
                                    </p:set>
                                    <p:animEffect transition="in" filter="fade">
                                      <p:cBhvr>
                                        <p:cTn id="49" dur="1000"/>
                                        <p:tgtEl>
                                          <p:spTgt spid="1925"/>
                                        </p:tgtEl>
                                      </p:cBhvr>
                                    </p:animEffect>
                                  </p:childTnLst>
                                </p:cTn>
                              </p:par>
                              <p:par>
                                <p:cTn id="50" presetID="10" presetClass="entr" presetSubtype="0" fill="hold" nodeType="withEffect">
                                  <p:stCondLst>
                                    <p:cond delay="0"/>
                                  </p:stCondLst>
                                  <p:childTnLst>
                                    <p:set>
                                      <p:cBhvr>
                                        <p:cTn id="51" dur="1" fill="hold">
                                          <p:stCondLst>
                                            <p:cond delay="0"/>
                                          </p:stCondLst>
                                        </p:cTn>
                                        <p:tgtEl>
                                          <p:spTgt spid="1926"/>
                                        </p:tgtEl>
                                        <p:attrNameLst>
                                          <p:attrName>style.visibility</p:attrName>
                                        </p:attrNameLst>
                                      </p:cBhvr>
                                      <p:to>
                                        <p:strVal val="visible"/>
                                      </p:to>
                                    </p:set>
                                    <p:animEffect transition="in" filter="fade">
                                      <p:cBhvr>
                                        <p:cTn id="52" dur="1000"/>
                                        <p:tgtEl>
                                          <p:spTgt spid="1926"/>
                                        </p:tgtEl>
                                      </p:cBhvr>
                                    </p:animEffect>
                                  </p:childTnLst>
                                </p:cTn>
                              </p:par>
                              <p:par>
                                <p:cTn id="53" presetID="10" presetClass="entr" presetSubtype="0" fill="hold" nodeType="withEffect">
                                  <p:stCondLst>
                                    <p:cond delay="0"/>
                                  </p:stCondLst>
                                  <p:childTnLst>
                                    <p:set>
                                      <p:cBhvr>
                                        <p:cTn id="54" dur="1" fill="hold">
                                          <p:stCondLst>
                                            <p:cond delay="0"/>
                                          </p:stCondLst>
                                        </p:cTn>
                                        <p:tgtEl>
                                          <p:spTgt spid="1928"/>
                                        </p:tgtEl>
                                        <p:attrNameLst>
                                          <p:attrName>style.visibility</p:attrName>
                                        </p:attrNameLst>
                                      </p:cBhvr>
                                      <p:to>
                                        <p:strVal val="visible"/>
                                      </p:to>
                                    </p:set>
                                    <p:animEffect transition="in" filter="fade">
                                      <p:cBhvr>
                                        <p:cTn id="55" dur="1000"/>
                                        <p:tgtEl>
                                          <p:spTgt spid="1928"/>
                                        </p:tgtEl>
                                      </p:cBhvr>
                                    </p:animEffect>
                                  </p:childTnLst>
                                </p:cTn>
                              </p:par>
                              <p:par>
                                <p:cTn id="56" presetID="10" presetClass="entr" presetSubtype="0" fill="hold" nodeType="withEffect">
                                  <p:stCondLst>
                                    <p:cond delay="0"/>
                                  </p:stCondLst>
                                  <p:childTnLst>
                                    <p:set>
                                      <p:cBhvr>
                                        <p:cTn id="57" dur="1" fill="hold">
                                          <p:stCondLst>
                                            <p:cond delay="0"/>
                                          </p:stCondLst>
                                        </p:cTn>
                                        <p:tgtEl>
                                          <p:spTgt spid="1927"/>
                                        </p:tgtEl>
                                        <p:attrNameLst>
                                          <p:attrName>style.visibility</p:attrName>
                                        </p:attrNameLst>
                                      </p:cBhvr>
                                      <p:to>
                                        <p:strVal val="visible"/>
                                      </p:to>
                                    </p:set>
                                    <p:animEffect transition="in" filter="fade">
                                      <p:cBhvr>
                                        <p:cTn id="58" dur="1000"/>
                                        <p:tgtEl>
                                          <p:spTgt spid="19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929"/>
                                        </p:tgtEl>
                                        <p:attrNameLst>
                                          <p:attrName>style.visibility</p:attrName>
                                        </p:attrNameLst>
                                      </p:cBhvr>
                                      <p:to>
                                        <p:strVal val="visible"/>
                                      </p:to>
                                    </p:set>
                                    <p:animEffect transition="in" filter="fade">
                                      <p:cBhvr>
                                        <p:cTn id="63" dur="1000"/>
                                        <p:tgtEl>
                                          <p:spTgt spid="1929"/>
                                        </p:tgtEl>
                                      </p:cBhvr>
                                    </p:animEffect>
                                  </p:childTnLst>
                                </p:cTn>
                              </p:par>
                              <p:par>
                                <p:cTn id="64" presetID="10" presetClass="entr" presetSubtype="0" fill="hold" nodeType="withEffect">
                                  <p:stCondLst>
                                    <p:cond delay="0"/>
                                  </p:stCondLst>
                                  <p:childTnLst>
                                    <p:set>
                                      <p:cBhvr>
                                        <p:cTn id="65" dur="1" fill="hold">
                                          <p:stCondLst>
                                            <p:cond delay="0"/>
                                          </p:stCondLst>
                                        </p:cTn>
                                        <p:tgtEl>
                                          <p:spTgt spid="1930"/>
                                        </p:tgtEl>
                                        <p:attrNameLst>
                                          <p:attrName>style.visibility</p:attrName>
                                        </p:attrNameLst>
                                      </p:cBhvr>
                                      <p:to>
                                        <p:strVal val="visible"/>
                                      </p:to>
                                    </p:set>
                                    <p:animEffect transition="in" filter="fade">
                                      <p:cBhvr>
                                        <p:cTn id="66" dur="1000"/>
                                        <p:tgtEl>
                                          <p:spTgt spid="1930"/>
                                        </p:tgtEl>
                                      </p:cBhvr>
                                    </p:animEffect>
                                  </p:childTnLst>
                                </p:cTn>
                              </p:par>
                              <p:par>
                                <p:cTn id="67" presetID="10" presetClass="entr" presetSubtype="0" fill="hold" nodeType="withEffect">
                                  <p:stCondLst>
                                    <p:cond delay="0"/>
                                  </p:stCondLst>
                                  <p:childTnLst>
                                    <p:set>
                                      <p:cBhvr>
                                        <p:cTn id="68" dur="1" fill="hold">
                                          <p:stCondLst>
                                            <p:cond delay="0"/>
                                          </p:stCondLst>
                                        </p:cTn>
                                        <p:tgtEl>
                                          <p:spTgt spid="1932"/>
                                        </p:tgtEl>
                                        <p:attrNameLst>
                                          <p:attrName>style.visibility</p:attrName>
                                        </p:attrNameLst>
                                      </p:cBhvr>
                                      <p:to>
                                        <p:strVal val="visible"/>
                                      </p:to>
                                    </p:set>
                                    <p:animEffect transition="in" filter="fade">
                                      <p:cBhvr>
                                        <p:cTn id="69" dur="1000"/>
                                        <p:tgtEl>
                                          <p:spTgt spid="1932"/>
                                        </p:tgtEl>
                                      </p:cBhvr>
                                    </p:animEffect>
                                  </p:childTnLst>
                                </p:cTn>
                              </p:par>
                              <p:par>
                                <p:cTn id="70" presetID="10" presetClass="entr" presetSubtype="0" fill="hold" nodeType="withEffect">
                                  <p:stCondLst>
                                    <p:cond delay="0"/>
                                  </p:stCondLst>
                                  <p:childTnLst>
                                    <p:set>
                                      <p:cBhvr>
                                        <p:cTn id="71" dur="1" fill="hold">
                                          <p:stCondLst>
                                            <p:cond delay="0"/>
                                          </p:stCondLst>
                                        </p:cTn>
                                        <p:tgtEl>
                                          <p:spTgt spid="1931"/>
                                        </p:tgtEl>
                                        <p:attrNameLst>
                                          <p:attrName>style.visibility</p:attrName>
                                        </p:attrNameLst>
                                      </p:cBhvr>
                                      <p:to>
                                        <p:strVal val="visible"/>
                                      </p:to>
                                    </p:set>
                                    <p:animEffect transition="in" filter="fade">
                                      <p:cBhvr>
                                        <p:cTn id="72" dur="1000"/>
                                        <p:tgtEl>
                                          <p:spTgt spid="19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934"/>
                                        </p:tgtEl>
                                        <p:attrNameLst>
                                          <p:attrName>style.visibility</p:attrName>
                                        </p:attrNameLst>
                                      </p:cBhvr>
                                      <p:to>
                                        <p:strVal val="visible"/>
                                      </p:to>
                                    </p:set>
                                    <p:animEffect transition="in" filter="fade">
                                      <p:cBhvr>
                                        <p:cTn id="77" dur="1000"/>
                                        <p:tgtEl>
                                          <p:spTgt spid="1934"/>
                                        </p:tgtEl>
                                      </p:cBhvr>
                                    </p:animEffect>
                                  </p:childTnLst>
                                </p:cTn>
                              </p:par>
                              <p:par>
                                <p:cTn id="78" presetID="10" presetClass="entr" presetSubtype="0" fill="hold" nodeType="withEffect">
                                  <p:stCondLst>
                                    <p:cond delay="0"/>
                                  </p:stCondLst>
                                  <p:childTnLst>
                                    <p:set>
                                      <p:cBhvr>
                                        <p:cTn id="79" dur="1" fill="hold">
                                          <p:stCondLst>
                                            <p:cond delay="0"/>
                                          </p:stCondLst>
                                        </p:cTn>
                                        <p:tgtEl>
                                          <p:spTgt spid="1935"/>
                                        </p:tgtEl>
                                        <p:attrNameLst>
                                          <p:attrName>style.visibility</p:attrName>
                                        </p:attrNameLst>
                                      </p:cBhvr>
                                      <p:to>
                                        <p:strVal val="visible"/>
                                      </p:to>
                                    </p:set>
                                    <p:animEffect transition="in" filter="fade">
                                      <p:cBhvr>
                                        <p:cTn id="80" dur="1000"/>
                                        <p:tgtEl>
                                          <p:spTgt spid="1935"/>
                                        </p:tgtEl>
                                      </p:cBhvr>
                                    </p:animEffect>
                                  </p:childTnLst>
                                </p:cTn>
                              </p:par>
                              <p:par>
                                <p:cTn id="81" presetID="10" presetClass="entr" presetSubtype="0" fill="hold" nodeType="withEffect">
                                  <p:stCondLst>
                                    <p:cond delay="0"/>
                                  </p:stCondLst>
                                  <p:childTnLst>
                                    <p:set>
                                      <p:cBhvr>
                                        <p:cTn id="82" dur="1" fill="hold">
                                          <p:stCondLst>
                                            <p:cond delay="0"/>
                                          </p:stCondLst>
                                        </p:cTn>
                                        <p:tgtEl>
                                          <p:spTgt spid="1933"/>
                                        </p:tgtEl>
                                        <p:attrNameLst>
                                          <p:attrName>style.visibility</p:attrName>
                                        </p:attrNameLst>
                                      </p:cBhvr>
                                      <p:to>
                                        <p:strVal val="visible"/>
                                      </p:to>
                                    </p:set>
                                    <p:animEffect transition="in" filter="fade">
                                      <p:cBhvr>
                                        <p:cTn id="83" dur="1000"/>
                                        <p:tgtEl>
                                          <p:spTgt spid="1933"/>
                                        </p:tgtEl>
                                      </p:cBhvr>
                                    </p:animEffect>
                                  </p:childTnLst>
                                </p:cTn>
                              </p:par>
                              <p:par>
                                <p:cTn id="84" presetID="10" presetClass="entr" presetSubtype="0" fill="hold" nodeType="withEffect">
                                  <p:stCondLst>
                                    <p:cond delay="0"/>
                                  </p:stCondLst>
                                  <p:childTnLst>
                                    <p:set>
                                      <p:cBhvr>
                                        <p:cTn id="85" dur="1" fill="hold">
                                          <p:stCondLst>
                                            <p:cond delay="0"/>
                                          </p:stCondLst>
                                        </p:cTn>
                                        <p:tgtEl>
                                          <p:spTgt spid="1936"/>
                                        </p:tgtEl>
                                        <p:attrNameLst>
                                          <p:attrName>style.visibility</p:attrName>
                                        </p:attrNameLst>
                                      </p:cBhvr>
                                      <p:to>
                                        <p:strVal val="visible"/>
                                      </p:to>
                                    </p:set>
                                    <p:animEffect transition="in" filter="fade">
                                      <p:cBhvr>
                                        <p:cTn id="86" dur="1000"/>
                                        <p:tgtEl>
                                          <p:spTgt spid="193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937"/>
                                        </p:tgtEl>
                                        <p:attrNameLst>
                                          <p:attrName>style.visibility</p:attrName>
                                        </p:attrNameLst>
                                      </p:cBhvr>
                                      <p:to>
                                        <p:strVal val="visible"/>
                                      </p:to>
                                    </p:set>
                                    <p:animEffect transition="in" filter="fade">
                                      <p:cBhvr>
                                        <p:cTn id="91" dur="1000"/>
                                        <p:tgtEl>
                                          <p:spTgt spid="1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15"/>
          <p:cNvSpPr txBox="1"/>
          <p:nvPr/>
        </p:nvSpPr>
        <p:spPr>
          <a:xfrm>
            <a:off x="4192750" y="1701875"/>
            <a:ext cx="35343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 we calculate LOSS for Object Detectors?</a:t>
            </a:r>
            <a:endParaRPr sz="1800">
              <a:solidFill>
                <a:srgbClr val="434343"/>
              </a:solidFill>
              <a:latin typeface="Calibri"/>
              <a:ea typeface="Calibri"/>
              <a:cs typeface="Calibri"/>
              <a:sym typeface="Calibri"/>
            </a:endParaRPr>
          </a:p>
        </p:txBody>
      </p:sp>
      <p:pic>
        <p:nvPicPr>
          <p:cNvPr id="1943" name="Google Shape;1943;p115"/>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944" name="Google Shape;1944;p115"/>
          <p:cNvSpPr txBox="1"/>
          <p:nvPr/>
        </p:nvSpPr>
        <p:spPr>
          <a:xfrm>
            <a:off x="4192750" y="2768675"/>
            <a:ext cx="35343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0000FF"/>
                </a:solidFill>
                <a:latin typeface="Calibri"/>
                <a:ea typeface="Calibri"/>
                <a:cs typeface="Calibri"/>
                <a:sym typeface="Calibri"/>
              </a:rPr>
              <a:t>Calculate loss for each ROI... but ...</a:t>
            </a:r>
            <a:endParaRPr sz="18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4"/>
                                        </p:tgtEl>
                                        <p:attrNameLst>
                                          <p:attrName>style.visibility</p:attrName>
                                        </p:attrNameLst>
                                      </p:cBhvr>
                                      <p:to>
                                        <p:strVal val="visible"/>
                                      </p:to>
                                    </p:set>
                                    <p:animEffect transition="in" filter="fade">
                                      <p:cBhvr>
                                        <p:cTn id="7" dur="1000"/>
                                        <p:tgtEl>
                                          <p:spTgt spid="1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49" name="Google Shape;1949;p116"/>
          <p:cNvSpPr/>
          <p:nvPr/>
        </p:nvSpPr>
        <p:spPr>
          <a:xfrm>
            <a:off x="4935425" y="1660200"/>
            <a:ext cx="3024600" cy="182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16"/>
          <p:cNvSpPr/>
          <p:nvPr/>
        </p:nvSpPr>
        <p:spPr>
          <a:xfrm>
            <a:off x="1430225" y="1660200"/>
            <a:ext cx="3024600" cy="182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16"/>
          <p:cNvSpPr txBox="1"/>
          <p:nvPr/>
        </p:nvSpPr>
        <p:spPr>
          <a:xfrm>
            <a:off x="921500" y="1701850"/>
            <a:ext cx="39588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Classification Loss</a:t>
            </a:r>
            <a:endParaRPr sz="1000" b="1"/>
          </a:p>
        </p:txBody>
      </p:sp>
      <p:sp>
        <p:nvSpPr>
          <p:cNvPr id="1952" name="Google Shape;1952;p116"/>
          <p:cNvSpPr txBox="1"/>
          <p:nvPr/>
        </p:nvSpPr>
        <p:spPr>
          <a:xfrm>
            <a:off x="1596425" y="2455025"/>
            <a:ext cx="2692200" cy="898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Roboto"/>
                <a:ea typeface="Roboto"/>
                <a:cs typeface="Roboto"/>
                <a:sym typeface="Roboto"/>
              </a:rPr>
              <a:t>Background class RoIs are under-sampled as there are </a:t>
            </a:r>
            <a:r>
              <a:rPr lang="en" b="1">
                <a:solidFill>
                  <a:schemeClr val="dk1"/>
                </a:solidFill>
                <a:latin typeface="Roboto"/>
                <a:ea typeface="Roboto"/>
                <a:cs typeface="Roboto"/>
                <a:sym typeface="Roboto"/>
              </a:rPr>
              <a:t>too many</a:t>
            </a:r>
            <a:r>
              <a:rPr lang="en">
                <a:solidFill>
                  <a:schemeClr val="dk1"/>
                </a:solidFill>
                <a:latin typeface="Roboto"/>
                <a:ea typeface="Roboto"/>
                <a:cs typeface="Roboto"/>
                <a:sym typeface="Roboto"/>
              </a:rPr>
              <a:t> of them.</a:t>
            </a:r>
            <a:endParaRPr/>
          </a:p>
        </p:txBody>
      </p:sp>
      <p:sp>
        <p:nvSpPr>
          <p:cNvPr id="1953" name="Google Shape;1953;p116"/>
          <p:cNvSpPr txBox="1"/>
          <p:nvPr/>
        </p:nvSpPr>
        <p:spPr>
          <a:xfrm>
            <a:off x="4573800" y="1701850"/>
            <a:ext cx="39588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Regression Loss</a:t>
            </a:r>
            <a:endParaRPr sz="1000" b="1"/>
          </a:p>
        </p:txBody>
      </p:sp>
      <p:sp>
        <p:nvSpPr>
          <p:cNvPr id="1954" name="Google Shape;1954;p116"/>
          <p:cNvSpPr txBox="1"/>
          <p:nvPr/>
        </p:nvSpPr>
        <p:spPr>
          <a:xfrm>
            <a:off x="5101625" y="2455025"/>
            <a:ext cx="2692200" cy="898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Roboto"/>
                <a:ea typeface="Roboto"/>
                <a:cs typeface="Roboto"/>
                <a:sym typeface="Roboto"/>
              </a:rPr>
              <a:t>Background class RoIs are completely </a:t>
            </a:r>
            <a:r>
              <a:rPr lang="en" b="1">
                <a:solidFill>
                  <a:schemeClr val="dk1"/>
                </a:solidFill>
                <a:latin typeface="Roboto"/>
                <a:ea typeface="Roboto"/>
                <a:cs typeface="Roboto"/>
                <a:sym typeface="Roboto"/>
              </a:rPr>
              <a:t>ignored </a:t>
            </a:r>
            <a:r>
              <a:rPr lang="en">
                <a:solidFill>
                  <a:schemeClr val="dk1"/>
                </a:solidFill>
                <a:latin typeface="Roboto"/>
                <a:ea typeface="Roboto"/>
                <a:cs typeface="Roboto"/>
                <a:sym typeface="Roboto"/>
              </a:rPr>
              <a:t>in loss calculation.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9"/>
                                        </p:tgtEl>
                                        <p:attrNameLst>
                                          <p:attrName>style.visibility</p:attrName>
                                        </p:attrNameLst>
                                      </p:cBhvr>
                                      <p:to>
                                        <p:strVal val="visible"/>
                                      </p:to>
                                    </p:set>
                                    <p:animEffect transition="in" filter="fade">
                                      <p:cBhvr>
                                        <p:cTn id="7" dur="1000"/>
                                        <p:tgtEl>
                                          <p:spTgt spid="1949"/>
                                        </p:tgtEl>
                                      </p:cBhvr>
                                    </p:animEffect>
                                  </p:childTnLst>
                                </p:cTn>
                              </p:par>
                              <p:par>
                                <p:cTn id="8" presetID="10" presetClass="entr" presetSubtype="0" fill="hold" nodeType="withEffect">
                                  <p:stCondLst>
                                    <p:cond delay="0"/>
                                  </p:stCondLst>
                                  <p:childTnLst>
                                    <p:set>
                                      <p:cBhvr>
                                        <p:cTn id="9" dur="1" fill="hold">
                                          <p:stCondLst>
                                            <p:cond delay="0"/>
                                          </p:stCondLst>
                                        </p:cTn>
                                        <p:tgtEl>
                                          <p:spTgt spid="1953"/>
                                        </p:tgtEl>
                                        <p:attrNameLst>
                                          <p:attrName>style.visibility</p:attrName>
                                        </p:attrNameLst>
                                      </p:cBhvr>
                                      <p:to>
                                        <p:strVal val="visible"/>
                                      </p:to>
                                    </p:set>
                                    <p:animEffect transition="in" filter="fade">
                                      <p:cBhvr>
                                        <p:cTn id="10" dur="1000"/>
                                        <p:tgtEl>
                                          <p:spTgt spid="1953"/>
                                        </p:tgtEl>
                                      </p:cBhvr>
                                    </p:animEffect>
                                  </p:childTnLst>
                                </p:cTn>
                              </p:par>
                              <p:par>
                                <p:cTn id="11" presetID="10" presetClass="entr" presetSubtype="0" fill="hold" nodeType="withEffect">
                                  <p:stCondLst>
                                    <p:cond delay="0"/>
                                  </p:stCondLst>
                                  <p:childTnLst>
                                    <p:set>
                                      <p:cBhvr>
                                        <p:cTn id="12" dur="1" fill="hold">
                                          <p:stCondLst>
                                            <p:cond delay="0"/>
                                          </p:stCondLst>
                                        </p:cTn>
                                        <p:tgtEl>
                                          <p:spTgt spid="1954"/>
                                        </p:tgtEl>
                                        <p:attrNameLst>
                                          <p:attrName>style.visibility</p:attrName>
                                        </p:attrNameLst>
                                      </p:cBhvr>
                                      <p:to>
                                        <p:strVal val="visible"/>
                                      </p:to>
                                    </p:set>
                                    <p:animEffect transition="in" filter="fade">
                                      <p:cBhvr>
                                        <p:cTn id="13" dur="1000"/>
                                        <p:tgtEl>
                                          <p:spTgt spid="1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pic>
        <p:nvPicPr>
          <p:cNvPr id="1959" name="Google Shape;1959;p117"/>
          <p:cNvPicPr preferRelativeResize="0"/>
          <p:nvPr/>
        </p:nvPicPr>
        <p:blipFill>
          <a:blip r:embed="rId3">
            <a:alphaModFix/>
          </a:blip>
          <a:stretch>
            <a:fillRect/>
          </a:stretch>
        </p:blipFill>
        <p:spPr>
          <a:xfrm>
            <a:off x="0" y="0"/>
            <a:ext cx="3421851" cy="5143500"/>
          </a:xfrm>
          <a:prstGeom prst="rect">
            <a:avLst/>
          </a:prstGeom>
          <a:noFill/>
          <a:ln>
            <a:noFill/>
          </a:ln>
        </p:spPr>
      </p:pic>
      <p:sp>
        <p:nvSpPr>
          <p:cNvPr id="1960" name="Google Shape;1960;p117"/>
          <p:cNvSpPr txBox="1"/>
          <p:nvPr/>
        </p:nvSpPr>
        <p:spPr>
          <a:xfrm>
            <a:off x="4746675" y="1917875"/>
            <a:ext cx="3008700" cy="1168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b="1">
                <a:solidFill>
                  <a:srgbClr val="666666"/>
                </a:solidFill>
                <a:latin typeface="Calibri"/>
                <a:ea typeface="Calibri"/>
                <a:cs typeface="Calibri"/>
                <a:sym typeface="Calibri"/>
              </a:rPr>
              <a:t>Model Prediction</a:t>
            </a:r>
            <a:endParaRPr sz="3000" b="1">
              <a:solidFill>
                <a:srgbClr val="666666"/>
              </a:solidFill>
              <a:latin typeface="Calibri"/>
              <a:ea typeface="Calibri"/>
              <a:cs typeface="Calibri"/>
              <a:sym typeface="Calibri"/>
            </a:endParaRPr>
          </a:p>
          <a:p>
            <a:pPr marL="0" lvl="0" indent="0" algn="ctr" rtl="0">
              <a:lnSpc>
                <a:spcPct val="100000"/>
              </a:lnSpc>
              <a:spcBef>
                <a:spcPts val="0"/>
              </a:spcBef>
              <a:spcAft>
                <a:spcPts val="0"/>
              </a:spcAft>
              <a:buNone/>
            </a:pPr>
            <a:r>
              <a:rPr lang="en" sz="1600">
                <a:solidFill>
                  <a:srgbClr val="666666"/>
                </a:solidFill>
                <a:latin typeface="Calibri"/>
                <a:ea typeface="Calibri"/>
                <a:cs typeface="Calibri"/>
                <a:sym typeface="Calibri"/>
              </a:rPr>
              <a:t>For Object Detectors</a:t>
            </a:r>
            <a:endParaRPr sz="1600">
              <a:solidFill>
                <a:srgbClr val="666666"/>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p118"/>
          <p:cNvSpPr txBox="1"/>
          <p:nvPr/>
        </p:nvSpPr>
        <p:spPr>
          <a:xfrm>
            <a:off x="4192750" y="1473275"/>
            <a:ext cx="35343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many objects will be predicted by our Model?</a:t>
            </a:r>
            <a:endParaRPr sz="1800">
              <a:solidFill>
                <a:srgbClr val="434343"/>
              </a:solidFill>
              <a:latin typeface="Calibri"/>
              <a:ea typeface="Calibri"/>
              <a:cs typeface="Calibri"/>
              <a:sym typeface="Calibri"/>
            </a:endParaRPr>
          </a:p>
        </p:txBody>
      </p:sp>
      <p:pic>
        <p:nvPicPr>
          <p:cNvPr id="1966" name="Google Shape;1966;p118"/>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967" name="Google Shape;1967;p118"/>
          <p:cNvSpPr txBox="1"/>
          <p:nvPr/>
        </p:nvSpPr>
        <p:spPr>
          <a:xfrm>
            <a:off x="4192750" y="2540075"/>
            <a:ext cx="35343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0000FF"/>
                </a:solidFill>
                <a:latin typeface="Calibri"/>
                <a:ea typeface="Calibri"/>
                <a:cs typeface="Calibri"/>
                <a:sym typeface="Calibri"/>
              </a:rPr>
              <a:t>As many as number of RoIs </a:t>
            </a:r>
            <a:endParaRPr sz="1800">
              <a:solidFill>
                <a:srgbClr val="0000FF"/>
              </a:solidFill>
              <a:latin typeface="Calibri"/>
              <a:ea typeface="Calibri"/>
              <a:cs typeface="Calibri"/>
              <a:sym typeface="Calibri"/>
            </a:endParaRPr>
          </a:p>
          <a:p>
            <a:pPr marL="0" lvl="0" indent="0" algn="ctr" rtl="0">
              <a:lnSpc>
                <a:spcPct val="115000"/>
              </a:lnSpc>
              <a:spcBef>
                <a:spcPts val="1000"/>
              </a:spcBef>
              <a:spcAft>
                <a:spcPts val="0"/>
              </a:spcAft>
              <a:buNone/>
            </a:pPr>
            <a:r>
              <a:rPr lang="en" sz="1800">
                <a:solidFill>
                  <a:srgbClr val="0000FF"/>
                </a:solidFill>
                <a:latin typeface="Calibri"/>
                <a:ea typeface="Calibri"/>
                <a:cs typeface="Calibri"/>
                <a:sym typeface="Calibri"/>
              </a:rPr>
              <a:t>e.g 8,732 for SSD </a:t>
            </a:r>
            <a:endParaRPr sz="18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7">
                                            <p:txEl>
                                              <p:pRg st="0" end="0"/>
                                            </p:txEl>
                                          </p:spTgt>
                                        </p:tgtEl>
                                        <p:attrNameLst>
                                          <p:attrName>style.visibility</p:attrName>
                                        </p:attrNameLst>
                                      </p:cBhvr>
                                      <p:to>
                                        <p:strVal val="visible"/>
                                      </p:to>
                                    </p:set>
                                    <p:animEffect transition="in" filter="fade">
                                      <p:cBhvr>
                                        <p:cTn id="7" dur="1000"/>
                                        <p:tgtEl>
                                          <p:spTgt spid="19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67">
                                            <p:txEl>
                                              <p:pRg st="1" end="1"/>
                                            </p:txEl>
                                          </p:spTgt>
                                        </p:tgtEl>
                                        <p:attrNameLst>
                                          <p:attrName>style.visibility</p:attrName>
                                        </p:attrNameLst>
                                      </p:cBhvr>
                                      <p:to>
                                        <p:strVal val="visible"/>
                                      </p:to>
                                    </p:set>
                                    <p:animEffect transition="in" filter="fade">
                                      <p:cBhvr>
                                        <p:cTn id="12" dur="1000"/>
                                        <p:tgtEl>
                                          <p:spTgt spid="19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p119"/>
          <p:cNvSpPr txBox="1"/>
          <p:nvPr/>
        </p:nvSpPr>
        <p:spPr>
          <a:xfrm>
            <a:off x="4296650" y="2032500"/>
            <a:ext cx="35343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700">
                <a:solidFill>
                  <a:srgbClr val="434343"/>
                </a:solidFill>
                <a:latin typeface="Calibri"/>
                <a:ea typeface="Calibri"/>
                <a:cs typeface="Calibri"/>
                <a:sym typeface="Calibri"/>
              </a:rPr>
              <a:t>Our images usually only have few objects (0-10) and not thousands. How do we handle that?</a:t>
            </a:r>
            <a:endParaRPr sz="1700">
              <a:solidFill>
                <a:srgbClr val="434343"/>
              </a:solidFill>
              <a:latin typeface="Calibri"/>
              <a:ea typeface="Calibri"/>
              <a:cs typeface="Calibri"/>
              <a:sym typeface="Calibri"/>
            </a:endParaRPr>
          </a:p>
        </p:txBody>
      </p:sp>
      <p:pic>
        <p:nvPicPr>
          <p:cNvPr id="1973" name="Google Shape;1973;p119"/>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78" name="Google Shape;1978;p120"/>
          <p:cNvSpPr/>
          <p:nvPr/>
        </p:nvSpPr>
        <p:spPr>
          <a:xfrm>
            <a:off x="739375" y="1762050"/>
            <a:ext cx="1536900" cy="813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Model Predictions</a:t>
            </a:r>
            <a:endParaRPr>
              <a:latin typeface="Roboto"/>
              <a:ea typeface="Roboto"/>
              <a:cs typeface="Roboto"/>
              <a:sym typeface="Roboto"/>
            </a:endParaRPr>
          </a:p>
        </p:txBody>
      </p:sp>
      <p:sp>
        <p:nvSpPr>
          <p:cNvPr id="1979" name="Google Shape;1979;p120"/>
          <p:cNvSpPr txBox="1"/>
          <p:nvPr/>
        </p:nvSpPr>
        <p:spPr>
          <a:xfrm>
            <a:off x="739375" y="2575650"/>
            <a:ext cx="1536900" cy="3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rgbClr val="666666"/>
                </a:solidFill>
                <a:latin typeface="Calibri"/>
                <a:ea typeface="Calibri"/>
                <a:cs typeface="Calibri"/>
                <a:sym typeface="Calibri"/>
              </a:rPr>
              <a:t>Predicts 1000s of objects</a:t>
            </a:r>
            <a:endParaRPr sz="1000">
              <a:solidFill>
                <a:srgbClr val="666666"/>
              </a:solidFill>
              <a:latin typeface="Calibri"/>
              <a:ea typeface="Calibri"/>
              <a:cs typeface="Calibri"/>
              <a:sym typeface="Calibri"/>
            </a:endParaRPr>
          </a:p>
        </p:txBody>
      </p:sp>
      <p:sp>
        <p:nvSpPr>
          <p:cNvPr id="1980" name="Google Shape;1980;p120"/>
          <p:cNvSpPr txBox="1"/>
          <p:nvPr/>
        </p:nvSpPr>
        <p:spPr>
          <a:xfrm>
            <a:off x="2700450" y="3928250"/>
            <a:ext cx="3743100" cy="61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sp>
        <p:nvSpPr>
          <p:cNvPr id="1981" name="Google Shape;1981;p120"/>
          <p:cNvSpPr txBox="1"/>
          <p:nvPr/>
        </p:nvSpPr>
        <p:spPr>
          <a:xfrm>
            <a:off x="3758200" y="1667400"/>
            <a:ext cx="35343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700">
                <a:solidFill>
                  <a:srgbClr val="0000FF"/>
                </a:solidFill>
                <a:latin typeface="Calibri"/>
                <a:ea typeface="Calibri"/>
                <a:cs typeface="Calibri"/>
                <a:sym typeface="Calibri"/>
              </a:rPr>
              <a:t>...but most of the predictions will be for </a:t>
            </a:r>
            <a:r>
              <a:rPr lang="en" sz="1700" b="1">
                <a:solidFill>
                  <a:srgbClr val="0000FF"/>
                </a:solidFill>
                <a:latin typeface="Calibri"/>
                <a:ea typeface="Calibri"/>
                <a:cs typeface="Calibri"/>
                <a:sym typeface="Calibri"/>
              </a:rPr>
              <a:t>background</a:t>
            </a:r>
            <a:r>
              <a:rPr lang="en" sz="1700">
                <a:solidFill>
                  <a:srgbClr val="0000FF"/>
                </a:solidFill>
                <a:latin typeface="Calibri"/>
                <a:ea typeface="Calibri"/>
                <a:cs typeface="Calibri"/>
                <a:sym typeface="Calibri"/>
              </a:rPr>
              <a:t> class</a:t>
            </a:r>
            <a:endParaRPr sz="17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1"/>
                                        </p:tgtEl>
                                        <p:attrNameLst>
                                          <p:attrName>style.visibility</p:attrName>
                                        </p:attrNameLst>
                                      </p:cBhvr>
                                      <p:to>
                                        <p:strVal val="visible"/>
                                      </p:to>
                                    </p:set>
                                    <p:animEffect transition="in" filter="fade">
                                      <p:cBhvr>
                                        <p:cTn id="7" dur="1000"/>
                                        <p:tgtEl>
                                          <p:spTgt spid="1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121"/>
          <p:cNvSpPr/>
          <p:nvPr/>
        </p:nvSpPr>
        <p:spPr>
          <a:xfrm>
            <a:off x="739375" y="1587275"/>
            <a:ext cx="1536900" cy="9885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libri"/>
                <a:ea typeface="Calibri"/>
                <a:cs typeface="Calibri"/>
                <a:sym typeface="Calibri"/>
              </a:rPr>
              <a:t>Model </a:t>
            </a:r>
            <a:endParaRPr b="1">
              <a:latin typeface="Calibri"/>
              <a:ea typeface="Calibri"/>
              <a:cs typeface="Calibri"/>
              <a:sym typeface="Calibri"/>
            </a:endParaRPr>
          </a:p>
          <a:p>
            <a:pPr marL="0" lvl="0" indent="0" algn="ctr" rtl="0">
              <a:spcBef>
                <a:spcPts val="0"/>
              </a:spcBef>
              <a:spcAft>
                <a:spcPts val="0"/>
              </a:spcAft>
              <a:buNone/>
            </a:pPr>
            <a:r>
              <a:rPr lang="en" b="1">
                <a:latin typeface="Calibri"/>
                <a:ea typeface="Calibri"/>
                <a:cs typeface="Calibri"/>
                <a:sym typeface="Calibri"/>
              </a:rPr>
              <a:t>Predictions</a:t>
            </a:r>
            <a:endParaRPr b="1">
              <a:latin typeface="Calibri"/>
              <a:ea typeface="Calibri"/>
              <a:cs typeface="Calibri"/>
              <a:sym typeface="Calibri"/>
            </a:endParaRPr>
          </a:p>
        </p:txBody>
      </p:sp>
      <p:sp>
        <p:nvSpPr>
          <p:cNvPr id="1987" name="Google Shape;1987;p121"/>
          <p:cNvSpPr txBox="1"/>
          <p:nvPr/>
        </p:nvSpPr>
        <p:spPr>
          <a:xfrm>
            <a:off x="739375" y="2575650"/>
            <a:ext cx="1536900" cy="3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rgbClr val="666666"/>
                </a:solidFill>
                <a:latin typeface="Calibri"/>
                <a:ea typeface="Calibri"/>
                <a:cs typeface="Calibri"/>
                <a:sym typeface="Calibri"/>
              </a:rPr>
              <a:t>Predicts 1000s of objects</a:t>
            </a:r>
            <a:endParaRPr sz="1000">
              <a:solidFill>
                <a:srgbClr val="666666"/>
              </a:solidFill>
              <a:latin typeface="Calibri"/>
              <a:ea typeface="Calibri"/>
              <a:cs typeface="Calibri"/>
              <a:sym typeface="Calibri"/>
            </a:endParaRPr>
          </a:p>
        </p:txBody>
      </p:sp>
      <p:sp>
        <p:nvSpPr>
          <p:cNvPr id="1988" name="Google Shape;1988;p121"/>
          <p:cNvSpPr txBox="1"/>
          <p:nvPr/>
        </p:nvSpPr>
        <p:spPr>
          <a:xfrm>
            <a:off x="2700450" y="3928250"/>
            <a:ext cx="3743100" cy="61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sp>
        <p:nvSpPr>
          <p:cNvPr id="1989" name="Google Shape;1989;p121"/>
          <p:cNvSpPr txBox="1"/>
          <p:nvPr/>
        </p:nvSpPr>
        <p:spPr>
          <a:xfrm>
            <a:off x="4948450" y="1541975"/>
            <a:ext cx="35343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700">
                <a:solidFill>
                  <a:srgbClr val="0000FF"/>
                </a:solidFill>
                <a:latin typeface="Calibri"/>
                <a:ea typeface="Calibri"/>
                <a:cs typeface="Calibri"/>
                <a:sym typeface="Calibri"/>
              </a:rPr>
              <a:t>...we will be left with much smaller number of predictions, say 100s</a:t>
            </a:r>
            <a:endParaRPr sz="1700">
              <a:solidFill>
                <a:srgbClr val="0000FF"/>
              </a:solidFill>
              <a:latin typeface="Calibri"/>
              <a:ea typeface="Calibri"/>
              <a:cs typeface="Calibri"/>
              <a:sym typeface="Calibri"/>
            </a:endParaRPr>
          </a:p>
        </p:txBody>
      </p:sp>
      <p:sp>
        <p:nvSpPr>
          <p:cNvPr id="1990" name="Google Shape;1990;p121"/>
          <p:cNvSpPr/>
          <p:nvPr/>
        </p:nvSpPr>
        <p:spPr>
          <a:xfrm>
            <a:off x="2854075" y="1586975"/>
            <a:ext cx="1442700" cy="9885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300" b="1">
                <a:solidFill>
                  <a:schemeClr val="dk1"/>
                </a:solidFill>
                <a:latin typeface="Calibri"/>
                <a:ea typeface="Calibri"/>
                <a:cs typeface="Calibri"/>
                <a:sym typeface="Calibri"/>
              </a:rPr>
              <a:t>Remove Background Predictions</a:t>
            </a:r>
            <a:endParaRPr sz="800" b="1">
              <a:latin typeface="Calibri"/>
              <a:ea typeface="Calibri"/>
              <a:cs typeface="Calibri"/>
              <a:sym typeface="Calibri"/>
            </a:endParaRPr>
          </a:p>
        </p:txBody>
      </p:sp>
      <p:cxnSp>
        <p:nvCxnSpPr>
          <p:cNvPr id="1991" name="Google Shape;1991;p121"/>
          <p:cNvCxnSpPr>
            <a:stCxn id="1986" idx="3"/>
            <a:endCxn id="1990" idx="1"/>
          </p:cNvCxnSpPr>
          <p:nvPr/>
        </p:nvCxnSpPr>
        <p:spPr>
          <a:xfrm rot="10800000" flipH="1">
            <a:off x="2276275" y="2081225"/>
            <a:ext cx="577800" cy="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9"/>
                                        </p:tgtEl>
                                        <p:attrNameLst>
                                          <p:attrName>style.visibility</p:attrName>
                                        </p:attrNameLst>
                                      </p:cBhvr>
                                      <p:to>
                                        <p:strVal val="visible"/>
                                      </p:to>
                                    </p:set>
                                    <p:animEffect transition="in" filter="fade">
                                      <p:cBhvr>
                                        <p:cTn id="7" dur="1000"/>
                                        <p:tgtEl>
                                          <p:spTgt spid="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p:nvPr/>
        </p:nvSpPr>
        <p:spPr>
          <a:xfrm>
            <a:off x="944106" y="41167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434343"/>
                </a:solidFill>
                <a:latin typeface="Calibri"/>
                <a:ea typeface="Calibri"/>
                <a:cs typeface="Calibri"/>
                <a:sym typeface="Calibri"/>
              </a:rPr>
              <a:t>Perform </a:t>
            </a:r>
            <a:r>
              <a:rPr lang="en" sz="1800">
                <a:solidFill>
                  <a:srgbClr val="9900FF"/>
                </a:solidFill>
                <a:latin typeface="Calibri"/>
                <a:ea typeface="Calibri"/>
                <a:cs typeface="Calibri"/>
                <a:sym typeface="Calibri"/>
              </a:rPr>
              <a:t>Object Localization </a:t>
            </a:r>
            <a:r>
              <a:rPr lang="en" sz="1800">
                <a:solidFill>
                  <a:srgbClr val="434343"/>
                </a:solidFill>
                <a:latin typeface="Calibri"/>
                <a:ea typeface="Calibri"/>
                <a:cs typeface="Calibri"/>
                <a:sym typeface="Calibri"/>
              </a:rPr>
              <a:t>for each new image</a:t>
            </a:r>
            <a:endParaRPr sz="1800">
              <a:solidFill>
                <a:srgbClr val="9900FF"/>
              </a:solidFill>
              <a:latin typeface="Calibri"/>
              <a:ea typeface="Calibri"/>
              <a:cs typeface="Calibri"/>
              <a:sym typeface="Calibri"/>
            </a:endParaRPr>
          </a:p>
        </p:txBody>
      </p:sp>
      <p:sp>
        <p:nvSpPr>
          <p:cNvPr id="167" name="Google Shape;167;p23"/>
          <p:cNvSpPr/>
          <p:nvPr/>
        </p:nvSpPr>
        <p:spPr>
          <a:xfrm>
            <a:off x="3831100" y="1907500"/>
            <a:ext cx="2472000" cy="6081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Model</a:t>
            </a:r>
            <a:endParaRPr>
              <a:latin typeface="Roboto"/>
              <a:ea typeface="Roboto"/>
              <a:cs typeface="Roboto"/>
              <a:sym typeface="Roboto"/>
            </a:endParaRPr>
          </a:p>
        </p:txBody>
      </p:sp>
      <p:sp>
        <p:nvSpPr>
          <p:cNvPr id="168" name="Google Shape;168;p23"/>
          <p:cNvSpPr txBox="1"/>
          <p:nvPr/>
        </p:nvSpPr>
        <p:spPr>
          <a:xfrm>
            <a:off x="6644175" y="2052250"/>
            <a:ext cx="15549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Cat: (x, y, w, h)</a:t>
            </a:r>
            <a:endParaRPr sz="1200" b="1">
              <a:latin typeface="Roboto"/>
              <a:ea typeface="Roboto"/>
              <a:cs typeface="Roboto"/>
              <a:sym typeface="Roboto"/>
            </a:endParaRPr>
          </a:p>
        </p:txBody>
      </p:sp>
      <p:cxnSp>
        <p:nvCxnSpPr>
          <p:cNvPr id="169" name="Google Shape;169;p23"/>
          <p:cNvCxnSpPr>
            <a:stCxn id="170" idx="3"/>
            <a:endCxn id="167" idx="2"/>
          </p:cNvCxnSpPr>
          <p:nvPr/>
        </p:nvCxnSpPr>
        <p:spPr>
          <a:xfrm>
            <a:off x="2647300" y="2211663"/>
            <a:ext cx="1183800" cy="75900"/>
          </a:xfrm>
          <a:prstGeom prst="straightConnector1">
            <a:avLst/>
          </a:prstGeom>
          <a:noFill/>
          <a:ln w="9525" cap="flat" cmpd="sng">
            <a:solidFill>
              <a:schemeClr val="dk2"/>
            </a:solidFill>
            <a:prstDash val="solid"/>
            <a:round/>
            <a:headEnd type="none" w="med" len="med"/>
            <a:tailEnd type="triangle" w="med" len="med"/>
          </a:ln>
        </p:spPr>
      </p:cxnSp>
      <p:cxnSp>
        <p:nvCxnSpPr>
          <p:cNvPr id="171" name="Google Shape;171;p23"/>
          <p:cNvCxnSpPr>
            <a:stCxn id="167" idx="5"/>
            <a:endCxn id="168" idx="1"/>
          </p:cNvCxnSpPr>
          <p:nvPr/>
        </p:nvCxnSpPr>
        <p:spPr>
          <a:xfrm>
            <a:off x="6303100" y="2135538"/>
            <a:ext cx="341100" cy="75900"/>
          </a:xfrm>
          <a:prstGeom prst="straightConnector1">
            <a:avLst/>
          </a:prstGeom>
          <a:noFill/>
          <a:ln w="9525" cap="flat" cmpd="sng">
            <a:solidFill>
              <a:schemeClr val="dk2"/>
            </a:solidFill>
            <a:prstDash val="solid"/>
            <a:round/>
            <a:headEnd type="none" w="med" len="med"/>
            <a:tailEnd type="triangle" w="med" len="med"/>
          </a:ln>
        </p:spPr>
      </p:cxnSp>
      <p:pic>
        <p:nvPicPr>
          <p:cNvPr id="172" name="Google Shape;172;p23"/>
          <p:cNvPicPr preferRelativeResize="0"/>
          <p:nvPr/>
        </p:nvPicPr>
        <p:blipFill>
          <a:blip r:embed="rId3">
            <a:alphaModFix/>
          </a:blip>
          <a:stretch>
            <a:fillRect/>
          </a:stretch>
        </p:blipFill>
        <p:spPr>
          <a:xfrm>
            <a:off x="2010250" y="1828525"/>
            <a:ext cx="637031" cy="766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10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p122"/>
          <p:cNvSpPr/>
          <p:nvPr/>
        </p:nvSpPr>
        <p:spPr>
          <a:xfrm>
            <a:off x="739375" y="1587275"/>
            <a:ext cx="1536900" cy="9885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libri"/>
                <a:ea typeface="Calibri"/>
                <a:cs typeface="Calibri"/>
                <a:sym typeface="Calibri"/>
              </a:rPr>
              <a:t>Model </a:t>
            </a:r>
            <a:endParaRPr b="1">
              <a:latin typeface="Calibri"/>
              <a:ea typeface="Calibri"/>
              <a:cs typeface="Calibri"/>
              <a:sym typeface="Calibri"/>
            </a:endParaRPr>
          </a:p>
          <a:p>
            <a:pPr marL="0" lvl="0" indent="0" algn="ctr" rtl="0">
              <a:spcBef>
                <a:spcPts val="0"/>
              </a:spcBef>
              <a:spcAft>
                <a:spcPts val="0"/>
              </a:spcAft>
              <a:buNone/>
            </a:pPr>
            <a:r>
              <a:rPr lang="en" b="1">
                <a:latin typeface="Calibri"/>
                <a:ea typeface="Calibri"/>
                <a:cs typeface="Calibri"/>
                <a:sym typeface="Calibri"/>
              </a:rPr>
              <a:t>Predictions</a:t>
            </a:r>
            <a:endParaRPr b="1">
              <a:latin typeface="Calibri"/>
              <a:ea typeface="Calibri"/>
              <a:cs typeface="Calibri"/>
              <a:sym typeface="Calibri"/>
            </a:endParaRPr>
          </a:p>
        </p:txBody>
      </p:sp>
      <p:sp>
        <p:nvSpPr>
          <p:cNvPr id="1997" name="Google Shape;1997;p122"/>
          <p:cNvSpPr txBox="1"/>
          <p:nvPr/>
        </p:nvSpPr>
        <p:spPr>
          <a:xfrm>
            <a:off x="739375" y="2575650"/>
            <a:ext cx="1536900" cy="3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rgbClr val="666666"/>
                </a:solidFill>
                <a:latin typeface="Calibri"/>
                <a:ea typeface="Calibri"/>
                <a:cs typeface="Calibri"/>
                <a:sym typeface="Calibri"/>
              </a:rPr>
              <a:t>Predicts 1000s of objects</a:t>
            </a:r>
            <a:endParaRPr sz="1000">
              <a:solidFill>
                <a:srgbClr val="666666"/>
              </a:solidFill>
              <a:latin typeface="Calibri"/>
              <a:ea typeface="Calibri"/>
              <a:cs typeface="Calibri"/>
              <a:sym typeface="Calibri"/>
            </a:endParaRPr>
          </a:p>
        </p:txBody>
      </p:sp>
      <p:sp>
        <p:nvSpPr>
          <p:cNvPr id="1998" name="Google Shape;1998;p122"/>
          <p:cNvSpPr txBox="1"/>
          <p:nvPr/>
        </p:nvSpPr>
        <p:spPr>
          <a:xfrm>
            <a:off x="2700450" y="3928250"/>
            <a:ext cx="3743100" cy="61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sp>
        <p:nvSpPr>
          <p:cNvPr id="1999" name="Google Shape;1999;p122"/>
          <p:cNvSpPr txBox="1"/>
          <p:nvPr/>
        </p:nvSpPr>
        <p:spPr>
          <a:xfrm>
            <a:off x="4948450" y="1541975"/>
            <a:ext cx="35343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700">
                <a:solidFill>
                  <a:srgbClr val="0000FF"/>
                </a:solidFill>
                <a:latin typeface="Calibri"/>
                <a:ea typeface="Calibri"/>
                <a:cs typeface="Calibri"/>
                <a:sym typeface="Calibri"/>
              </a:rPr>
              <a:t>Lots of these predictions will be overlapping predictions </a:t>
            </a:r>
            <a:endParaRPr sz="1700">
              <a:solidFill>
                <a:srgbClr val="0000FF"/>
              </a:solidFill>
              <a:latin typeface="Calibri"/>
              <a:ea typeface="Calibri"/>
              <a:cs typeface="Calibri"/>
              <a:sym typeface="Calibri"/>
            </a:endParaRPr>
          </a:p>
          <a:p>
            <a:pPr marL="0" lvl="0" indent="0" algn="ctr" rtl="0">
              <a:lnSpc>
                <a:spcPct val="115000"/>
              </a:lnSpc>
              <a:spcBef>
                <a:spcPts val="1000"/>
              </a:spcBef>
              <a:spcAft>
                <a:spcPts val="0"/>
              </a:spcAft>
              <a:buNone/>
            </a:pPr>
            <a:r>
              <a:rPr lang="en" sz="1700">
                <a:solidFill>
                  <a:srgbClr val="0000FF"/>
                </a:solidFill>
                <a:latin typeface="Calibri"/>
                <a:ea typeface="Calibri"/>
                <a:cs typeface="Calibri"/>
                <a:sym typeface="Calibri"/>
              </a:rPr>
              <a:t>i.e </a:t>
            </a:r>
            <a:r>
              <a:rPr lang="en" sz="1700" b="1">
                <a:solidFill>
                  <a:srgbClr val="0000FF"/>
                </a:solidFill>
                <a:latin typeface="Calibri"/>
                <a:ea typeface="Calibri"/>
                <a:cs typeface="Calibri"/>
                <a:sym typeface="Calibri"/>
              </a:rPr>
              <a:t>Duplicate predictions</a:t>
            </a:r>
            <a:endParaRPr sz="1700" b="1">
              <a:solidFill>
                <a:srgbClr val="0000FF"/>
              </a:solidFill>
              <a:latin typeface="Calibri"/>
              <a:ea typeface="Calibri"/>
              <a:cs typeface="Calibri"/>
              <a:sym typeface="Calibri"/>
            </a:endParaRPr>
          </a:p>
        </p:txBody>
      </p:sp>
      <p:sp>
        <p:nvSpPr>
          <p:cNvPr id="2000" name="Google Shape;2000;p122"/>
          <p:cNvSpPr/>
          <p:nvPr/>
        </p:nvSpPr>
        <p:spPr>
          <a:xfrm>
            <a:off x="2854075" y="1586975"/>
            <a:ext cx="1442700" cy="9885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dk1"/>
                </a:solidFill>
                <a:latin typeface="Calibri"/>
                <a:ea typeface="Calibri"/>
                <a:cs typeface="Calibri"/>
                <a:sym typeface="Calibri"/>
              </a:rPr>
              <a:t>Remove Background Predictions</a:t>
            </a:r>
            <a:endParaRPr sz="800" b="1">
              <a:latin typeface="Calibri"/>
              <a:ea typeface="Calibri"/>
              <a:cs typeface="Calibri"/>
              <a:sym typeface="Calibri"/>
            </a:endParaRPr>
          </a:p>
        </p:txBody>
      </p:sp>
      <p:cxnSp>
        <p:nvCxnSpPr>
          <p:cNvPr id="2001" name="Google Shape;2001;p122"/>
          <p:cNvCxnSpPr>
            <a:stCxn id="1996" idx="3"/>
            <a:endCxn id="2000" idx="1"/>
          </p:cNvCxnSpPr>
          <p:nvPr/>
        </p:nvCxnSpPr>
        <p:spPr>
          <a:xfrm rot="10800000" flipH="1">
            <a:off x="2276275" y="2081225"/>
            <a:ext cx="577800" cy="300"/>
          </a:xfrm>
          <a:prstGeom prst="straightConnector1">
            <a:avLst/>
          </a:prstGeom>
          <a:noFill/>
          <a:ln w="9525" cap="flat" cmpd="sng">
            <a:solidFill>
              <a:schemeClr val="dk2"/>
            </a:solidFill>
            <a:prstDash val="solid"/>
            <a:round/>
            <a:headEnd type="none" w="med" len="med"/>
            <a:tailEnd type="triangle" w="med" len="med"/>
          </a:ln>
        </p:spPr>
      </p:cxnSp>
      <p:sp>
        <p:nvSpPr>
          <p:cNvPr id="2002" name="Google Shape;2002;p122"/>
          <p:cNvSpPr txBox="1"/>
          <p:nvPr/>
        </p:nvSpPr>
        <p:spPr>
          <a:xfrm>
            <a:off x="2796775" y="2575650"/>
            <a:ext cx="1536900" cy="3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rgbClr val="666666"/>
                </a:solidFill>
                <a:latin typeface="Calibri"/>
                <a:ea typeface="Calibri"/>
                <a:cs typeface="Calibri"/>
                <a:sym typeface="Calibri"/>
              </a:rPr>
              <a:t>...10-100s predictions</a:t>
            </a:r>
            <a:endParaRPr sz="1000">
              <a:solidFill>
                <a:srgbClr val="6666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9"/>
                                        </p:tgtEl>
                                        <p:attrNameLst>
                                          <p:attrName>style.visibility</p:attrName>
                                        </p:attrNameLst>
                                      </p:cBhvr>
                                      <p:to>
                                        <p:strVal val="visible"/>
                                      </p:to>
                                    </p:set>
                                    <p:animEffect transition="in" filter="fade">
                                      <p:cBhvr>
                                        <p:cTn id="7" dur="1000"/>
                                        <p:tgtEl>
                                          <p:spTgt spid="1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123"/>
          <p:cNvSpPr/>
          <p:nvPr/>
        </p:nvSpPr>
        <p:spPr>
          <a:xfrm>
            <a:off x="739375" y="1587275"/>
            <a:ext cx="1536900" cy="9885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libri"/>
                <a:ea typeface="Calibri"/>
                <a:cs typeface="Calibri"/>
                <a:sym typeface="Calibri"/>
              </a:rPr>
              <a:t>Model </a:t>
            </a:r>
            <a:endParaRPr b="1">
              <a:latin typeface="Calibri"/>
              <a:ea typeface="Calibri"/>
              <a:cs typeface="Calibri"/>
              <a:sym typeface="Calibri"/>
            </a:endParaRPr>
          </a:p>
          <a:p>
            <a:pPr marL="0" lvl="0" indent="0" algn="ctr" rtl="0">
              <a:spcBef>
                <a:spcPts val="0"/>
              </a:spcBef>
              <a:spcAft>
                <a:spcPts val="0"/>
              </a:spcAft>
              <a:buNone/>
            </a:pPr>
            <a:r>
              <a:rPr lang="en" b="1">
                <a:latin typeface="Calibri"/>
                <a:ea typeface="Calibri"/>
                <a:cs typeface="Calibri"/>
                <a:sym typeface="Calibri"/>
              </a:rPr>
              <a:t>Predictions</a:t>
            </a:r>
            <a:endParaRPr b="1">
              <a:latin typeface="Calibri"/>
              <a:ea typeface="Calibri"/>
              <a:cs typeface="Calibri"/>
              <a:sym typeface="Calibri"/>
            </a:endParaRPr>
          </a:p>
        </p:txBody>
      </p:sp>
      <p:sp>
        <p:nvSpPr>
          <p:cNvPr id="2008" name="Google Shape;2008;p123"/>
          <p:cNvSpPr txBox="1"/>
          <p:nvPr/>
        </p:nvSpPr>
        <p:spPr>
          <a:xfrm>
            <a:off x="739375" y="2575650"/>
            <a:ext cx="1536900" cy="3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rgbClr val="666666"/>
                </a:solidFill>
                <a:latin typeface="Calibri"/>
                <a:ea typeface="Calibri"/>
                <a:cs typeface="Calibri"/>
                <a:sym typeface="Calibri"/>
              </a:rPr>
              <a:t>Predicts 1000s of objects</a:t>
            </a:r>
            <a:endParaRPr sz="1000">
              <a:solidFill>
                <a:srgbClr val="666666"/>
              </a:solidFill>
              <a:latin typeface="Calibri"/>
              <a:ea typeface="Calibri"/>
              <a:cs typeface="Calibri"/>
              <a:sym typeface="Calibri"/>
            </a:endParaRPr>
          </a:p>
        </p:txBody>
      </p:sp>
      <p:sp>
        <p:nvSpPr>
          <p:cNvPr id="2009" name="Google Shape;2009;p123"/>
          <p:cNvSpPr txBox="1"/>
          <p:nvPr/>
        </p:nvSpPr>
        <p:spPr>
          <a:xfrm>
            <a:off x="2700450" y="3928250"/>
            <a:ext cx="3743100" cy="61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sp>
        <p:nvSpPr>
          <p:cNvPr id="2010" name="Google Shape;2010;p123"/>
          <p:cNvSpPr txBox="1"/>
          <p:nvPr/>
        </p:nvSpPr>
        <p:spPr>
          <a:xfrm>
            <a:off x="4948450" y="1541975"/>
            <a:ext cx="35343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700">
                <a:solidFill>
                  <a:srgbClr val="0000FF"/>
                </a:solidFill>
                <a:latin typeface="Calibri"/>
                <a:ea typeface="Calibri"/>
                <a:cs typeface="Calibri"/>
                <a:sym typeface="Calibri"/>
              </a:rPr>
              <a:t>Lots of these predictions will be overlapping predictions </a:t>
            </a:r>
            <a:endParaRPr sz="1700">
              <a:solidFill>
                <a:srgbClr val="0000FF"/>
              </a:solidFill>
              <a:latin typeface="Calibri"/>
              <a:ea typeface="Calibri"/>
              <a:cs typeface="Calibri"/>
              <a:sym typeface="Calibri"/>
            </a:endParaRPr>
          </a:p>
          <a:p>
            <a:pPr marL="0" lvl="0" indent="0" algn="ctr" rtl="0">
              <a:lnSpc>
                <a:spcPct val="115000"/>
              </a:lnSpc>
              <a:spcBef>
                <a:spcPts val="1000"/>
              </a:spcBef>
              <a:spcAft>
                <a:spcPts val="0"/>
              </a:spcAft>
              <a:buNone/>
            </a:pPr>
            <a:r>
              <a:rPr lang="en" sz="1700">
                <a:solidFill>
                  <a:srgbClr val="0000FF"/>
                </a:solidFill>
                <a:latin typeface="Calibri"/>
                <a:ea typeface="Calibri"/>
                <a:cs typeface="Calibri"/>
                <a:sym typeface="Calibri"/>
              </a:rPr>
              <a:t>i.e </a:t>
            </a:r>
            <a:r>
              <a:rPr lang="en" sz="1700" b="1">
                <a:solidFill>
                  <a:srgbClr val="0000FF"/>
                </a:solidFill>
                <a:latin typeface="Calibri"/>
                <a:ea typeface="Calibri"/>
                <a:cs typeface="Calibri"/>
                <a:sym typeface="Calibri"/>
              </a:rPr>
              <a:t>Duplicate predictions</a:t>
            </a:r>
            <a:endParaRPr sz="1700" b="1">
              <a:solidFill>
                <a:srgbClr val="0000FF"/>
              </a:solidFill>
              <a:latin typeface="Calibri"/>
              <a:ea typeface="Calibri"/>
              <a:cs typeface="Calibri"/>
              <a:sym typeface="Calibri"/>
            </a:endParaRPr>
          </a:p>
        </p:txBody>
      </p:sp>
      <p:sp>
        <p:nvSpPr>
          <p:cNvPr id="2011" name="Google Shape;2011;p123"/>
          <p:cNvSpPr/>
          <p:nvPr/>
        </p:nvSpPr>
        <p:spPr>
          <a:xfrm>
            <a:off x="2854075" y="1586975"/>
            <a:ext cx="1442700" cy="9885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dk1"/>
                </a:solidFill>
                <a:latin typeface="Calibri"/>
                <a:ea typeface="Calibri"/>
                <a:cs typeface="Calibri"/>
                <a:sym typeface="Calibri"/>
              </a:rPr>
              <a:t>Remove Background Predictions</a:t>
            </a:r>
            <a:endParaRPr sz="800" b="1">
              <a:latin typeface="Calibri"/>
              <a:ea typeface="Calibri"/>
              <a:cs typeface="Calibri"/>
              <a:sym typeface="Calibri"/>
            </a:endParaRPr>
          </a:p>
        </p:txBody>
      </p:sp>
      <p:cxnSp>
        <p:nvCxnSpPr>
          <p:cNvPr id="2012" name="Google Shape;2012;p123"/>
          <p:cNvCxnSpPr>
            <a:stCxn id="2007" idx="3"/>
            <a:endCxn id="2011" idx="1"/>
          </p:cNvCxnSpPr>
          <p:nvPr/>
        </p:nvCxnSpPr>
        <p:spPr>
          <a:xfrm rot="10800000" flipH="1">
            <a:off x="2276275" y="2081225"/>
            <a:ext cx="577800" cy="300"/>
          </a:xfrm>
          <a:prstGeom prst="straightConnector1">
            <a:avLst/>
          </a:prstGeom>
          <a:noFill/>
          <a:ln w="9525" cap="flat" cmpd="sng">
            <a:solidFill>
              <a:schemeClr val="dk2"/>
            </a:solidFill>
            <a:prstDash val="solid"/>
            <a:round/>
            <a:headEnd type="none" w="med" len="med"/>
            <a:tailEnd type="triangle" w="med" len="med"/>
          </a:ln>
        </p:spPr>
      </p:cxnSp>
      <p:sp>
        <p:nvSpPr>
          <p:cNvPr id="2013" name="Google Shape;2013;p123"/>
          <p:cNvSpPr txBox="1"/>
          <p:nvPr/>
        </p:nvSpPr>
        <p:spPr>
          <a:xfrm>
            <a:off x="2796775" y="2575650"/>
            <a:ext cx="1536900" cy="3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rgbClr val="666666"/>
                </a:solidFill>
                <a:latin typeface="Calibri"/>
                <a:ea typeface="Calibri"/>
                <a:cs typeface="Calibri"/>
                <a:sym typeface="Calibri"/>
              </a:rPr>
              <a:t>...10-100s predictions</a:t>
            </a:r>
            <a:endParaRPr sz="1000">
              <a:solidFill>
                <a:srgbClr val="6666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0"/>
                                        </p:tgtEl>
                                        <p:attrNameLst>
                                          <p:attrName>style.visibility</p:attrName>
                                        </p:attrNameLst>
                                      </p:cBhvr>
                                      <p:to>
                                        <p:strVal val="visible"/>
                                      </p:to>
                                    </p:set>
                                    <p:animEffect transition="in" filter="fade">
                                      <p:cBhvr>
                                        <p:cTn id="7" dur="1000"/>
                                        <p:tgtEl>
                                          <p:spTgt spid="2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124"/>
          <p:cNvSpPr txBox="1"/>
          <p:nvPr/>
        </p:nvSpPr>
        <p:spPr>
          <a:xfrm>
            <a:off x="2700450" y="3928250"/>
            <a:ext cx="3743100" cy="61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sp>
        <p:nvSpPr>
          <p:cNvPr id="2019" name="Google Shape;2019;p124"/>
          <p:cNvSpPr txBox="1"/>
          <p:nvPr/>
        </p:nvSpPr>
        <p:spPr>
          <a:xfrm>
            <a:off x="4872900" y="1303750"/>
            <a:ext cx="35343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600">
                <a:solidFill>
                  <a:srgbClr val="FF0000"/>
                </a:solidFill>
                <a:latin typeface="Calibri"/>
                <a:ea typeface="Calibri"/>
                <a:cs typeface="Calibri"/>
                <a:sym typeface="Calibri"/>
              </a:rPr>
              <a:t>How do remove </a:t>
            </a:r>
            <a:r>
              <a:rPr lang="en" sz="1600" b="1">
                <a:solidFill>
                  <a:srgbClr val="FF0000"/>
                </a:solidFill>
                <a:latin typeface="Calibri"/>
                <a:ea typeface="Calibri"/>
                <a:cs typeface="Calibri"/>
                <a:sym typeface="Calibri"/>
              </a:rPr>
              <a:t>Duplicate predictions?</a:t>
            </a:r>
            <a:endParaRPr sz="1600" b="1">
              <a:solidFill>
                <a:srgbClr val="FF0000"/>
              </a:solidFill>
              <a:latin typeface="Calibri"/>
              <a:ea typeface="Calibri"/>
              <a:cs typeface="Calibri"/>
              <a:sym typeface="Calibri"/>
            </a:endParaRPr>
          </a:p>
        </p:txBody>
      </p:sp>
      <p:pic>
        <p:nvPicPr>
          <p:cNvPr id="2020" name="Google Shape;2020;p124"/>
          <p:cNvPicPr preferRelativeResize="0"/>
          <p:nvPr/>
        </p:nvPicPr>
        <p:blipFill>
          <a:blip r:embed="rId3">
            <a:alphaModFix/>
          </a:blip>
          <a:stretch>
            <a:fillRect/>
          </a:stretch>
        </p:blipFill>
        <p:spPr>
          <a:xfrm>
            <a:off x="789175" y="522267"/>
            <a:ext cx="3534699" cy="3235533"/>
          </a:xfrm>
          <a:prstGeom prst="rect">
            <a:avLst/>
          </a:prstGeom>
          <a:noFill/>
          <a:ln>
            <a:noFill/>
          </a:ln>
        </p:spPr>
      </p:pic>
      <p:sp>
        <p:nvSpPr>
          <p:cNvPr id="2021" name="Google Shape;2021;p124"/>
          <p:cNvSpPr/>
          <p:nvPr/>
        </p:nvSpPr>
        <p:spPr>
          <a:xfrm>
            <a:off x="1407500" y="1029650"/>
            <a:ext cx="1596300" cy="23709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24"/>
          <p:cNvSpPr txBox="1"/>
          <p:nvPr/>
        </p:nvSpPr>
        <p:spPr>
          <a:xfrm>
            <a:off x="1407500" y="774650"/>
            <a:ext cx="1596300" cy="25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rgbClr val="FFFFFF"/>
                </a:solidFill>
                <a:latin typeface="Calibri"/>
                <a:ea typeface="Calibri"/>
                <a:cs typeface="Calibri"/>
                <a:sym typeface="Calibri"/>
              </a:rPr>
              <a:t>Dog 0.93</a:t>
            </a:r>
            <a:endParaRPr sz="1000" b="1">
              <a:solidFill>
                <a:srgbClr val="FFFFFF"/>
              </a:solidFill>
              <a:latin typeface="Calibri"/>
              <a:ea typeface="Calibri"/>
              <a:cs typeface="Calibri"/>
              <a:sym typeface="Calibri"/>
            </a:endParaRPr>
          </a:p>
        </p:txBody>
      </p:sp>
      <p:sp>
        <p:nvSpPr>
          <p:cNvPr id="2023" name="Google Shape;2023;p124"/>
          <p:cNvSpPr/>
          <p:nvPr/>
        </p:nvSpPr>
        <p:spPr>
          <a:xfrm>
            <a:off x="1178900" y="1258250"/>
            <a:ext cx="1596300" cy="23709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24"/>
          <p:cNvSpPr txBox="1"/>
          <p:nvPr/>
        </p:nvSpPr>
        <p:spPr>
          <a:xfrm>
            <a:off x="1178900" y="1008950"/>
            <a:ext cx="1596300" cy="25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rgbClr val="FFFFFF"/>
                </a:solidFill>
                <a:latin typeface="Calibri"/>
                <a:ea typeface="Calibri"/>
                <a:cs typeface="Calibri"/>
                <a:sym typeface="Calibri"/>
              </a:rPr>
              <a:t>Dog 0.91</a:t>
            </a:r>
            <a:endParaRPr sz="1000" b="1">
              <a:solidFill>
                <a:srgbClr val="FFFFFF"/>
              </a:solidFill>
              <a:latin typeface="Calibri"/>
              <a:ea typeface="Calibri"/>
              <a:cs typeface="Calibri"/>
              <a:sym typeface="Calibri"/>
            </a:endParaRPr>
          </a:p>
        </p:txBody>
      </p:sp>
      <p:sp>
        <p:nvSpPr>
          <p:cNvPr id="2025" name="Google Shape;2025;p124"/>
          <p:cNvSpPr/>
          <p:nvPr/>
        </p:nvSpPr>
        <p:spPr>
          <a:xfrm>
            <a:off x="1559900" y="1486850"/>
            <a:ext cx="1596300" cy="178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24"/>
          <p:cNvSpPr txBox="1"/>
          <p:nvPr/>
        </p:nvSpPr>
        <p:spPr>
          <a:xfrm>
            <a:off x="1559900" y="1231850"/>
            <a:ext cx="1596300" cy="25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rgbClr val="FFFFFF"/>
                </a:solidFill>
                <a:latin typeface="Calibri"/>
                <a:ea typeface="Calibri"/>
                <a:cs typeface="Calibri"/>
                <a:sym typeface="Calibri"/>
              </a:rPr>
              <a:t>Dog 0.87</a:t>
            </a:r>
            <a:endParaRPr sz="1000" b="1">
              <a:solidFill>
                <a:srgbClr val="FFFFFF"/>
              </a:solidFill>
              <a:latin typeface="Calibri"/>
              <a:ea typeface="Calibri"/>
              <a:cs typeface="Calibri"/>
              <a:sym typeface="Calibri"/>
            </a:endParaRPr>
          </a:p>
        </p:txBody>
      </p:sp>
      <p:sp>
        <p:nvSpPr>
          <p:cNvPr id="2027" name="Google Shape;2027;p124"/>
          <p:cNvSpPr/>
          <p:nvPr/>
        </p:nvSpPr>
        <p:spPr>
          <a:xfrm>
            <a:off x="3041700" y="1955375"/>
            <a:ext cx="784200" cy="1388400"/>
          </a:xfrm>
          <a:prstGeom prst="rect">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2028" name="Google Shape;2028;p124"/>
          <p:cNvSpPr txBox="1"/>
          <p:nvPr/>
        </p:nvSpPr>
        <p:spPr>
          <a:xfrm>
            <a:off x="2775200" y="1649375"/>
            <a:ext cx="1050600" cy="25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000" b="1">
                <a:solidFill>
                  <a:srgbClr val="FFFF00"/>
                </a:solidFill>
                <a:latin typeface="Calibri"/>
                <a:ea typeface="Calibri"/>
                <a:cs typeface="Calibri"/>
                <a:sym typeface="Calibri"/>
              </a:rPr>
              <a:t>Cat 0.97</a:t>
            </a:r>
            <a:endParaRPr sz="1000" b="1">
              <a:solidFill>
                <a:srgbClr val="FFFF00"/>
              </a:solidFill>
              <a:latin typeface="Calibri"/>
              <a:ea typeface="Calibri"/>
              <a:cs typeface="Calibri"/>
              <a:sym typeface="Calibri"/>
            </a:endParaRPr>
          </a:p>
        </p:txBody>
      </p:sp>
      <p:sp>
        <p:nvSpPr>
          <p:cNvPr id="2029" name="Google Shape;2029;p124"/>
          <p:cNvSpPr/>
          <p:nvPr/>
        </p:nvSpPr>
        <p:spPr>
          <a:xfrm>
            <a:off x="2927600" y="2183975"/>
            <a:ext cx="1050600" cy="1388400"/>
          </a:xfrm>
          <a:prstGeom prst="rect">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2030" name="Google Shape;2030;p124"/>
          <p:cNvSpPr txBox="1"/>
          <p:nvPr/>
        </p:nvSpPr>
        <p:spPr>
          <a:xfrm>
            <a:off x="2851400" y="1954175"/>
            <a:ext cx="1050600" cy="25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000" b="1">
                <a:solidFill>
                  <a:srgbClr val="FFFF00"/>
                </a:solidFill>
                <a:latin typeface="Calibri"/>
                <a:ea typeface="Calibri"/>
                <a:cs typeface="Calibri"/>
                <a:sym typeface="Calibri"/>
              </a:rPr>
              <a:t>Cat 0.86</a:t>
            </a:r>
            <a:endParaRPr sz="1000" b="1">
              <a:solidFill>
                <a:srgbClr val="FFFF00"/>
              </a:solidFill>
              <a:latin typeface="Calibri"/>
              <a:ea typeface="Calibri"/>
              <a:cs typeface="Calibri"/>
              <a:sym typeface="Calibri"/>
            </a:endParaRPr>
          </a:p>
        </p:txBody>
      </p:sp>
      <p:sp>
        <p:nvSpPr>
          <p:cNvPr id="2031" name="Google Shape;2031;p124"/>
          <p:cNvSpPr txBox="1"/>
          <p:nvPr/>
        </p:nvSpPr>
        <p:spPr>
          <a:xfrm>
            <a:off x="4872900" y="2190900"/>
            <a:ext cx="3534300" cy="801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600" b="1">
                <a:solidFill>
                  <a:srgbClr val="0000FF"/>
                </a:solidFill>
                <a:latin typeface="Calibri"/>
                <a:ea typeface="Calibri"/>
                <a:cs typeface="Calibri"/>
                <a:sym typeface="Calibri"/>
              </a:rPr>
              <a:t>Non-Maximum Suppression (NMS)</a:t>
            </a:r>
            <a:endParaRPr sz="1600" b="1">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2"/>
                                        </p:tgtEl>
                                        <p:attrNameLst>
                                          <p:attrName>style.visibility</p:attrName>
                                        </p:attrNameLst>
                                      </p:cBhvr>
                                      <p:to>
                                        <p:strVal val="visible"/>
                                      </p:to>
                                    </p:set>
                                    <p:animEffect transition="in" filter="fade">
                                      <p:cBhvr>
                                        <p:cTn id="7" dur="1000"/>
                                        <p:tgtEl>
                                          <p:spTgt spid="2022"/>
                                        </p:tgtEl>
                                      </p:cBhvr>
                                    </p:animEffect>
                                  </p:childTnLst>
                                </p:cTn>
                              </p:par>
                              <p:par>
                                <p:cTn id="8" presetID="10" presetClass="entr" presetSubtype="0" fill="hold" nodeType="withEffect">
                                  <p:stCondLst>
                                    <p:cond delay="0"/>
                                  </p:stCondLst>
                                  <p:childTnLst>
                                    <p:set>
                                      <p:cBhvr>
                                        <p:cTn id="9" dur="1" fill="hold">
                                          <p:stCondLst>
                                            <p:cond delay="0"/>
                                          </p:stCondLst>
                                        </p:cTn>
                                        <p:tgtEl>
                                          <p:spTgt spid="2021"/>
                                        </p:tgtEl>
                                        <p:attrNameLst>
                                          <p:attrName>style.visibility</p:attrName>
                                        </p:attrNameLst>
                                      </p:cBhvr>
                                      <p:to>
                                        <p:strVal val="visible"/>
                                      </p:to>
                                    </p:set>
                                    <p:animEffect transition="in" filter="fade">
                                      <p:cBhvr>
                                        <p:cTn id="10" dur="1000"/>
                                        <p:tgtEl>
                                          <p:spTgt spid="20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23"/>
                                        </p:tgtEl>
                                        <p:attrNameLst>
                                          <p:attrName>style.visibility</p:attrName>
                                        </p:attrNameLst>
                                      </p:cBhvr>
                                      <p:to>
                                        <p:strVal val="visible"/>
                                      </p:to>
                                    </p:set>
                                    <p:animEffect transition="in" filter="fade">
                                      <p:cBhvr>
                                        <p:cTn id="15" dur="1000"/>
                                        <p:tgtEl>
                                          <p:spTgt spid="2023"/>
                                        </p:tgtEl>
                                      </p:cBhvr>
                                    </p:animEffect>
                                  </p:childTnLst>
                                </p:cTn>
                              </p:par>
                              <p:par>
                                <p:cTn id="16" presetID="10" presetClass="entr" presetSubtype="0" fill="hold" nodeType="withEffect">
                                  <p:stCondLst>
                                    <p:cond delay="0"/>
                                  </p:stCondLst>
                                  <p:childTnLst>
                                    <p:set>
                                      <p:cBhvr>
                                        <p:cTn id="17" dur="1" fill="hold">
                                          <p:stCondLst>
                                            <p:cond delay="0"/>
                                          </p:stCondLst>
                                        </p:cTn>
                                        <p:tgtEl>
                                          <p:spTgt spid="2024"/>
                                        </p:tgtEl>
                                        <p:attrNameLst>
                                          <p:attrName>style.visibility</p:attrName>
                                        </p:attrNameLst>
                                      </p:cBhvr>
                                      <p:to>
                                        <p:strVal val="visible"/>
                                      </p:to>
                                    </p:set>
                                    <p:animEffect transition="in" filter="fade">
                                      <p:cBhvr>
                                        <p:cTn id="18" dur="1000"/>
                                        <p:tgtEl>
                                          <p:spTgt spid="20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26"/>
                                        </p:tgtEl>
                                        <p:attrNameLst>
                                          <p:attrName>style.visibility</p:attrName>
                                        </p:attrNameLst>
                                      </p:cBhvr>
                                      <p:to>
                                        <p:strVal val="visible"/>
                                      </p:to>
                                    </p:set>
                                    <p:animEffect transition="in" filter="fade">
                                      <p:cBhvr>
                                        <p:cTn id="23" dur="1000"/>
                                        <p:tgtEl>
                                          <p:spTgt spid="2026"/>
                                        </p:tgtEl>
                                      </p:cBhvr>
                                    </p:animEffect>
                                  </p:childTnLst>
                                </p:cTn>
                              </p:par>
                              <p:par>
                                <p:cTn id="24" presetID="10" presetClass="entr" presetSubtype="0" fill="hold" nodeType="withEffect">
                                  <p:stCondLst>
                                    <p:cond delay="0"/>
                                  </p:stCondLst>
                                  <p:childTnLst>
                                    <p:set>
                                      <p:cBhvr>
                                        <p:cTn id="25" dur="1" fill="hold">
                                          <p:stCondLst>
                                            <p:cond delay="0"/>
                                          </p:stCondLst>
                                        </p:cTn>
                                        <p:tgtEl>
                                          <p:spTgt spid="2025"/>
                                        </p:tgtEl>
                                        <p:attrNameLst>
                                          <p:attrName>style.visibility</p:attrName>
                                        </p:attrNameLst>
                                      </p:cBhvr>
                                      <p:to>
                                        <p:strVal val="visible"/>
                                      </p:to>
                                    </p:set>
                                    <p:animEffect transition="in" filter="fade">
                                      <p:cBhvr>
                                        <p:cTn id="26" dur="1000"/>
                                        <p:tgtEl>
                                          <p:spTgt spid="20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28"/>
                                        </p:tgtEl>
                                        <p:attrNameLst>
                                          <p:attrName>style.visibility</p:attrName>
                                        </p:attrNameLst>
                                      </p:cBhvr>
                                      <p:to>
                                        <p:strVal val="visible"/>
                                      </p:to>
                                    </p:set>
                                    <p:animEffect transition="in" filter="fade">
                                      <p:cBhvr>
                                        <p:cTn id="31" dur="1000"/>
                                        <p:tgtEl>
                                          <p:spTgt spid="2028"/>
                                        </p:tgtEl>
                                      </p:cBhvr>
                                    </p:animEffect>
                                  </p:childTnLst>
                                </p:cTn>
                              </p:par>
                              <p:par>
                                <p:cTn id="32" presetID="10" presetClass="entr" presetSubtype="0" fill="hold" nodeType="withEffect">
                                  <p:stCondLst>
                                    <p:cond delay="0"/>
                                  </p:stCondLst>
                                  <p:childTnLst>
                                    <p:set>
                                      <p:cBhvr>
                                        <p:cTn id="33" dur="1" fill="hold">
                                          <p:stCondLst>
                                            <p:cond delay="0"/>
                                          </p:stCondLst>
                                        </p:cTn>
                                        <p:tgtEl>
                                          <p:spTgt spid="2027"/>
                                        </p:tgtEl>
                                        <p:attrNameLst>
                                          <p:attrName>style.visibility</p:attrName>
                                        </p:attrNameLst>
                                      </p:cBhvr>
                                      <p:to>
                                        <p:strVal val="visible"/>
                                      </p:to>
                                    </p:set>
                                    <p:animEffect transition="in" filter="fade">
                                      <p:cBhvr>
                                        <p:cTn id="34" dur="1000"/>
                                        <p:tgtEl>
                                          <p:spTgt spid="20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30"/>
                                        </p:tgtEl>
                                        <p:attrNameLst>
                                          <p:attrName>style.visibility</p:attrName>
                                        </p:attrNameLst>
                                      </p:cBhvr>
                                      <p:to>
                                        <p:strVal val="visible"/>
                                      </p:to>
                                    </p:set>
                                    <p:animEffect transition="in" filter="fade">
                                      <p:cBhvr>
                                        <p:cTn id="39" dur="1000"/>
                                        <p:tgtEl>
                                          <p:spTgt spid="2030"/>
                                        </p:tgtEl>
                                      </p:cBhvr>
                                    </p:animEffect>
                                  </p:childTnLst>
                                </p:cTn>
                              </p:par>
                              <p:par>
                                <p:cTn id="40" presetID="10" presetClass="entr" presetSubtype="0" fill="hold" nodeType="withEffect">
                                  <p:stCondLst>
                                    <p:cond delay="0"/>
                                  </p:stCondLst>
                                  <p:childTnLst>
                                    <p:set>
                                      <p:cBhvr>
                                        <p:cTn id="41" dur="1" fill="hold">
                                          <p:stCondLst>
                                            <p:cond delay="0"/>
                                          </p:stCondLst>
                                        </p:cTn>
                                        <p:tgtEl>
                                          <p:spTgt spid="2029"/>
                                        </p:tgtEl>
                                        <p:attrNameLst>
                                          <p:attrName>style.visibility</p:attrName>
                                        </p:attrNameLst>
                                      </p:cBhvr>
                                      <p:to>
                                        <p:strVal val="visible"/>
                                      </p:to>
                                    </p:set>
                                    <p:animEffect transition="in" filter="fade">
                                      <p:cBhvr>
                                        <p:cTn id="42" dur="1000"/>
                                        <p:tgtEl>
                                          <p:spTgt spid="20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19"/>
                                        </p:tgtEl>
                                        <p:attrNameLst>
                                          <p:attrName>style.visibility</p:attrName>
                                        </p:attrNameLst>
                                      </p:cBhvr>
                                      <p:to>
                                        <p:strVal val="visible"/>
                                      </p:to>
                                    </p:set>
                                    <p:animEffect transition="in" filter="fade">
                                      <p:cBhvr>
                                        <p:cTn id="47" dur="1000"/>
                                        <p:tgtEl>
                                          <p:spTgt spid="20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31"/>
                                        </p:tgtEl>
                                        <p:attrNameLst>
                                          <p:attrName>style.visibility</p:attrName>
                                        </p:attrNameLst>
                                      </p:cBhvr>
                                      <p:to>
                                        <p:strVal val="visible"/>
                                      </p:to>
                                    </p:set>
                                    <p:animEffect transition="in" filter="fade">
                                      <p:cBhvr>
                                        <p:cTn id="52" dur="1000"/>
                                        <p:tgtEl>
                                          <p:spTgt spid="2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pic>
        <p:nvPicPr>
          <p:cNvPr id="2036" name="Google Shape;2036;p125"/>
          <p:cNvPicPr preferRelativeResize="0"/>
          <p:nvPr/>
        </p:nvPicPr>
        <p:blipFill>
          <a:blip r:embed="rId3">
            <a:alphaModFix/>
          </a:blip>
          <a:stretch>
            <a:fillRect/>
          </a:stretch>
        </p:blipFill>
        <p:spPr>
          <a:xfrm>
            <a:off x="789175" y="827067"/>
            <a:ext cx="3534699" cy="3235533"/>
          </a:xfrm>
          <a:prstGeom prst="rect">
            <a:avLst/>
          </a:prstGeom>
          <a:noFill/>
          <a:ln>
            <a:noFill/>
          </a:ln>
        </p:spPr>
      </p:pic>
      <p:sp>
        <p:nvSpPr>
          <p:cNvPr id="2037" name="Google Shape;2037;p125"/>
          <p:cNvSpPr/>
          <p:nvPr/>
        </p:nvSpPr>
        <p:spPr>
          <a:xfrm>
            <a:off x="1407500" y="1334450"/>
            <a:ext cx="1596300" cy="23709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25"/>
          <p:cNvSpPr txBox="1"/>
          <p:nvPr/>
        </p:nvSpPr>
        <p:spPr>
          <a:xfrm>
            <a:off x="1407500" y="1079450"/>
            <a:ext cx="1596300" cy="25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rgbClr val="FFFFFF"/>
                </a:solidFill>
                <a:latin typeface="Calibri"/>
                <a:ea typeface="Calibri"/>
                <a:cs typeface="Calibri"/>
                <a:sym typeface="Calibri"/>
              </a:rPr>
              <a:t>Dog 0.93</a:t>
            </a:r>
            <a:endParaRPr sz="1000" b="1">
              <a:solidFill>
                <a:srgbClr val="FFFFFF"/>
              </a:solidFill>
              <a:latin typeface="Calibri"/>
              <a:ea typeface="Calibri"/>
              <a:cs typeface="Calibri"/>
              <a:sym typeface="Calibri"/>
            </a:endParaRPr>
          </a:p>
        </p:txBody>
      </p:sp>
      <p:sp>
        <p:nvSpPr>
          <p:cNvPr id="2039" name="Google Shape;2039;p125"/>
          <p:cNvSpPr/>
          <p:nvPr/>
        </p:nvSpPr>
        <p:spPr>
          <a:xfrm>
            <a:off x="1178900" y="1563050"/>
            <a:ext cx="1596300" cy="23709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25"/>
          <p:cNvSpPr txBox="1"/>
          <p:nvPr/>
        </p:nvSpPr>
        <p:spPr>
          <a:xfrm>
            <a:off x="1178900" y="1313750"/>
            <a:ext cx="1596300" cy="25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rgbClr val="FFFFFF"/>
                </a:solidFill>
                <a:latin typeface="Calibri"/>
                <a:ea typeface="Calibri"/>
                <a:cs typeface="Calibri"/>
                <a:sym typeface="Calibri"/>
              </a:rPr>
              <a:t>Dog 0.91</a:t>
            </a:r>
            <a:endParaRPr sz="1000" b="1">
              <a:solidFill>
                <a:srgbClr val="FFFFFF"/>
              </a:solidFill>
              <a:latin typeface="Calibri"/>
              <a:ea typeface="Calibri"/>
              <a:cs typeface="Calibri"/>
              <a:sym typeface="Calibri"/>
            </a:endParaRPr>
          </a:p>
        </p:txBody>
      </p:sp>
      <p:sp>
        <p:nvSpPr>
          <p:cNvPr id="2041" name="Google Shape;2041;p125"/>
          <p:cNvSpPr/>
          <p:nvPr/>
        </p:nvSpPr>
        <p:spPr>
          <a:xfrm>
            <a:off x="1559900" y="1791650"/>
            <a:ext cx="1596300" cy="178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25"/>
          <p:cNvSpPr txBox="1"/>
          <p:nvPr/>
        </p:nvSpPr>
        <p:spPr>
          <a:xfrm>
            <a:off x="1559900" y="1536650"/>
            <a:ext cx="1596300" cy="25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rgbClr val="FFFFFF"/>
                </a:solidFill>
                <a:latin typeface="Calibri"/>
                <a:ea typeface="Calibri"/>
                <a:cs typeface="Calibri"/>
                <a:sym typeface="Calibri"/>
              </a:rPr>
              <a:t>Dog 0.87</a:t>
            </a:r>
            <a:endParaRPr sz="1000" b="1">
              <a:solidFill>
                <a:srgbClr val="FFFFFF"/>
              </a:solidFill>
              <a:latin typeface="Calibri"/>
              <a:ea typeface="Calibri"/>
              <a:cs typeface="Calibri"/>
              <a:sym typeface="Calibri"/>
            </a:endParaRPr>
          </a:p>
        </p:txBody>
      </p:sp>
      <p:sp>
        <p:nvSpPr>
          <p:cNvPr id="2043" name="Google Shape;2043;p125"/>
          <p:cNvSpPr/>
          <p:nvPr/>
        </p:nvSpPr>
        <p:spPr>
          <a:xfrm>
            <a:off x="3041700" y="2260175"/>
            <a:ext cx="784200" cy="1388400"/>
          </a:xfrm>
          <a:prstGeom prst="rect">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2044" name="Google Shape;2044;p125"/>
          <p:cNvSpPr txBox="1"/>
          <p:nvPr/>
        </p:nvSpPr>
        <p:spPr>
          <a:xfrm>
            <a:off x="2775200" y="1954175"/>
            <a:ext cx="1050600" cy="25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000" b="1">
                <a:solidFill>
                  <a:srgbClr val="FFFF00"/>
                </a:solidFill>
                <a:latin typeface="Calibri"/>
                <a:ea typeface="Calibri"/>
                <a:cs typeface="Calibri"/>
                <a:sym typeface="Calibri"/>
              </a:rPr>
              <a:t>Cat 0.97</a:t>
            </a:r>
            <a:endParaRPr sz="1000" b="1">
              <a:solidFill>
                <a:srgbClr val="FFFF00"/>
              </a:solidFill>
              <a:latin typeface="Calibri"/>
              <a:ea typeface="Calibri"/>
              <a:cs typeface="Calibri"/>
              <a:sym typeface="Calibri"/>
            </a:endParaRPr>
          </a:p>
        </p:txBody>
      </p:sp>
      <p:sp>
        <p:nvSpPr>
          <p:cNvPr id="2045" name="Google Shape;2045;p125"/>
          <p:cNvSpPr/>
          <p:nvPr/>
        </p:nvSpPr>
        <p:spPr>
          <a:xfrm>
            <a:off x="2927600" y="2488775"/>
            <a:ext cx="1050600" cy="1388400"/>
          </a:xfrm>
          <a:prstGeom prst="rect">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2046" name="Google Shape;2046;p125"/>
          <p:cNvSpPr txBox="1"/>
          <p:nvPr/>
        </p:nvSpPr>
        <p:spPr>
          <a:xfrm>
            <a:off x="2851400" y="2258975"/>
            <a:ext cx="1050600" cy="25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000" b="1">
                <a:solidFill>
                  <a:srgbClr val="FFFF00"/>
                </a:solidFill>
                <a:latin typeface="Calibri"/>
                <a:ea typeface="Calibri"/>
                <a:cs typeface="Calibri"/>
                <a:sym typeface="Calibri"/>
              </a:rPr>
              <a:t>Cat 0.86</a:t>
            </a:r>
            <a:endParaRPr sz="1000" b="1">
              <a:solidFill>
                <a:srgbClr val="FFFF00"/>
              </a:solidFill>
              <a:latin typeface="Calibri"/>
              <a:ea typeface="Calibri"/>
              <a:cs typeface="Calibri"/>
              <a:sym typeface="Calibri"/>
            </a:endParaRPr>
          </a:p>
        </p:txBody>
      </p:sp>
      <p:sp>
        <p:nvSpPr>
          <p:cNvPr id="2047" name="Google Shape;2047;p125"/>
          <p:cNvSpPr txBox="1"/>
          <p:nvPr/>
        </p:nvSpPr>
        <p:spPr>
          <a:xfrm>
            <a:off x="4684075" y="1497050"/>
            <a:ext cx="3798600" cy="25656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Font typeface="Roboto"/>
              <a:buAutoNum type="arabicPeriod"/>
            </a:pPr>
            <a:r>
              <a:rPr lang="en" sz="1100">
                <a:latin typeface="Calibri"/>
                <a:ea typeface="Calibri"/>
                <a:cs typeface="Calibri"/>
                <a:sym typeface="Calibri"/>
              </a:rPr>
              <a:t>For a given class, select the prediction with </a:t>
            </a:r>
            <a:r>
              <a:rPr lang="en" sz="1100" b="1">
                <a:latin typeface="Calibri"/>
                <a:ea typeface="Calibri"/>
                <a:cs typeface="Calibri"/>
                <a:sym typeface="Calibri"/>
              </a:rPr>
              <a:t>highest</a:t>
            </a:r>
            <a:r>
              <a:rPr lang="en" sz="1100">
                <a:latin typeface="Calibri"/>
                <a:ea typeface="Calibri"/>
                <a:cs typeface="Calibri"/>
                <a:sym typeface="Calibri"/>
              </a:rPr>
              <a:t> </a:t>
            </a:r>
            <a:r>
              <a:rPr lang="en" sz="1100" b="1">
                <a:latin typeface="Calibri"/>
                <a:ea typeface="Calibri"/>
                <a:cs typeface="Calibri"/>
                <a:sym typeface="Calibri"/>
              </a:rPr>
              <a:t>confidence</a:t>
            </a:r>
            <a:r>
              <a:rPr lang="en" sz="1100">
                <a:latin typeface="Calibri"/>
                <a:ea typeface="Calibri"/>
                <a:cs typeface="Calibri"/>
                <a:sym typeface="Calibri"/>
              </a:rPr>
              <a:t>.</a:t>
            </a:r>
            <a:endParaRPr sz="1100">
              <a:latin typeface="Calibri"/>
              <a:ea typeface="Calibri"/>
              <a:cs typeface="Calibri"/>
              <a:sym typeface="Calibri"/>
            </a:endParaRPr>
          </a:p>
          <a:p>
            <a:pPr marL="457200" lvl="0" indent="-298450" algn="l" rtl="0">
              <a:spcBef>
                <a:spcPts val="1000"/>
              </a:spcBef>
              <a:spcAft>
                <a:spcPts val="0"/>
              </a:spcAft>
              <a:buSzPts val="1100"/>
              <a:buFont typeface="Roboto"/>
              <a:buAutoNum type="arabicPeriod"/>
            </a:pPr>
            <a:r>
              <a:rPr lang="en" sz="1100">
                <a:latin typeface="Calibri"/>
                <a:ea typeface="Calibri"/>
                <a:cs typeface="Calibri"/>
                <a:sym typeface="Calibri"/>
              </a:rPr>
              <a:t>Calculate </a:t>
            </a:r>
            <a:r>
              <a:rPr lang="en" sz="1100" b="1">
                <a:latin typeface="Calibri"/>
                <a:ea typeface="Calibri"/>
                <a:cs typeface="Calibri"/>
                <a:sym typeface="Calibri"/>
              </a:rPr>
              <a:t>IOU</a:t>
            </a:r>
            <a:r>
              <a:rPr lang="en" sz="1100">
                <a:latin typeface="Calibri"/>
                <a:ea typeface="Calibri"/>
                <a:cs typeface="Calibri"/>
                <a:sym typeface="Calibri"/>
              </a:rPr>
              <a:t> between predicted box with highest confidence and other predicted boxes of the same class.</a:t>
            </a:r>
            <a:endParaRPr sz="1100">
              <a:latin typeface="Calibri"/>
              <a:ea typeface="Calibri"/>
              <a:cs typeface="Calibri"/>
              <a:sym typeface="Calibri"/>
            </a:endParaRPr>
          </a:p>
          <a:p>
            <a:pPr marL="457200" lvl="0" indent="-298450" algn="l" rtl="0">
              <a:spcBef>
                <a:spcPts val="1000"/>
              </a:spcBef>
              <a:spcAft>
                <a:spcPts val="0"/>
              </a:spcAft>
              <a:buSzPts val="1100"/>
              <a:buFont typeface="Roboto"/>
              <a:buAutoNum type="arabicPeriod"/>
            </a:pPr>
            <a:r>
              <a:rPr lang="en" sz="1100">
                <a:latin typeface="Calibri"/>
                <a:ea typeface="Calibri"/>
                <a:cs typeface="Calibri"/>
                <a:sym typeface="Calibri"/>
              </a:rPr>
              <a:t>Remove all the lower confidence predicted boxes where </a:t>
            </a:r>
            <a:r>
              <a:rPr lang="en" sz="1100">
                <a:solidFill>
                  <a:schemeClr val="dk1"/>
                </a:solidFill>
                <a:latin typeface="Calibri"/>
                <a:ea typeface="Calibri"/>
                <a:cs typeface="Calibri"/>
                <a:sym typeface="Calibri"/>
              </a:rPr>
              <a:t>IOU is above a threshold (let’s say 0.7)</a:t>
            </a:r>
            <a:r>
              <a:rPr lang="en" sz="1100">
                <a:latin typeface="Calibri"/>
                <a:ea typeface="Calibri"/>
                <a:cs typeface="Calibri"/>
                <a:sym typeface="Calibri"/>
              </a:rPr>
              <a:t>. These are </a:t>
            </a:r>
            <a:r>
              <a:rPr lang="en" sz="1100" b="1">
                <a:latin typeface="Calibri"/>
                <a:ea typeface="Calibri"/>
                <a:cs typeface="Calibri"/>
                <a:sym typeface="Calibri"/>
              </a:rPr>
              <a:t>duplicate</a:t>
            </a:r>
            <a:r>
              <a:rPr lang="en" sz="1100">
                <a:latin typeface="Calibri"/>
                <a:ea typeface="Calibri"/>
                <a:cs typeface="Calibri"/>
                <a:sym typeface="Calibri"/>
              </a:rPr>
              <a:t> predictions.</a:t>
            </a:r>
            <a:endParaRPr sz="1100">
              <a:latin typeface="Calibri"/>
              <a:ea typeface="Calibri"/>
              <a:cs typeface="Calibri"/>
              <a:sym typeface="Calibri"/>
            </a:endParaRPr>
          </a:p>
          <a:p>
            <a:pPr marL="457200" lvl="0" indent="-298450" algn="l" rtl="0">
              <a:spcBef>
                <a:spcPts val="1000"/>
              </a:spcBef>
              <a:spcAft>
                <a:spcPts val="0"/>
              </a:spcAft>
              <a:buSzPts val="1100"/>
              <a:buFont typeface="Calibri"/>
              <a:buAutoNum type="arabicPeriod"/>
            </a:pPr>
            <a:r>
              <a:rPr lang="en" sz="1100">
                <a:latin typeface="Calibri"/>
                <a:ea typeface="Calibri"/>
                <a:cs typeface="Calibri"/>
                <a:sym typeface="Calibri"/>
              </a:rPr>
              <a:t>Take the next highest confidence predicted of the same class and repeat the steps 1 to 3.</a:t>
            </a:r>
            <a:endParaRPr sz="1100">
              <a:latin typeface="Calibri"/>
              <a:ea typeface="Calibri"/>
              <a:cs typeface="Calibri"/>
              <a:sym typeface="Calibri"/>
            </a:endParaRPr>
          </a:p>
          <a:p>
            <a:pPr marL="457200" lvl="0" indent="-298450" algn="l" rtl="0">
              <a:spcBef>
                <a:spcPts val="1000"/>
              </a:spcBef>
              <a:spcAft>
                <a:spcPts val="0"/>
              </a:spcAft>
              <a:buSzPts val="1100"/>
              <a:buFont typeface="Roboto"/>
              <a:buAutoNum type="arabicPeriod"/>
            </a:pPr>
            <a:r>
              <a:rPr lang="en" sz="1100">
                <a:latin typeface="Calibri"/>
                <a:ea typeface="Calibri"/>
                <a:cs typeface="Calibri"/>
                <a:sym typeface="Calibri"/>
              </a:rPr>
              <a:t>Repeat steps 1 to 4 for all the </a:t>
            </a:r>
            <a:r>
              <a:rPr lang="en" sz="1100" b="1">
                <a:latin typeface="Calibri"/>
                <a:ea typeface="Calibri"/>
                <a:cs typeface="Calibri"/>
                <a:sym typeface="Calibri"/>
              </a:rPr>
              <a:t>predicted classes</a:t>
            </a:r>
            <a:endParaRPr sz="1100">
              <a:latin typeface="Calibri"/>
              <a:ea typeface="Calibri"/>
              <a:cs typeface="Calibri"/>
              <a:sym typeface="Calibri"/>
            </a:endParaRPr>
          </a:p>
        </p:txBody>
      </p:sp>
      <p:sp>
        <p:nvSpPr>
          <p:cNvPr id="2048" name="Google Shape;2048;p125"/>
          <p:cNvSpPr txBox="1"/>
          <p:nvPr/>
        </p:nvSpPr>
        <p:spPr>
          <a:xfrm>
            <a:off x="4466800" y="823400"/>
            <a:ext cx="3599100" cy="7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434343"/>
                </a:solidFill>
                <a:latin typeface="Calibri"/>
                <a:ea typeface="Calibri"/>
                <a:cs typeface="Calibri"/>
                <a:sym typeface="Calibri"/>
              </a:rPr>
              <a:t>Non-Maximum Suppression (NMS)</a:t>
            </a:r>
            <a:endParaRPr b="1">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7">
                                            <p:txEl>
                                              <p:pRg st="0" end="0"/>
                                            </p:txEl>
                                          </p:spTgt>
                                        </p:tgtEl>
                                        <p:attrNameLst>
                                          <p:attrName>style.visibility</p:attrName>
                                        </p:attrNameLst>
                                      </p:cBhvr>
                                      <p:to>
                                        <p:strVal val="visible"/>
                                      </p:to>
                                    </p:set>
                                    <p:animEffect transition="in" filter="fade">
                                      <p:cBhvr>
                                        <p:cTn id="7" dur="1000"/>
                                        <p:tgtEl>
                                          <p:spTgt spid="20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7">
                                            <p:txEl>
                                              <p:pRg st="1" end="1"/>
                                            </p:txEl>
                                          </p:spTgt>
                                        </p:tgtEl>
                                        <p:attrNameLst>
                                          <p:attrName>style.visibility</p:attrName>
                                        </p:attrNameLst>
                                      </p:cBhvr>
                                      <p:to>
                                        <p:strVal val="visible"/>
                                      </p:to>
                                    </p:set>
                                    <p:animEffect transition="in" filter="fade">
                                      <p:cBhvr>
                                        <p:cTn id="12" dur="1000"/>
                                        <p:tgtEl>
                                          <p:spTgt spid="20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7">
                                            <p:txEl>
                                              <p:pRg st="2" end="2"/>
                                            </p:txEl>
                                          </p:spTgt>
                                        </p:tgtEl>
                                        <p:attrNameLst>
                                          <p:attrName>style.visibility</p:attrName>
                                        </p:attrNameLst>
                                      </p:cBhvr>
                                      <p:to>
                                        <p:strVal val="visible"/>
                                      </p:to>
                                    </p:set>
                                    <p:animEffect transition="in" filter="fade">
                                      <p:cBhvr>
                                        <p:cTn id="17" dur="1000"/>
                                        <p:tgtEl>
                                          <p:spTgt spid="20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47">
                                            <p:txEl>
                                              <p:pRg st="3" end="3"/>
                                            </p:txEl>
                                          </p:spTgt>
                                        </p:tgtEl>
                                        <p:attrNameLst>
                                          <p:attrName>style.visibility</p:attrName>
                                        </p:attrNameLst>
                                      </p:cBhvr>
                                      <p:to>
                                        <p:strVal val="visible"/>
                                      </p:to>
                                    </p:set>
                                    <p:animEffect transition="in" filter="fade">
                                      <p:cBhvr>
                                        <p:cTn id="22" dur="1000"/>
                                        <p:tgtEl>
                                          <p:spTgt spid="20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47">
                                            <p:txEl>
                                              <p:pRg st="4" end="4"/>
                                            </p:txEl>
                                          </p:spTgt>
                                        </p:tgtEl>
                                        <p:attrNameLst>
                                          <p:attrName>style.visibility</p:attrName>
                                        </p:attrNameLst>
                                      </p:cBhvr>
                                      <p:to>
                                        <p:strVal val="visible"/>
                                      </p:to>
                                    </p:set>
                                    <p:animEffect transition="in" filter="fade">
                                      <p:cBhvr>
                                        <p:cTn id="27" dur="1000"/>
                                        <p:tgtEl>
                                          <p:spTgt spid="20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126"/>
          <p:cNvSpPr txBox="1"/>
          <p:nvPr/>
        </p:nvSpPr>
        <p:spPr>
          <a:xfrm>
            <a:off x="2700450" y="3928250"/>
            <a:ext cx="3743100" cy="61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pic>
        <p:nvPicPr>
          <p:cNvPr id="2054" name="Google Shape;2054;p126"/>
          <p:cNvPicPr preferRelativeResize="0"/>
          <p:nvPr/>
        </p:nvPicPr>
        <p:blipFill>
          <a:blip r:embed="rId3">
            <a:alphaModFix/>
          </a:blip>
          <a:stretch>
            <a:fillRect/>
          </a:stretch>
        </p:blipFill>
        <p:spPr>
          <a:xfrm>
            <a:off x="789175" y="522267"/>
            <a:ext cx="3534699" cy="3235533"/>
          </a:xfrm>
          <a:prstGeom prst="rect">
            <a:avLst/>
          </a:prstGeom>
          <a:noFill/>
          <a:ln>
            <a:noFill/>
          </a:ln>
        </p:spPr>
      </p:pic>
      <p:sp>
        <p:nvSpPr>
          <p:cNvPr id="2055" name="Google Shape;2055;p126"/>
          <p:cNvSpPr/>
          <p:nvPr/>
        </p:nvSpPr>
        <p:spPr>
          <a:xfrm>
            <a:off x="1407500" y="1029650"/>
            <a:ext cx="1596300" cy="23709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26"/>
          <p:cNvSpPr txBox="1"/>
          <p:nvPr/>
        </p:nvSpPr>
        <p:spPr>
          <a:xfrm>
            <a:off x="1407500" y="774650"/>
            <a:ext cx="1596300" cy="25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rgbClr val="FFFFFF"/>
                </a:solidFill>
                <a:latin typeface="Calibri"/>
                <a:ea typeface="Calibri"/>
                <a:cs typeface="Calibri"/>
                <a:sym typeface="Calibri"/>
              </a:rPr>
              <a:t>Dog 0.93</a:t>
            </a:r>
            <a:endParaRPr sz="1000" b="1">
              <a:solidFill>
                <a:srgbClr val="FFFFFF"/>
              </a:solidFill>
              <a:latin typeface="Calibri"/>
              <a:ea typeface="Calibri"/>
              <a:cs typeface="Calibri"/>
              <a:sym typeface="Calibri"/>
            </a:endParaRPr>
          </a:p>
        </p:txBody>
      </p:sp>
      <p:sp>
        <p:nvSpPr>
          <p:cNvPr id="2057" name="Google Shape;2057;p126"/>
          <p:cNvSpPr/>
          <p:nvPr/>
        </p:nvSpPr>
        <p:spPr>
          <a:xfrm>
            <a:off x="3041700" y="1955375"/>
            <a:ext cx="784200" cy="1388400"/>
          </a:xfrm>
          <a:prstGeom prst="rect">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endParaRPr>
          </a:p>
        </p:txBody>
      </p:sp>
      <p:sp>
        <p:nvSpPr>
          <p:cNvPr id="2058" name="Google Shape;2058;p126"/>
          <p:cNvSpPr txBox="1"/>
          <p:nvPr/>
        </p:nvSpPr>
        <p:spPr>
          <a:xfrm>
            <a:off x="2775200" y="1649375"/>
            <a:ext cx="1050600" cy="25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000" b="1">
                <a:solidFill>
                  <a:srgbClr val="FFFF00"/>
                </a:solidFill>
                <a:latin typeface="Calibri"/>
                <a:ea typeface="Calibri"/>
                <a:cs typeface="Calibri"/>
                <a:sym typeface="Calibri"/>
              </a:rPr>
              <a:t>Cat 0.97</a:t>
            </a:r>
            <a:endParaRPr sz="1000" b="1">
              <a:solidFill>
                <a:srgbClr val="FFFF00"/>
              </a:solidFill>
              <a:latin typeface="Calibri"/>
              <a:ea typeface="Calibri"/>
              <a:cs typeface="Calibri"/>
              <a:sym typeface="Calibri"/>
            </a:endParaRPr>
          </a:p>
        </p:txBody>
      </p:sp>
      <p:sp>
        <p:nvSpPr>
          <p:cNvPr id="2059" name="Google Shape;2059;p126"/>
          <p:cNvSpPr txBox="1"/>
          <p:nvPr/>
        </p:nvSpPr>
        <p:spPr>
          <a:xfrm>
            <a:off x="4882350" y="1814600"/>
            <a:ext cx="3534300" cy="801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600" b="1">
                <a:solidFill>
                  <a:srgbClr val="0000FF"/>
                </a:solidFill>
                <a:latin typeface="Calibri"/>
                <a:ea typeface="Calibri"/>
                <a:cs typeface="Calibri"/>
                <a:sym typeface="Calibri"/>
              </a:rPr>
              <a:t>Final Predictions after NMS</a:t>
            </a:r>
            <a:endParaRPr sz="1600" b="1">
              <a:solidFill>
                <a:srgbClr val="0000FF"/>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4" name="Google Shape;2064;p127"/>
          <p:cNvSpPr/>
          <p:nvPr/>
        </p:nvSpPr>
        <p:spPr>
          <a:xfrm>
            <a:off x="739375" y="1587275"/>
            <a:ext cx="1536900" cy="9885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libri"/>
                <a:ea typeface="Calibri"/>
                <a:cs typeface="Calibri"/>
                <a:sym typeface="Calibri"/>
              </a:rPr>
              <a:t>Model </a:t>
            </a:r>
            <a:endParaRPr b="1">
              <a:latin typeface="Calibri"/>
              <a:ea typeface="Calibri"/>
              <a:cs typeface="Calibri"/>
              <a:sym typeface="Calibri"/>
            </a:endParaRPr>
          </a:p>
          <a:p>
            <a:pPr marL="0" lvl="0" indent="0" algn="ctr" rtl="0">
              <a:spcBef>
                <a:spcPts val="0"/>
              </a:spcBef>
              <a:spcAft>
                <a:spcPts val="0"/>
              </a:spcAft>
              <a:buNone/>
            </a:pPr>
            <a:r>
              <a:rPr lang="en" b="1">
                <a:latin typeface="Calibri"/>
                <a:ea typeface="Calibri"/>
                <a:cs typeface="Calibri"/>
                <a:sym typeface="Calibri"/>
              </a:rPr>
              <a:t>Predictions</a:t>
            </a:r>
            <a:endParaRPr b="1">
              <a:latin typeface="Calibri"/>
              <a:ea typeface="Calibri"/>
              <a:cs typeface="Calibri"/>
              <a:sym typeface="Calibri"/>
            </a:endParaRPr>
          </a:p>
        </p:txBody>
      </p:sp>
      <p:sp>
        <p:nvSpPr>
          <p:cNvPr id="2065" name="Google Shape;2065;p127"/>
          <p:cNvSpPr txBox="1"/>
          <p:nvPr/>
        </p:nvSpPr>
        <p:spPr>
          <a:xfrm>
            <a:off x="739375" y="2575650"/>
            <a:ext cx="1536900" cy="3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rgbClr val="666666"/>
                </a:solidFill>
                <a:latin typeface="Calibri"/>
                <a:ea typeface="Calibri"/>
                <a:cs typeface="Calibri"/>
                <a:sym typeface="Calibri"/>
              </a:rPr>
              <a:t>Predicts 1000s of objects</a:t>
            </a:r>
            <a:endParaRPr sz="1000">
              <a:solidFill>
                <a:srgbClr val="666666"/>
              </a:solidFill>
              <a:latin typeface="Calibri"/>
              <a:ea typeface="Calibri"/>
              <a:cs typeface="Calibri"/>
              <a:sym typeface="Calibri"/>
            </a:endParaRPr>
          </a:p>
        </p:txBody>
      </p:sp>
      <p:sp>
        <p:nvSpPr>
          <p:cNvPr id="2066" name="Google Shape;2066;p127"/>
          <p:cNvSpPr txBox="1"/>
          <p:nvPr/>
        </p:nvSpPr>
        <p:spPr>
          <a:xfrm>
            <a:off x="2700450" y="3928250"/>
            <a:ext cx="3743100" cy="61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666666"/>
                </a:solidFill>
                <a:latin typeface="Calibri"/>
                <a:ea typeface="Calibri"/>
                <a:cs typeface="Calibri"/>
                <a:sym typeface="Calibri"/>
              </a:rPr>
              <a:t>Object Detector Model Prediction</a:t>
            </a:r>
            <a:endParaRPr sz="1800">
              <a:solidFill>
                <a:srgbClr val="666666"/>
              </a:solidFill>
              <a:latin typeface="Calibri"/>
              <a:ea typeface="Calibri"/>
              <a:cs typeface="Calibri"/>
              <a:sym typeface="Calibri"/>
            </a:endParaRPr>
          </a:p>
        </p:txBody>
      </p:sp>
      <p:sp>
        <p:nvSpPr>
          <p:cNvPr id="2067" name="Google Shape;2067;p127"/>
          <p:cNvSpPr txBox="1"/>
          <p:nvPr/>
        </p:nvSpPr>
        <p:spPr>
          <a:xfrm>
            <a:off x="7207075" y="1542275"/>
            <a:ext cx="15369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700" b="1">
                <a:solidFill>
                  <a:srgbClr val="434343"/>
                </a:solidFill>
                <a:latin typeface="Calibri"/>
                <a:ea typeface="Calibri"/>
                <a:cs typeface="Calibri"/>
                <a:sym typeface="Calibri"/>
              </a:rPr>
              <a:t>Final Predictions</a:t>
            </a:r>
            <a:endParaRPr sz="1700" b="1">
              <a:solidFill>
                <a:srgbClr val="434343"/>
              </a:solidFill>
              <a:latin typeface="Calibri"/>
              <a:ea typeface="Calibri"/>
              <a:cs typeface="Calibri"/>
              <a:sym typeface="Calibri"/>
            </a:endParaRPr>
          </a:p>
        </p:txBody>
      </p:sp>
      <p:sp>
        <p:nvSpPr>
          <p:cNvPr id="2068" name="Google Shape;2068;p127"/>
          <p:cNvSpPr/>
          <p:nvPr/>
        </p:nvSpPr>
        <p:spPr>
          <a:xfrm>
            <a:off x="2854075" y="1586975"/>
            <a:ext cx="1442700" cy="988500"/>
          </a:xfrm>
          <a:prstGeom prst="rect">
            <a:avLst/>
          </a:prstGeom>
          <a:solidFill>
            <a:srgbClr val="D9EAD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dk1"/>
                </a:solidFill>
                <a:latin typeface="Calibri"/>
                <a:ea typeface="Calibri"/>
                <a:cs typeface="Calibri"/>
                <a:sym typeface="Calibri"/>
              </a:rPr>
              <a:t>Remove Background Predictions</a:t>
            </a:r>
            <a:endParaRPr sz="800" b="1">
              <a:latin typeface="Calibri"/>
              <a:ea typeface="Calibri"/>
              <a:cs typeface="Calibri"/>
              <a:sym typeface="Calibri"/>
            </a:endParaRPr>
          </a:p>
        </p:txBody>
      </p:sp>
      <p:cxnSp>
        <p:nvCxnSpPr>
          <p:cNvPr id="2069" name="Google Shape;2069;p127"/>
          <p:cNvCxnSpPr>
            <a:stCxn id="2064" idx="3"/>
            <a:endCxn id="2068" idx="1"/>
          </p:cNvCxnSpPr>
          <p:nvPr/>
        </p:nvCxnSpPr>
        <p:spPr>
          <a:xfrm rot="10800000" flipH="1">
            <a:off x="2276275" y="2081225"/>
            <a:ext cx="577800" cy="300"/>
          </a:xfrm>
          <a:prstGeom prst="straightConnector1">
            <a:avLst/>
          </a:prstGeom>
          <a:noFill/>
          <a:ln w="9525" cap="flat" cmpd="sng">
            <a:solidFill>
              <a:schemeClr val="dk2"/>
            </a:solidFill>
            <a:prstDash val="solid"/>
            <a:round/>
            <a:headEnd type="none" w="med" len="med"/>
            <a:tailEnd type="triangle" w="med" len="med"/>
          </a:ln>
        </p:spPr>
      </p:cxnSp>
      <p:sp>
        <p:nvSpPr>
          <p:cNvPr id="2070" name="Google Shape;2070;p127"/>
          <p:cNvSpPr txBox="1"/>
          <p:nvPr/>
        </p:nvSpPr>
        <p:spPr>
          <a:xfrm>
            <a:off x="2796775" y="2575650"/>
            <a:ext cx="1536900" cy="3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rgbClr val="666666"/>
                </a:solidFill>
                <a:latin typeface="Calibri"/>
                <a:ea typeface="Calibri"/>
                <a:cs typeface="Calibri"/>
                <a:sym typeface="Calibri"/>
              </a:rPr>
              <a:t>...10-100s predictions</a:t>
            </a:r>
            <a:endParaRPr sz="1000">
              <a:solidFill>
                <a:srgbClr val="666666"/>
              </a:solidFill>
              <a:latin typeface="Calibri"/>
              <a:ea typeface="Calibri"/>
              <a:cs typeface="Calibri"/>
              <a:sym typeface="Calibri"/>
            </a:endParaRPr>
          </a:p>
        </p:txBody>
      </p:sp>
      <p:sp>
        <p:nvSpPr>
          <p:cNvPr id="2071" name="Google Shape;2071;p127"/>
          <p:cNvSpPr/>
          <p:nvPr/>
        </p:nvSpPr>
        <p:spPr>
          <a:xfrm>
            <a:off x="5186700" y="1587275"/>
            <a:ext cx="1536900" cy="9885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dk1"/>
                </a:solidFill>
                <a:latin typeface="Calibri"/>
                <a:ea typeface="Calibri"/>
                <a:cs typeface="Calibri"/>
                <a:sym typeface="Calibri"/>
              </a:rPr>
              <a:t>Remove Duplicate Predictions</a:t>
            </a:r>
            <a:endParaRPr sz="1300" b="1">
              <a:solidFill>
                <a:schemeClr val="dk1"/>
              </a:solidFill>
              <a:latin typeface="Calibri"/>
              <a:ea typeface="Calibri"/>
              <a:cs typeface="Calibri"/>
              <a:sym typeface="Calibri"/>
            </a:endParaRPr>
          </a:p>
          <a:p>
            <a:pPr marL="0" lvl="0" indent="0" algn="ctr" rtl="0">
              <a:spcBef>
                <a:spcPts val="0"/>
              </a:spcBef>
              <a:spcAft>
                <a:spcPts val="0"/>
              </a:spcAft>
              <a:buNone/>
            </a:pPr>
            <a:r>
              <a:rPr lang="en" sz="1000">
                <a:solidFill>
                  <a:schemeClr val="dk1"/>
                </a:solidFill>
                <a:latin typeface="Calibri"/>
                <a:ea typeface="Calibri"/>
                <a:cs typeface="Calibri"/>
                <a:sym typeface="Calibri"/>
              </a:rPr>
              <a:t>(NMS)</a:t>
            </a:r>
            <a:endParaRPr sz="1000">
              <a:solidFill>
                <a:schemeClr val="dk1"/>
              </a:solidFill>
              <a:latin typeface="Calibri"/>
              <a:ea typeface="Calibri"/>
              <a:cs typeface="Calibri"/>
              <a:sym typeface="Calibri"/>
            </a:endParaRPr>
          </a:p>
        </p:txBody>
      </p:sp>
      <p:cxnSp>
        <p:nvCxnSpPr>
          <p:cNvPr id="2072" name="Google Shape;2072;p127"/>
          <p:cNvCxnSpPr>
            <a:stCxn id="2068" idx="3"/>
            <a:endCxn id="2071" idx="1"/>
          </p:cNvCxnSpPr>
          <p:nvPr/>
        </p:nvCxnSpPr>
        <p:spPr>
          <a:xfrm>
            <a:off x="4296775" y="2081225"/>
            <a:ext cx="889800" cy="300"/>
          </a:xfrm>
          <a:prstGeom prst="straightConnector1">
            <a:avLst/>
          </a:prstGeom>
          <a:noFill/>
          <a:ln w="9525" cap="flat" cmpd="sng">
            <a:solidFill>
              <a:schemeClr val="dk2"/>
            </a:solidFill>
            <a:prstDash val="solid"/>
            <a:round/>
            <a:headEnd type="none" w="med" len="med"/>
            <a:tailEnd type="triangle" w="med" len="med"/>
          </a:ln>
        </p:spPr>
      </p:cxnSp>
      <p:cxnSp>
        <p:nvCxnSpPr>
          <p:cNvPr id="2073" name="Google Shape;2073;p127"/>
          <p:cNvCxnSpPr>
            <a:stCxn id="2071" idx="3"/>
            <a:endCxn id="2067" idx="1"/>
          </p:cNvCxnSpPr>
          <p:nvPr/>
        </p:nvCxnSpPr>
        <p:spPr>
          <a:xfrm>
            <a:off x="6723600" y="2081525"/>
            <a:ext cx="483600" cy="0"/>
          </a:xfrm>
          <a:prstGeom prst="straightConnector1">
            <a:avLst/>
          </a:prstGeom>
          <a:noFill/>
          <a:ln w="9525" cap="flat" cmpd="sng">
            <a:solidFill>
              <a:schemeClr val="dk2"/>
            </a:solidFill>
            <a:prstDash val="solid"/>
            <a:round/>
            <a:headEnd type="none" w="med" len="med"/>
            <a:tailEnd type="triangle" w="med" len="med"/>
          </a:ln>
        </p:spPr>
      </p:cxnSp>
      <p:sp>
        <p:nvSpPr>
          <p:cNvPr id="2074" name="Google Shape;2074;p127"/>
          <p:cNvSpPr txBox="1"/>
          <p:nvPr/>
        </p:nvSpPr>
        <p:spPr>
          <a:xfrm>
            <a:off x="5311375" y="2575650"/>
            <a:ext cx="1536900" cy="34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rgbClr val="666666"/>
                </a:solidFill>
                <a:latin typeface="Calibri"/>
                <a:ea typeface="Calibri"/>
                <a:cs typeface="Calibri"/>
                <a:sym typeface="Calibri"/>
              </a:rPr>
              <a:t>...0-10s predictions</a:t>
            </a:r>
            <a:endParaRPr sz="1000">
              <a:solidFill>
                <a:srgbClr val="666666"/>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128"/>
          <p:cNvSpPr txBox="1"/>
          <p:nvPr/>
        </p:nvSpPr>
        <p:spPr>
          <a:xfrm>
            <a:off x="944094" y="46377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1155CC"/>
                </a:solidFill>
                <a:latin typeface="Roboto"/>
                <a:ea typeface="Roboto"/>
                <a:cs typeface="Roboto"/>
                <a:sym typeface="Roboto"/>
              </a:rPr>
              <a:t>Object Detection Summary</a:t>
            </a:r>
            <a:endParaRPr sz="1800" b="1">
              <a:solidFill>
                <a:srgbClr val="1155CC"/>
              </a:solidFill>
              <a:latin typeface="Roboto"/>
              <a:ea typeface="Roboto"/>
              <a:cs typeface="Roboto"/>
              <a:sym typeface="Roboto"/>
            </a:endParaRPr>
          </a:p>
        </p:txBody>
      </p:sp>
      <p:sp>
        <p:nvSpPr>
          <p:cNvPr id="2080" name="Google Shape;2080;p128"/>
          <p:cNvSpPr txBox="1"/>
          <p:nvPr/>
        </p:nvSpPr>
        <p:spPr>
          <a:xfrm>
            <a:off x="1145775" y="1093000"/>
            <a:ext cx="6909300" cy="33525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1000"/>
              </a:spcBef>
              <a:spcAft>
                <a:spcPts val="0"/>
              </a:spcAft>
              <a:buClr>
                <a:srgbClr val="434343"/>
              </a:buClr>
              <a:buSzPts val="1000"/>
              <a:buFont typeface="Roboto"/>
              <a:buAutoNum type="arabicPeriod"/>
            </a:pPr>
            <a:r>
              <a:rPr lang="en" sz="1000">
                <a:solidFill>
                  <a:srgbClr val="434343"/>
                </a:solidFill>
                <a:latin typeface="Roboto"/>
                <a:ea typeface="Roboto"/>
                <a:cs typeface="Roboto"/>
                <a:sym typeface="Roboto"/>
              </a:rPr>
              <a:t>Understand </a:t>
            </a:r>
            <a:r>
              <a:rPr lang="en" sz="1000" b="1">
                <a:solidFill>
                  <a:srgbClr val="434343"/>
                </a:solidFill>
                <a:latin typeface="Roboto"/>
                <a:ea typeface="Roboto"/>
                <a:cs typeface="Roboto"/>
                <a:sym typeface="Roboto"/>
              </a:rPr>
              <a:t>Object Localization</a:t>
            </a:r>
            <a:r>
              <a:rPr lang="en" sz="1000">
                <a:solidFill>
                  <a:srgbClr val="434343"/>
                </a:solidFill>
                <a:latin typeface="Roboto"/>
                <a:ea typeface="Roboto"/>
                <a:cs typeface="Roboto"/>
                <a:sym typeface="Roboto"/>
              </a:rPr>
              <a:t> - detect single object in an image</a:t>
            </a:r>
            <a:endParaRPr sz="1000">
              <a:solidFill>
                <a:srgbClr val="434343"/>
              </a:solidFill>
              <a:latin typeface="Roboto"/>
              <a:ea typeface="Roboto"/>
              <a:cs typeface="Roboto"/>
              <a:sym typeface="Roboto"/>
            </a:endParaRPr>
          </a:p>
          <a:p>
            <a:pPr marL="457200" lvl="0" indent="-292100" algn="l" rtl="0">
              <a:lnSpc>
                <a:spcPct val="115000"/>
              </a:lnSpc>
              <a:spcBef>
                <a:spcPts val="1000"/>
              </a:spcBef>
              <a:spcAft>
                <a:spcPts val="0"/>
              </a:spcAft>
              <a:buClr>
                <a:srgbClr val="434343"/>
              </a:buClr>
              <a:buSzPts val="1000"/>
              <a:buFont typeface="Roboto"/>
              <a:buAutoNum type="arabicPeriod"/>
            </a:pPr>
            <a:r>
              <a:rPr lang="en" sz="1000">
                <a:solidFill>
                  <a:srgbClr val="434343"/>
                </a:solidFill>
                <a:latin typeface="Roboto"/>
                <a:ea typeface="Roboto"/>
                <a:cs typeface="Roboto"/>
                <a:sym typeface="Roboto"/>
              </a:rPr>
              <a:t>Object detection involves detecting </a:t>
            </a:r>
            <a:r>
              <a:rPr lang="en" sz="1000" b="1">
                <a:solidFill>
                  <a:srgbClr val="434343"/>
                </a:solidFill>
                <a:latin typeface="Roboto"/>
                <a:ea typeface="Roboto"/>
                <a:cs typeface="Roboto"/>
                <a:sym typeface="Roboto"/>
              </a:rPr>
              <a:t>multiple objects</a:t>
            </a:r>
            <a:r>
              <a:rPr lang="en" sz="1000">
                <a:solidFill>
                  <a:srgbClr val="434343"/>
                </a:solidFill>
                <a:latin typeface="Roboto"/>
                <a:ea typeface="Roboto"/>
                <a:cs typeface="Roboto"/>
                <a:sym typeface="Roboto"/>
              </a:rPr>
              <a:t> in an image. </a:t>
            </a:r>
            <a:endParaRPr sz="1000">
              <a:solidFill>
                <a:srgbClr val="434343"/>
              </a:solidFill>
              <a:latin typeface="Roboto"/>
              <a:ea typeface="Roboto"/>
              <a:cs typeface="Roboto"/>
              <a:sym typeface="Roboto"/>
            </a:endParaRPr>
          </a:p>
          <a:p>
            <a:pPr marL="457200" lvl="0" indent="-292100" algn="l" rtl="0">
              <a:lnSpc>
                <a:spcPct val="115000"/>
              </a:lnSpc>
              <a:spcBef>
                <a:spcPts val="1000"/>
              </a:spcBef>
              <a:spcAft>
                <a:spcPts val="0"/>
              </a:spcAft>
              <a:buClr>
                <a:srgbClr val="434343"/>
              </a:buClr>
              <a:buSzPts val="1000"/>
              <a:buFont typeface="Roboto"/>
              <a:buAutoNum type="arabicPeriod"/>
            </a:pPr>
            <a:r>
              <a:rPr lang="en" sz="1000">
                <a:solidFill>
                  <a:srgbClr val="434343"/>
                </a:solidFill>
                <a:latin typeface="Roboto"/>
                <a:ea typeface="Roboto"/>
                <a:cs typeface="Roboto"/>
                <a:sym typeface="Roboto"/>
              </a:rPr>
              <a:t>In Object detection, we </a:t>
            </a:r>
            <a:r>
              <a:rPr lang="en" sz="1000" b="1">
                <a:solidFill>
                  <a:srgbClr val="434343"/>
                </a:solidFill>
                <a:latin typeface="Roboto"/>
                <a:ea typeface="Roboto"/>
                <a:cs typeface="Roboto"/>
                <a:sym typeface="Roboto"/>
              </a:rPr>
              <a:t>break down</a:t>
            </a:r>
            <a:r>
              <a:rPr lang="en" sz="1000">
                <a:solidFill>
                  <a:srgbClr val="434343"/>
                </a:solidFill>
                <a:latin typeface="Roboto"/>
                <a:ea typeface="Roboto"/>
                <a:cs typeface="Roboto"/>
                <a:sym typeface="Roboto"/>
              </a:rPr>
              <a:t> the original image into multiple images and perform Object Localization on each part.</a:t>
            </a:r>
            <a:endParaRPr sz="1000">
              <a:solidFill>
                <a:srgbClr val="434343"/>
              </a:solidFill>
              <a:latin typeface="Roboto"/>
              <a:ea typeface="Roboto"/>
              <a:cs typeface="Roboto"/>
              <a:sym typeface="Roboto"/>
            </a:endParaRPr>
          </a:p>
          <a:p>
            <a:pPr marL="457200" lvl="0" indent="-292100" algn="l" rtl="0">
              <a:lnSpc>
                <a:spcPct val="115000"/>
              </a:lnSpc>
              <a:spcBef>
                <a:spcPts val="1000"/>
              </a:spcBef>
              <a:spcAft>
                <a:spcPts val="0"/>
              </a:spcAft>
              <a:buClr>
                <a:srgbClr val="434343"/>
              </a:buClr>
              <a:buSzPts val="1000"/>
              <a:buFont typeface="Roboto"/>
              <a:buAutoNum type="arabicPeriod"/>
            </a:pPr>
            <a:r>
              <a:rPr lang="en" sz="1000">
                <a:solidFill>
                  <a:srgbClr val="434343"/>
                </a:solidFill>
                <a:latin typeface="Roboto"/>
                <a:ea typeface="Roboto"/>
                <a:cs typeface="Roboto"/>
                <a:sym typeface="Roboto"/>
              </a:rPr>
              <a:t>Extracted image parts are called </a:t>
            </a:r>
            <a:r>
              <a:rPr lang="en" sz="1000" b="1">
                <a:solidFill>
                  <a:srgbClr val="434343"/>
                </a:solidFill>
                <a:latin typeface="Roboto"/>
                <a:ea typeface="Roboto"/>
                <a:cs typeface="Roboto"/>
                <a:sym typeface="Roboto"/>
              </a:rPr>
              <a:t>RoI / Anchor Boxes/ Priors</a:t>
            </a:r>
            <a:endParaRPr sz="1000" b="1">
              <a:solidFill>
                <a:srgbClr val="434343"/>
              </a:solidFill>
              <a:latin typeface="Roboto"/>
              <a:ea typeface="Roboto"/>
              <a:cs typeface="Roboto"/>
              <a:sym typeface="Roboto"/>
            </a:endParaRPr>
          </a:p>
          <a:p>
            <a:pPr marL="914400" lvl="1" indent="-292100" algn="l" rtl="0">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R-CNN uses ‘</a:t>
            </a:r>
            <a:r>
              <a:rPr lang="en" sz="1000" b="1">
                <a:solidFill>
                  <a:srgbClr val="434343"/>
                </a:solidFill>
                <a:latin typeface="Roboto"/>
                <a:ea typeface="Roboto"/>
                <a:cs typeface="Roboto"/>
                <a:sym typeface="Roboto"/>
              </a:rPr>
              <a:t>Selective Search</a:t>
            </a:r>
            <a:r>
              <a:rPr lang="en" sz="1000">
                <a:solidFill>
                  <a:srgbClr val="434343"/>
                </a:solidFill>
                <a:latin typeface="Roboto"/>
                <a:ea typeface="Roboto"/>
                <a:cs typeface="Roboto"/>
                <a:sym typeface="Roboto"/>
              </a:rPr>
              <a:t>’ to extract RoIs</a:t>
            </a:r>
            <a:endParaRPr sz="1000">
              <a:solidFill>
                <a:srgbClr val="434343"/>
              </a:solidFill>
              <a:latin typeface="Roboto"/>
              <a:ea typeface="Roboto"/>
              <a:cs typeface="Roboto"/>
              <a:sym typeface="Roboto"/>
            </a:endParaRPr>
          </a:p>
          <a:p>
            <a:pPr marL="914400" lvl="1" indent="-292100" algn="l" rtl="0">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Fast-RCNN also uses Selective Search but extract RoIs from </a:t>
            </a:r>
            <a:r>
              <a:rPr lang="en" sz="1000" b="1">
                <a:solidFill>
                  <a:srgbClr val="434343"/>
                </a:solidFill>
                <a:latin typeface="Roboto"/>
                <a:ea typeface="Roboto"/>
                <a:cs typeface="Roboto"/>
                <a:sym typeface="Roboto"/>
              </a:rPr>
              <a:t>Feature Map</a:t>
            </a:r>
            <a:endParaRPr sz="1000" b="1">
              <a:solidFill>
                <a:srgbClr val="434343"/>
              </a:solidFill>
              <a:latin typeface="Roboto"/>
              <a:ea typeface="Roboto"/>
              <a:cs typeface="Roboto"/>
              <a:sym typeface="Roboto"/>
            </a:endParaRPr>
          </a:p>
          <a:p>
            <a:pPr marL="914400" lvl="1" indent="-292100" algn="l" rtl="0">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Faster R-CNN uses </a:t>
            </a:r>
            <a:r>
              <a:rPr lang="en" sz="1000" b="1">
                <a:solidFill>
                  <a:srgbClr val="434343"/>
                </a:solidFill>
                <a:latin typeface="Roboto"/>
                <a:ea typeface="Roboto"/>
                <a:cs typeface="Roboto"/>
                <a:sym typeface="Roboto"/>
              </a:rPr>
              <a:t>Region Proposal Network (RPN)</a:t>
            </a:r>
            <a:r>
              <a:rPr lang="en" sz="1000">
                <a:solidFill>
                  <a:srgbClr val="434343"/>
                </a:solidFill>
                <a:latin typeface="Roboto"/>
                <a:ea typeface="Roboto"/>
                <a:cs typeface="Roboto"/>
                <a:sym typeface="Roboto"/>
              </a:rPr>
              <a:t> to extract RoIs</a:t>
            </a:r>
            <a:endParaRPr sz="1000">
              <a:solidFill>
                <a:srgbClr val="434343"/>
              </a:solidFill>
              <a:latin typeface="Roboto"/>
              <a:ea typeface="Roboto"/>
              <a:cs typeface="Roboto"/>
              <a:sym typeface="Roboto"/>
            </a:endParaRPr>
          </a:p>
          <a:p>
            <a:pPr marL="914400" lvl="1" indent="-292100" algn="l" rtl="0">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In SSD, we (humans) provide the RoIs using </a:t>
            </a:r>
            <a:r>
              <a:rPr lang="en" sz="1000" b="1">
                <a:solidFill>
                  <a:srgbClr val="434343"/>
                </a:solidFill>
                <a:latin typeface="Roboto"/>
                <a:ea typeface="Roboto"/>
                <a:cs typeface="Roboto"/>
                <a:sym typeface="Roboto"/>
              </a:rPr>
              <a:t>multiple grids and anchor boxes (or priors)</a:t>
            </a:r>
            <a:endParaRPr sz="1000" b="1">
              <a:solidFill>
                <a:srgbClr val="434343"/>
              </a:solidFill>
              <a:latin typeface="Roboto"/>
              <a:ea typeface="Roboto"/>
              <a:cs typeface="Roboto"/>
              <a:sym typeface="Roboto"/>
            </a:endParaRPr>
          </a:p>
          <a:p>
            <a:pPr marL="457200" lvl="0" indent="-292100" algn="l" rtl="0">
              <a:lnSpc>
                <a:spcPct val="115000"/>
              </a:lnSpc>
              <a:spcBef>
                <a:spcPts val="1000"/>
              </a:spcBef>
              <a:spcAft>
                <a:spcPts val="0"/>
              </a:spcAft>
              <a:buClr>
                <a:srgbClr val="434343"/>
              </a:buClr>
              <a:buSzPts val="1000"/>
              <a:buFont typeface="Roboto"/>
              <a:buAutoNum type="arabicPeriod"/>
            </a:pPr>
            <a:r>
              <a:rPr lang="en" sz="1000">
                <a:solidFill>
                  <a:srgbClr val="434343"/>
                </a:solidFill>
                <a:latin typeface="Roboto"/>
                <a:ea typeface="Roboto"/>
                <a:cs typeface="Roboto"/>
                <a:sym typeface="Roboto"/>
              </a:rPr>
              <a:t>Allow CNN to look at different RoIs to see if there is an object in the RoI and what is their bounding box.</a:t>
            </a:r>
            <a:endParaRPr sz="1000">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0">
                                            <p:txEl>
                                              <p:pRg st="0" end="0"/>
                                            </p:txEl>
                                          </p:spTgt>
                                        </p:tgtEl>
                                        <p:attrNameLst>
                                          <p:attrName>style.visibility</p:attrName>
                                        </p:attrNameLst>
                                      </p:cBhvr>
                                      <p:to>
                                        <p:strVal val="visible"/>
                                      </p:to>
                                    </p:set>
                                    <p:animEffect transition="in" filter="fade">
                                      <p:cBhvr>
                                        <p:cTn id="7" dur="1000"/>
                                        <p:tgtEl>
                                          <p:spTgt spid="20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0">
                                            <p:txEl>
                                              <p:pRg st="1" end="1"/>
                                            </p:txEl>
                                          </p:spTgt>
                                        </p:tgtEl>
                                        <p:attrNameLst>
                                          <p:attrName>style.visibility</p:attrName>
                                        </p:attrNameLst>
                                      </p:cBhvr>
                                      <p:to>
                                        <p:strVal val="visible"/>
                                      </p:to>
                                    </p:set>
                                    <p:animEffect transition="in" filter="fade">
                                      <p:cBhvr>
                                        <p:cTn id="12" dur="1000"/>
                                        <p:tgtEl>
                                          <p:spTgt spid="20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0">
                                            <p:txEl>
                                              <p:pRg st="2" end="2"/>
                                            </p:txEl>
                                          </p:spTgt>
                                        </p:tgtEl>
                                        <p:attrNameLst>
                                          <p:attrName>style.visibility</p:attrName>
                                        </p:attrNameLst>
                                      </p:cBhvr>
                                      <p:to>
                                        <p:strVal val="visible"/>
                                      </p:to>
                                    </p:set>
                                    <p:animEffect transition="in" filter="fade">
                                      <p:cBhvr>
                                        <p:cTn id="17" dur="1000"/>
                                        <p:tgtEl>
                                          <p:spTgt spid="20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80">
                                            <p:txEl>
                                              <p:pRg st="3" end="3"/>
                                            </p:txEl>
                                          </p:spTgt>
                                        </p:tgtEl>
                                        <p:attrNameLst>
                                          <p:attrName>style.visibility</p:attrName>
                                        </p:attrNameLst>
                                      </p:cBhvr>
                                      <p:to>
                                        <p:strVal val="visible"/>
                                      </p:to>
                                    </p:set>
                                    <p:animEffect transition="in" filter="fade">
                                      <p:cBhvr>
                                        <p:cTn id="22" dur="1000"/>
                                        <p:tgtEl>
                                          <p:spTgt spid="20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80">
                                            <p:txEl>
                                              <p:pRg st="4" end="4"/>
                                            </p:txEl>
                                          </p:spTgt>
                                        </p:tgtEl>
                                        <p:attrNameLst>
                                          <p:attrName>style.visibility</p:attrName>
                                        </p:attrNameLst>
                                      </p:cBhvr>
                                      <p:to>
                                        <p:strVal val="visible"/>
                                      </p:to>
                                    </p:set>
                                    <p:animEffect transition="in" filter="fade">
                                      <p:cBhvr>
                                        <p:cTn id="27" dur="1000"/>
                                        <p:tgtEl>
                                          <p:spTgt spid="20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80">
                                            <p:txEl>
                                              <p:pRg st="5" end="5"/>
                                            </p:txEl>
                                          </p:spTgt>
                                        </p:tgtEl>
                                        <p:attrNameLst>
                                          <p:attrName>style.visibility</p:attrName>
                                        </p:attrNameLst>
                                      </p:cBhvr>
                                      <p:to>
                                        <p:strVal val="visible"/>
                                      </p:to>
                                    </p:set>
                                    <p:animEffect transition="in" filter="fade">
                                      <p:cBhvr>
                                        <p:cTn id="32" dur="1000"/>
                                        <p:tgtEl>
                                          <p:spTgt spid="208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80">
                                            <p:txEl>
                                              <p:pRg st="6" end="6"/>
                                            </p:txEl>
                                          </p:spTgt>
                                        </p:tgtEl>
                                        <p:attrNameLst>
                                          <p:attrName>style.visibility</p:attrName>
                                        </p:attrNameLst>
                                      </p:cBhvr>
                                      <p:to>
                                        <p:strVal val="visible"/>
                                      </p:to>
                                    </p:set>
                                    <p:animEffect transition="in" filter="fade">
                                      <p:cBhvr>
                                        <p:cTn id="37" dur="1000"/>
                                        <p:tgtEl>
                                          <p:spTgt spid="208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80">
                                            <p:txEl>
                                              <p:pRg st="7" end="7"/>
                                            </p:txEl>
                                          </p:spTgt>
                                        </p:tgtEl>
                                        <p:attrNameLst>
                                          <p:attrName>style.visibility</p:attrName>
                                        </p:attrNameLst>
                                      </p:cBhvr>
                                      <p:to>
                                        <p:strVal val="visible"/>
                                      </p:to>
                                    </p:set>
                                    <p:animEffect transition="in" filter="fade">
                                      <p:cBhvr>
                                        <p:cTn id="42" dur="1000"/>
                                        <p:tgtEl>
                                          <p:spTgt spid="208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80">
                                            <p:txEl>
                                              <p:pRg st="8" end="8"/>
                                            </p:txEl>
                                          </p:spTgt>
                                        </p:tgtEl>
                                        <p:attrNameLst>
                                          <p:attrName>style.visibility</p:attrName>
                                        </p:attrNameLst>
                                      </p:cBhvr>
                                      <p:to>
                                        <p:strVal val="visible"/>
                                      </p:to>
                                    </p:set>
                                    <p:animEffect transition="in" filter="fade">
                                      <p:cBhvr>
                                        <p:cTn id="47" dur="1000"/>
                                        <p:tgtEl>
                                          <p:spTgt spid="208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p129"/>
          <p:cNvSpPr txBox="1"/>
          <p:nvPr/>
        </p:nvSpPr>
        <p:spPr>
          <a:xfrm>
            <a:off x="921000" y="220425"/>
            <a:ext cx="7255800" cy="49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BF9000"/>
                </a:solidFill>
                <a:latin typeface="Calibri"/>
                <a:ea typeface="Calibri"/>
                <a:cs typeface="Calibri"/>
                <a:sym typeface="Calibri"/>
              </a:rPr>
              <a:t>Building Object Detector (SSD)</a:t>
            </a:r>
            <a:endParaRPr sz="1800" b="1">
              <a:solidFill>
                <a:srgbClr val="BF9000"/>
              </a:solidFill>
              <a:latin typeface="Calibri"/>
              <a:ea typeface="Calibri"/>
              <a:cs typeface="Calibri"/>
              <a:sym typeface="Calibri"/>
            </a:endParaRPr>
          </a:p>
          <a:p>
            <a:pPr marL="0" lvl="0" indent="0" algn="ctr" rtl="0">
              <a:lnSpc>
                <a:spcPct val="100000"/>
              </a:lnSpc>
              <a:spcBef>
                <a:spcPts val="0"/>
              </a:spcBef>
              <a:spcAft>
                <a:spcPts val="0"/>
              </a:spcAft>
              <a:buNone/>
            </a:pPr>
            <a:r>
              <a:rPr lang="en" sz="1000">
                <a:solidFill>
                  <a:srgbClr val="434343"/>
                </a:solidFill>
                <a:latin typeface="Calibri"/>
                <a:ea typeface="Calibri"/>
                <a:cs typeface="Calibri"/>
                <a:sym typeface="Calibri"/>
              </a:rPr>
              <a:t>Getting data ready</a:t>
            </a:r>
            <a:endParaRPr sz="1000">
              <a:solidFill>
                <a:srgbClr val="434343"/>
              </a:solidFill>
              <a:latin typeface="Calibri"/>
              <a:ea typeface="Calibri"/>
              <a:cs typeface="Calibri"/>
              <a:sym typeface="Calibri"/>
            </a:endParaRPr>
          </a:p>
        </p:txBody>
      </p:sp>
      <p:sp>
        <p:nvSpPr>
          <p:cNvPr id="2086" name="Google Shape;2086;p129"/>
          <p:cNvSpPr txBox="1"/>
          <p:nvPr/>
        </p:nvSpPr>
        <p:spPr>
          <a:xfrm>
            <a:off x="1117350" y="863375"/>
            <a:ext cx="6909300" cy="3958800"/>
          </a:xfrm>
          <a:prstGeom prst="rect">
            <a:avLst/>
          </a:prstGeom>
          <a:noFill/>
          <a:ln>
            <a:noFill/>
          </a:ln>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434343"/>
              </a:buClr>
              <a:buSzPts val="1000"/>
              <a:buFont typeface="Roboto"/>
              <a:buAutoNum type="arabicPeriod"/>
            </a:pPr>
            <a:r>
              <a:rPr lang="en" sz="1000" b="1">
                <a:solidFill>
                  <a:srgbClr val="434343"/>
                </a:solidFill>
                <a:latin typeface="Roboto"/>
                <a:ea typeface="Roboto"/>
                <a:cs typeface="Roboto"/>
                <a:sym typeface="Roboto"/>
              </a:rPr>
              <a:t>Data Preparation</a:t>
            </a:r>
            <a:endParaRPr sz="1000" b="1">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Collect Images</a:t>
            </a:r>
            <a:endParaRPr sz="1000">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Annotate images using </a:t>
            </a:r>
            <a:r>
              <a:rPr lang="en" sz="1000" b="1">
                <a:solidFill>
                  <a:srgbClr val="434343"/>
                </a:solidFill>
                <a:latin typeface="Roboto"/>
                <a:ea typeface="Roboto"/>
                <a:cs typeface="Roboto"/>
                <a:sym typeface="Roboto"/>
              </a:rPr>
              <a:t>LabelImg</a:t>
            </a:r>
            <a:r>
              <a:rPr lang="en" sz="1000">
                <a:solidFill>
                  <a:srgbClr val="434343"/>
                </a:solidFill>
                <a:latin typeface="Roboto"/>
                <a:ea typeface="Roboto"/>
                <a:cs typeface="Roboto"/>
                <a:sym typeface="Roboto"/>
              </a:rPr>
              <a:t> tool</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Class Label for each object</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Boundary box for each object</a:t>
            </a:r>
            <a:endParaRPr sz="1000">
              <a:solidFill>
                <a:srgbClr val="434343"/>
              </a:solidFill>
              <a:latin typeface="Roboto"/>
              <a:ea typeface="Roboto"/>
              <a:cs typeface="Roboto"/>
              <a:sym typeface="Roboto"/>
            </a:endParaRPr>
          </a:p>
          <a:p>
            <a:pPr marL="457200" lvl="0" indent="-292100" algn="l" rtl="0">
              <a:lnSpc>
                <a:spcPct val="115000"/>
              </a:lnSpc>
              <a:spcBef>
                <a:spcPts val="1000"/>
              </a:spcBef>
              <a:spcAft>
                <a:spcPts val="0"/>
              </a:spcAft>
              <a:buClr>
                <a:srgbClr val="434343"/>
              </a:buClr>
              <a:buSzPts val="1000"/>
              <a:buFont typeface="Roboto"/>
              <a:buAutoNum type="arabicPeriod"/>
            </a:pPr>
            <a:r>
              <a:rPr lang="en" sz="1000" b="1">
                <a:solidFill>
                  <a:srgbClr val="434343"/>
                </a:solidFill>
                <a:latin typeface="Roboto"/>
                <a:ea typeface="Roboto"/>
                <a:cs typeface="Roboto"/>
                <a:sym typeface="Roboto"/>
              </a:rPr>
              <a:t>Decide on Anchor Boxes</a:t>
            </a:r>
            <a:endParaRPr sz="1000" b="1">
              <a:solidFill>
                <a:srgbClr val="434343"/>
              </a:solidFill>
              <a:latin typeface="Roboto"/>
              <a:ea typeface="Roboto"/>
              <a:cs typeface="Roboto"/>
              <a:sym typeface="Roboto"/>
            </a:endParaRPr>
          </a:p>
          <a:p>
            <a:pPr marL="914400" lvl="1" indent="-292100" algn="l" rtl="0">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How many grids to use</a:t>
            </a:r>
            <a:endParaRPr sz="1000">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Grid Sizes e.g 38x38, 19x19, 3x3 etc</a:t>
            </a:r>
            <a:endParaRPr sz="1000">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Number of RoIs for each grid cell</a:t>
            </a:r>
            <a:endParaRPr sz="1000">
              <a:solidFill>
                <a:srgbClr val="434343"/>
              </a:solidFill>
              <a:latin typeface="Roboto"/>
              <a:ea typeface="Roboto"/>
              <a:cs typeface="Roboto"/>
              <a:sym typeface="Roboto"/>
            </a:endParaRPr>
          </a:p>
          <a:p>
            <a:pPr marL="457200" lvl="0" indent="-292100" algn="l" rtl="0">
              <a:lnSpc>
                <a:spcPct val="115000"/>
              </a:lnSpc>
              <a:spcBef>
                <a:spcPts val="1000"/>
              </a:spcBef>
              <a:spcAft>
                <a:spcPts val="0"/>
              </a:spcAft>
              <a:buClr>
                <a:srgbClr val="434343"/>
              </a:buClr>
              <a:buSzPts val="1000"/>
              <a:buFont typeface="Roboto"/>
              <a:buAutoNum type="arabicPeriod"/>
            </a:pPr>
            <a:r>
              <a:rPr lang="en" sz="1000" b="1">
                <a:solidFill>
                  <a:srgbClr val="434343"/>
                </a:solidFill>
                <a:latin typeface="Roboto"/>
                <a:ea typeface="Roboto"/>
                <a:cs typeface="Roboto"/>
                <a:sym typeface="Roboto"/>
              </a:rPr>
              <a:t>Prepare labels (ground truths) for each Anchor Box</a:t>
            </a:r>
            <a:endParaRPr sz="1000" b="1">
              <a:solidFill>
                <a:srgbClr val="434343"/>
              </a:solidFill>
              <a:latin typeface="Roboto"/>
              <a:ea typeface="Roboto"/>
              <a:cs typeface="Roboto"/>
              <a:sym typeface="Roboto"/>
            </a:endParaRPr>
          </a:p>
          <a:p>
            <a:pPr marL="914400" lvl="1" indent="-292100" algn="l" rtl="0">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Check RoI IoU with each Actual Object Box in the picture</a:t>
            </a:r>
            <a:endParaRPr sz="1000">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If IoU is above a threshold (e.g 0.5)</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RoI class will be same as Object class</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RoI regression labels will be same Actual Object bounding box coordinates</a:t>
            </a:r>
            <a:endParaRPr sz="1000">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 If IoU is below the threshold</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RoI class will be ‘Background’ class</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RoI regression labels can be set to [0,0,0,0]</a:t>
            </a:r>
            <a:endParaRPr sz="1000">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FF0000"/>
                </a:solidFill>
                <a:latin typeface="Roboto"/>
                <a:ea typeface="Roboto"/>
                <a:cs typeface="Roboto"/>
                <a:sym typeface="Roboto"/>
              </a:rPr>
              <a:t>Each RoI will be assigned exactly one Object </a:t>
            </a:r>
            <a:r>
              <a:rPr lang="en" sz="1000">
                <a:solidFill>
                  <a:srgbClr val="434343"/>
                </a:solidFill>
                <a:latin typeface="Roboto"/>
                <a:ea typeface="Roboto"/>
                <a:cs typeface="Roboto"/>
                <a:sym typeface="Roboto"/>
              </a:rPr>
              <a:t>(</a:t>
            </a:r>
            <a:r>
              <a:rPr lang="en" sz="1000">
                <a:solidFill>
                  <a:srgbClr val="FF0000"/>
                </a:solidFill>
                <a:latin typeface="Roboto"/>
                <a:ea typeface="Roboto"/>
                <a:cs typeface="Roboto"/>
                <a:sym typeface="Roboto"/>
              </a:rPr>
              <a:t>remember Object Localization</a:t>
            </a:r>
            <a:r>
              <a:rPr lang="en" sz="1000">
                <a:solidFill>
                  <a:srgbClr val="434343"/>
                </a:solidFill>
                <a:latin typeface="Roboto"/>
                <a:ea typeface="Roboto"/>
                <a:cs typeface="Roboto"/>
                <a:sym typeface="Roboto"/>
              </a:rPr>
              <a:t>)</a:t>
            </a:r>
            <a:endParaRPr sz="1000">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6">
                                            <p:txEl>
                                              <p:pRg st="0" end="0"/>
                                            </p:txEl>
                                          </p:spTgt>
                                        </p:tgtEl>
                                        <p:attrNameLst>
                                          <p:attrName>style.visibility</p:attrName>
                                        </p:attrNameLst>
                                      </p:cBhvr>
                                      <p:to>
                                        <p:strVal val="visible"/>
                                      </p:to>
                                    </p:set>
                                    <p:animEffect transition="in" filter="fade">
                                      <p:cBhvr>
                                        <p:cTn id="7" dur="1000"/>
                                        <p:tgtEl>
                                          <p:spTgt spid="20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6">
                                            <p:txEl>
                                              <p:pRg st="1" end="1"/>
                                            </p:txEl>
                                          </p:spTgt>
                                        </p:tgtEl>
                                        <p:attrNameLst>
                                          <p:attrName>style.visibility</p:attrName>
                                        </p:attrNameLst>
                                      </p:cBhvr>
                                      <p:to>
                                        <p:strVal val="visible"/>
                                      </p:to>
                                    </p:set>
                                    <p:animEffect transition="in" filter="fade">
                                      <p:cBhvr>
                                        <p:cTn id="12" dur="1000"/>
                                        <p:tgtEl>
                                          <p:spTgt spid="20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6">
                                            <p:txEl>
                                              <p:pRg st="2" end="2"/>
                                            </p:txEl>
                                          </p:spTgt>
                                        </p:tgtEl>
                                        <p:attrNameLst>
                                          <p:attrName>style.visibility</p:attrName>
                                        </p:attrNameLst>
                                      </p:cBhvr>
                                      <p:to>
                                        <p:strVal val="visible"/>
                                      </p:to>
                                    </p:set>
                                    <p:animEffect transition="in" filter="fade">
                                      <p:cBhvr>
                                        <p:cTn id="17" dur="1000"/>
                                        <p:tgtEl>
                                          <p:spTgt spid="20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86">
                                            <p:txEl>
                                              <p:pRg st="3" end="3"/>
                                            </p:txEl>
                                          </p:spTgt>
                                        </p:tgtEl>
                                        <p:attrNameLst>
                                          <p:attrName>style.visibility</p:attrName>
                                        </p:attrNameLst>
                                      </p:cBhvr>
                                      <p:to>
                                        <p:strVal val="visible"/>
                                      </p:to>
                                    </p:set>
                                    <p:animEffect transition="in" filter="fade">
                                      <p:cBhvr>
                                        <p:cTn id="22" dur="1000"/>
                                        <p:tgtEl>
                                          <p:spTgt spid="20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86">
                                            <p:txEl>
                                              <p:pRg st="4" end="4"/>
                                            </p:txEl>
                                          </p:spTgt>
                                        </p:tgtEl>
                                        <p:attrNameLst>
                                          <p:attrName>style.visibility</p:attrName>
                                        </p:attrNameLst>
                                      </p:cBhvr>
                                      <p:to>
                                        <p:strVal val="visible"/>
                                      </p:to>
                                    </p:set>
                                    <p:animEffect transition="in" filter="fade">
                                      <p:cBhvr>
                                        <p:cTn id="27" dur="1000"/>
                                        <p:tgtEl>
                                          <p:spTgt spid="208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86">
                                            <p:txEl>
                                              <p:pRg st="5" end="5"/>
                                            </p:txEl>
                                          </p:spTgt>
                                        </p:tgtEl>
                                        <p:attrNameLst>
                                          <p:attrName>style.visibility</p:attrName>
                                        </p:attrNameLst>
                                      </p:cBhvr>
                                      <p:to>
                                        <p:strVal val="visible"/>
                                      </p:to>
                                    </p:set>
                                    <p:animEffect transition="in" filter="fade">
                                      <p:cBhvr>
                                        <p:cTn id="32" dur="1000"/>
                                        <p:tgtEl>
                                          <p:spTgt spid="208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86">
                                            <p:txEl>
                                              <p:pRg st="6" end="6"/>
                                            </p:txEl>
                                          </p:spTgt>
                                        </p:tgtEl>
                                        <p:attrNameLst>
                                          <p:attrName>style.visibility</p:attrName>
                                        </p:attrNameLst>
                                      </p:cBhvr>
                                      <p:to>
                                        <p:strVal val="visible"/>
                                      </p:to>
                                    </p:set>
                                    <p:animEffect transition="in" filter="fade">
                                      <p:cBhvr>
                                        <p:cTn id="37" dur="1000"/>
                                        <p:tgtEl>
                                          <p:spTgt spid="208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86">
                                            <p:txEl>
                                              <p:pRg st="7" end="7"/>
                                            </p:txEl>
                                          </p:spTgt>
                                        </p:tgtEl>
                                        <p:attrNameLst>
                                          <p:attrName>style.visibility</p:attrName>
                                        </p:attrNameLst>
                                      </p:cBhvr>
                                      <p:to>
                                        <p:strVal val="visible"/>
                                      </p:to>
                                    </p:set>
                                    <p:animEffect transition="in" filter="fade">
                                      <p:cBhvr>
                                        <p:cTn id="42" dur="1000"/>
                                        <p:tgtEl>
                                          <p:spTgt spid="208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86">
                                            <p:txEl>
                                              <p:pRg st="8" end="8"/>
                                            </p:txEl>
                                          </p:spTgt>
                                        </p:tgtEl>
                                        <p:attrNameLst>
                                          <p:attrName>style.visibility</p:attrName>
                                        </p:attrNameLst>
                                      </p:cBhvr>
                                      <p:to>
                                        <p:strVal val="visible"/>
                                      </p:to>
                                    </p:set>
                                    <p:animEffect transition="in" filter="fade">
                                      <p:cBhvr>
                                        <p:cTn id="47" dur="1000"/>
                                        <p:tgtEl>
                                          <p:spTgt spid="208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86">
                                            <p:txEl>
                                              <p:pRg st="9" end="9"/>
                                            </p:txEl>
                                          </p:spTgt>
                                        </p:tgtEl>
                                        <p:attrNameLst>
                                          <p:attrName>style.visibility</p:attrName>
                                        </p:attrNameLst>
                                      </p:cBhvr>
                                      <p:to>
                                        <p:strVal val="visible"/>
                                      </p:to>
                                    </p:set>
                                    <p:animEffect transition="in" filter="fade">
                                      <p:cBhvr>
                                        <p:cTn id="52" dur="1000"/>
                                        <p:tgtEl>
                                          <p:spTgt spid="208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86">
                                            <p:txEl>
                                              <p:pRg st="10" end="10"/>
                                            </p:txEl>
                                          </p:spTgt>
                                        </p:tgtEl>
                                        <p:attrNameLst>
                                          <p:attrName>style.visibility</p:attrName>
                                        </p:attrNameLst>
                                      </p:cBhvr>
                                      <p:to>
                                        <p:strVal val="visible"/>
                                      </p:to>
                                    </p:set>
                                    <p:animEffect transition="in" filter="fade">
                                      <p:cBhvr>
                                        <p:cTn id="57" dur="1000"/>
                                        <p:tgtEl>
                                          <p:spTgt spid="208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86">
                                            <p:txEl>
                                              <p:pRg st="11" end="11"/>
                                            </p:txEl>
                                          </p:spTgt>
                                        </p:tgtEl>
                                        <p:attrNameLst>
                                          <p:attrName>style.visibility</p:attrName>
                                        </p:attrNameLst>
                                      </p:cBhvr>
                                      <p:to>
                                        <p:strVal val="visible"/>
                                      </p:to>
                                    </p:set>
                                    <p:animEffect transition="in" filter="fade">
                                      <p:cBhvr>
                                        <p:cTn id="62" dur="1000"/>
                                        <p:tgtEl>
                                          <p:spTgt spid="208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86">
                                            <p:txEl>
                                              <p:pRg st="12" end="12"/>
                                            </p:txEl>
                                          </p:spTgt>
                                        </p:tgtEl>
                                        <p:attrNameLst>
                                          <p:attrName>style.visibility</p:attrName>
                                        </p:attrNameLst>
                                      </p:cBhvr>
                                      <p:to>
                                        <p:strVal val="visible"/>
                                      </p:to>
                                    </p:set>
                                    <p:animEffect transition="in" filter="fade">
                                      <p:cBhvr>
                                        <p:cTn id="67" dur="1000"/>
                                        <p:tgtEl>
                                          <p:spTgt spid="208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86">
                                            <p:txEl>
                                              <p:pRg st="13" end="13"/>
                                            </p:txEl>
                                          </p:spTgt>
                                        </p:tgtEl>
                                        <p:attrNameLst>
                                          <p:attrName>style.visibility</p:attrName>
                                        </p:attrNameLst>
                                      </p:cBhvr>
                                      <p:to>
                                        <p:strVal val="visible"/>
                                      </p:to>
                                    </p:set>
                                    <p:animEffect transition="in" filter="fade">
                                      <p:cBhvr>
                                        <p:cTn id="72" dur="1000"/>
                                        <p:tgtEl>
                                          <p:spTgt spid="2086">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086">
                                            <p:txEl>
                                              <p:pRg st="14" end="14"/>
                                            </p:txEl>
                                          </p:spTgt>
                                        </p:tgtEl>
                                        <p:attrNameLst>
                                          <p:attrName>style.visibility</p:attrName>
                                        </p:attrNameLst>
                                      </p:cBhvr>
                                      <p:to>
                                        <p:strVal val="visible"/>
                                      </p:to>
                                    </p:set>
                                    <p:animEffect transition="in" filter="fade">
                                      <p:cBhvr>
                                        <p:cTn id="77" dur="1000"/>
                                        <p:tgtEl>
                                          <p:spTgt spid="2086">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086">
                                            <p:txEl>
                                              <p:pRg st="15" end="15"/>
                                            </p:txEl>
                                          </p:spTgt>
                                        </p:tgtEl>
                                        <p:attrNameLst>
                                          <p:attrName>style.visibility</p:attrName>
                                        </p:attrNameLst>
                                      </p:cBhvr>
                                      <p:to>
                                        <p:strVal val="visible"/>
                                      </p:to>
                                    </p:set>
                                    <p:animEffect transition="in" filter="fade">
                                      <p:cBhvr>
                                        <p:cTn id="82" dur="1000"/>
                                        <p:tgtEl>
                                          <p:spTgt spid="2086">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086">
                                            <p:txEl>
                                              <p:pRg st="16" end="16"/>
                                            </p:txEl>
                                          </p:spTgt>
                                        </p:tgtEl>
                                        <p:attrNameLst>
                                          <p:attrName>style.visibility</p:attrName>
                                        </p:attrNameLst>
                                      </p:cBhvr>
                                      <p:to>
                                        <p:strVal val="visible"/>
                                      </p:to>
                                    </p:set>
                                    <p:animEffect transition="in" filter="fade">
                                      <p:cBhvr>
                                        <p:cTn id="87" dur="1000"/>
                                        <p:tgtEl>
                                          <p:spTgt spid="2086">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086">
                                            <p:txEl>
                                              <p:pRg st="17" end="17"/>
                                            </p:txEl>
                                          </p:spTgt>
                                        </p:tgtEl>
                                        <p:attrNameLst>
                                          <p:attrName>style.visibility</p:attrName>
                                        </p:attrNameLst>
                                      </p:cBhvr>
                                      <p:to>
                                        <p:strVal val="visible"/>
                                      </p:to>
                                    </p:set>
                                    <p:animEffect transition="in" filter="fade">
                                      <p:cBhvr>
                                        <p:cTn id="92" dur="1000"/>
                                        <p:tgtEl>
                                          <p:spTgt spid="2086">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130"/>
          <p:cNvSpPr txBox="1"/>
          <p:nvPr/>
        </p:nvSpPr>
        <p:spPr>
          <a:xfrm>
            <a:off x="921000" y="220425"/>
            <a:ext cx="7255800" cy="49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BF9000"/>
                </a:solidFill>
                <a:latin typeface="Calibri"/>
                <a:ea typeface="Calibri"/>
                <a:cs typeface="Calibri"/>
                <a:sym typeface="Calibri"/>
              </a:rPr>
              <a:t>Building Object Detector (SSD)</a:t>
            </a:r>
            <a:endParaRPr sz="1800" b="1">
              <a:solidFill>
                <a:srgbClr val="BF9000"/>
              </a:solidFill>
              <a:latin typeface="Calibri"/>
              <a:ea typeface="Calibri"/>
              <a:cs typeface="Calibri"/>
              <a:sym typeface="Calibri"/>
            </a:endParaRPr>
          </a:p>
          <a:p>
            <a:pPr marL="0" lvl="0" indent="0" algn="ctr" rtl="0">
              <a:lnSpc>
                <a:spcPct val="100000"/>
              </a:lnSpc>
              <a:spcBef>
                <a:spcPts val="0"/>
              </a:spcBef>
              <a:spcAft>
                <a:spcPts val="0"/>
              </a:spcAft>
              <a:buNone/>
            </a:pPr>
            <a:r>
              <a:rPr lang="en" sz="1000">
                <a:solidFill>
                  <a:srgbClr val="434343"/>
                </a:solidFill>
                <a:latin typeface="Calibri"/>
                <a:ea typeface="Calibri"/>
                <a:cs typeface="Calibri"/>
                <a:sym typeface="Calibri"/>
              </a:rPr>
              <a:t>Model Training &amp; Prediction</a:t>
            </a:r>
            <a:endParaRPr sz="1000">
              <a:solidFill>
                <a:srgbClr val="434343"/>
              </a:solidFill>
              <a:latin typeface="Calibri"/>
              <a:ea typeface="Calibri"/>
              <a:cs typeface="Calibri"/>
              <a:sym typeface="Calibri"/>
            </a:endParaRPr>
          </a:p>
        </p:txBody>
      </p:sp>
      <p:sp>
        <p:nvSpPr>
          <p:cNvPr id="2092" name="Google Shape;2092;p130"/>
          <p:cNvSpPr txBox="1"/>
          <p:nvPr/>
        </p:nvSpPr>
        <p:spPr>
          <a:xfrm>
            <a:off x="1145775" y="936850"/>
            <a:ext cx="6909300" cy="3857700"/>
          </a:xfrm>
          <a:prstGeom prst="rect">
            <a:avLst/>
          </a:prstGeom>
          <a:noFill/>
          <a:ln>
            <a:noFill/>
          </a:ln>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434343"/>
              </a:buClr>
              <a:buSzPts val="1000"/>
              <a:buFont typeface="Roboto"/>
              <a:buAutoNum type="arabicPeriod"/>
            </a:pPr>
            <a:r>
              <a:rPr lang="en" sz="1000" b="1">
                <a:solidFill>
                  <a:srgbClr val="434343"/>
                </a:solidFill>
                <a:latin typeface="Roboto"/>
                <a:ea typeface="Roboto"/>
                <a:cs typeface="Roboto"/>
                <a:sym typeface="Roboto"/>
              </a:rPr>
              <a:t>Define Model</a:t>
            </a:r>
            <a:endParaRPr sz="1000" b="1">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Feature Network</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Pre-trained Model</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Decide on which architecture to use e.g ResNet, Inception, VGG or Mobilenet</a:t>
            </a:r>
            <a:endParaRPr sz="1000">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Build Detection layers</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Based on Grid sizes and anchor boxes for each grid cell</a:t>
            </a:r>
            <a:endParaRPr sz="1000">
              <a:solidFill>
                <a:srgbClr val="434343"/>
              </a:solidFill>
              <a:latin typeface="Roboto"/>
              <a:ea typeface="Roboto"/>
              <a:cs typeface="Roboto"/>
              <a:sym typeface="Roboto"/>
            </a:endParaRPr>
          </a:p>
          <a:p>
            <a:pPr marL="457200" lvl="0" indent="-292100" algn="l" rtl="0">
              <a:lnSpc>
                <a:spcPct val="115000"/>
              </a:lnSpc>
              <a:spcBef>
                <a:spcPts val="1000"/>
              </a:spcBef>
              <a:spcAft>
                <a:spcPts val="0"/>
              </a:spcAft>
              <a:buClr>
                <a:srgbClr val="434343"/>
              </a:buClr>
              <a:buSzPts val="1000"/>
              <a:buFont typeface="Roboto"/>
              <a:buAutoNum type="arabicPeriod"/>
            </a:pPr>
            <a:r>
              <a:rPr lang="en" sz="1000" b="1">
                <a:solidFill>
                  <a:srgbClr val="434343"/>
                </a:solidFill>
                <a:latin typeface="Roboto"/>
                <a:ea typeface="Roboto"/>
                <a:cs typeface="Roboto"/>
                <a:sym typeface="Roboto"/>
              </a:rPr>
              <a:t>Train Model</a:t>
            </a:r>
            <a:endParaRPr sz="1000" b="1">
              <a:solidFill>
                <a:srgbClr val="434343"/>
              </a:solidFill>
              <a:latin typeface="Roboto"/>
              <a:ea typeface="Roboto"/>
              <a:cs typeface="Roboto"/>
              <a:sym typeface="Roboto"/>
            </a:endParaRPr>
          </a:p>
          <a:p>
            <a:pPr marL="914400" lvl="1" indent="-292100" algn="l" rtl="0">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Use Image Augmentation (and boundary box augmentation)</a:t>
            </a:r>
            <a:endParaRPr sz="1000">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Loss Calculation</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For classification loss, undersample background class </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For Regression loss, ignore anchor boxes predictions with background class</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We will need to use Custom loss function</a:t>
            </a:r>
            <a:endParaRPr sz="1000">
              <a:solidFill>
                <a:srgbClr val="434343"/>
              </a:solidFill>
              <a:latin typeface="Roboto"/>
              <a:ea typeface="Roboto"/>
              <a:cs typeface="Roboto"/>
              <a:sym typeface="Roboto"/>
            </a:endParaRPr>
          </a:p>
          <a:p>
            <a:pPr marL="457200" lvl="0" indent="-292100" algn="l" rtl="0">
              <a:lnSpc>
                <a:spcPct val="115000"/>
              </a:lnSpc>
              <a:spcBef>
                <a:spcPts val="1000"/>
              </a:spcBef>
              <a:spcAft>
                <a:spcPts val="0"/>
              </a:spcAft>
              <a:buClr>
                <a:srgbClr val="434343"/>
              </a:buClr>
              <a:buSzPts val="1000"/>
              <a:buFont typeface="Roboto"/>
              <a:buAutoNum type="arabicPeriod"/>
            </a:pPr>
            <a:r>
              <a:rPr lang="en" sz="1000" b="1">
                <a:solidFill>
                  <a:srgbClr val="434343"/>
                </a:solidFill>
                <a:latin typeface="Roboto"/>
                <a:ea typeface="Roboto"/>
                <a:cs typeface="Roboto"/>
                <a:sym typeface="Roboto"/>
              </a:rPr>
              <a:t>Model Prediction</a:t>
            </a:r>
            <a:endParaRPr sz="1000" b="1">
              <a:solidFill>
                <a:srgbClr val="434343"/>
              </a:solidFill>
              <a:latin typeface="Roboto"/>
              <a:ea typeface="Roboto"/>
              <a:cs typeface="Roboto"/>
              <a:sym typeface="Roboto"/>
            </a:endParaRPr>
          </a:p>
          <a:p>
            <a:pPr marL="914400" lvl="1" indent="-292100" algn="l" rtl="0">
              <a:lnSpc>
                <a:spcPct val="115000"/>
              </a:lnSpc>
              <a:spcBef>
                <a:spcPts val="100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Remove Background class predictions (</a:t>
            </a:r>
            <a:r>
              <a:rPr lang="en" sz="1000">
                <a:solidFill>
                  <a:srgbClr val="FF0000"/>
                </a:solidFill>
                <a:latin typeface="Roboto"/>
                <a:ea typeface="Roboto"/>
                <a:cs typeface="Roboto"/>
                <a:sym typeface="Roboto"/>
              </a:rPr>
              <a:t>this will be in super majority</a:t>
            </a:r>
            <a:r>
              <a:rPr lang="en" sz="1000">
                <a:solidFill>
                  <a:srgbClr val="434343"/>
                </a:solidFill>
                <a:latin typeface="Roboto"/>
                <a:ea typeface="Roboto"/>
                <a:cs typeface="Roboto"/>
                <a:sym typeface="Roboto"/>
              </a:rPr>
              <a:t>)</a:t>
            </a:r>
            <a:endParaRPr sz="1000">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Remove duplicate predictions using </a:t>
            </a:r>
            <a:r>
              <a:rPr lang="en" sz="1000">
                <a:solidFill>
                  <a:srgbClr val="FF0000"/>
                </a:solidFill>
                <a:latin typeface="Roboto"/>
                <a:ea typeface="Roboto"/>
                <a:cs typeface="Roboto"/>
                <a:sym typeface="Roboto"/>
              </a:rPr>
              <a:t>NMS</a:t>
            </a:r>
            <a:endParaRPr sz="1000">
              <a:solidFill>
                <a:srgbClr val="FF0000"/>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Although, we predict on 1000s of image parts, we will have only few final predictions</a:t>
            </a:r>
            <a:endParaRPr sz="1000">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2">
                                            <p:txEl>
                                              <p:pRg st="0" end="0"/>
                                            </p:txEl>
                                          </p:spTgt>
                                        </p:tgtEl>
                                        <p:attrNameLst>
                                          <p:attrName>style.visibility</p:attrName>
                                        </p:attrNameLst>
                                      </p:cBhvr>
                                      <p:to>
                                        <p:strVal val="visible"/>
                                      </p:to>
                                    </p:set>
                                    <p:animEffect transition="in" filter="fade">
                                      <p:cBhvr>
                                        <p:cTn id="7" dur="1000"/>
                                        <p:tgtEl>
                                          <p:spTgt spid="20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2">
                                            <p:txEl>
                                              <p:pRg st="1" end="1"/>
                                            </p:txEl>
                                          </p:spTgt>
                                        </p:tgtEl>
                                        <p:attrNameLst>
                                          <p:attrName>style.visibility</p:attrName>
                                        </p:attrNameLst>
                                      </p:cBhvr>
                                      <p:to>
                                        <p:strVal val="visible"/>
                                      </p:to>
                                    </p:set>
                                    <p:animEffect transition="in" filter="fade">
                                      <p:cBhvr>
                                        <p:cTn id="12" dur="1000"/>
                                        <p:tgtEl>
                                          <p:spTgt spid="20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92">
                                            <p:txEl>
                                              <p:pRg st="2" end="2"/>
                                            </p:txEl>
                                          </p:spTgt>
                                        </p:tgtEl>
                                        <p:attrNameLst>
                                          <p:attrName>style.visibility</p:attrName>
                                        </p:attrNameLst>
                                      </p:cBhvr>
                                      <p:to>
                                        <p:strVal val="visible"/>
                                      </p:to>
                                    </p:set>
                                    <p:animEffect transition="in" filter="fade">
                                      <p:cBhvr>
                                        <p:cTn id="17" dur="1000"/>
                                        <p:tgtEl>
                                          <p:spTgt spid="20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92">
                                            <p:txEl>
                                              <p:pRg st="3" end="3"/>
                                            </p:txEl>
                                          </p:spTgt>
                                        </p:tgtEl>
                                        <p:attrNameLst>
                                          <p:attrName>style.visibility</p:attrName>
                                        </p:attrNameLst>
                                      </p:cBhvr>
                                      <p:to>
                                        <p:strVal val="visible"/>
                                      </p:to>
                                    </p:set>
                                    <p:animEffect transition="in" filter="fade">
                                      <p:cBhvr>
                                        <p:cTn id="22" dur="1000"/>
                                        <p:tgtEl>
                                          <p:spTgt spid="20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92">
                                            <p:txEl>
                                              <p:pRg st="4" end="4"/>
                                            </p:txEl>
                                          </p:spTgt>
                                        </p:tgtEl>
                                        <p:attrNameLst>
                                          <p:attrName>style.visibility</p:attrName>
                                        </p:attrNameLst>
                                      </p:cBhvr>
                                      <p:to>
                                        <p:strVal val="visible"/>
                                      </p:to>
                                    </p:set>
                                    <p:animEffect transition="in" filter="fade">
                                      <p:cBhvr>
                                        <p:cTn id="27" dur="1000"/>
                                        <p:tgtEl>
                                          <p:spTgt spid="209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92">
                                            <p:txEl>
                                              <p:pRg st="5" end="5"/>
                                            </p:txEl>
                                          </p:spTgt>
                                        </p:tgtEl>
                                        <p:attrNameLst>
                                          <p:attrName>style.visibility</p:attrName>
                                        </p:attrNameLst>
                                      </p:cBhvr>
                                      <p:to>
                                        <p:strVal val="visible"/>
                                      </p:to>
                                    </p:set>
                                    <p:animEffect transition="in" filter="fade">
                                      <p:cBhvr>
                                        <p:cTn id="32" dur="1000"/>
                                        <p:tgtEl>
                                          <p:spTgt spid="209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92">
                                            <p:txEl>
                                              <p:pRg st="6" end="6"/>
                                            </p:txEl>
                                          </p:spTgt>
                                        </p:tgtEl>
                                        <p:attrNameLst>
                                          <p:attrName>style.visibility</p:attrName>
                                        </p:attrNameLst>
                                      </p:cBhvr>
                                      <p:to>
                                        <p:strVal val="visible"/>
                                      </p:to>
                                    </p:set>
                                    <p:animEffect transition="in" filter="fade">
                                      <p:cBhvr>
                                        <p:cTn id="37" dur="1000"/>
                                        <p:tgtEl>
                                          <p:spTgt spid="209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92">
                                            <p:txEl>
                                              <p:pRg st="7" end="7"/>
                                            </p:txEl>
                                          </p:spTgt>
                                        </p:tgtEl>
                                        <p:attrNameLst>
                                          <p:attrName>style.visibility</p:attrName>
                                        </p:attrNameLst>
                                      </p:cBhvr>
                                      <p:to>
                                        <p:strVal val="visible"/>
                                      </p:to>
                                    </p:set>
                                    <p:animEffect transition="in" filter="fade">
                                      <p:cBhvr>
                                        <p:cTn id="42" dur="1000"/>
                                        <p:tgtEl>
                                          <p:spTgt spid="209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92">
                                            <p:txEl>
                                              <p:pRg st="8" end="8"/>
                                            </p:txEl>
                                          </p:spTgt>
                                        </p:tgtEl>
                                        <p:attrNameLst>
                                          <p:attrName>style.visibility</p:attrName>
                                        </p:attrNameLst>
                                      </p:cBhvr>
                                      <p:to>
                                        <p:strVal val="visible"/>
                                      </p:to>
                                    </p:set>
                                    <p:animEffect transition="in" filter="fade">
                                      <p:cBhvr>
                                        <p:cTn id="47" dur="1000"/>
                                        <p:tgtEl>
                                          <p:spTgt spid="209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92">
                                            <p:txEl>
                                              <p:pRg st="9" end="9"/>
                                            </p:txEl>
                                          </p:spTgt>
                                        </p:tgtEl>
                                        <p:attrNameLst>
                                          <p:attrName>style.visibility</p:attrName>
                                        </p:attrNameLst>
                                      </p:cBhvr>
                                      <p:to>
                                        <p:strVal val="visible"/>
                                      </p:to>
                                    </p:set>
                                    <p:animEffect transition="in" filter="fade">
                                      <p:cBhvr>
                                        <p:cTn id="52" dur="1000"/>
                                        <p:tgtEl>
                                          <p:spTgt spid="209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92">
                                            <p:txEl>
                                              <p:pRg st="10" end="10"/>
                                            </p:txEl>
                                          </p:spTgt>
                                        </p:tgtEl>
                                        <p:attrNameLst>
                                          <p:attrName>style.visibility</p:attrName>
                                        </p:attrNameLst>
                                      </p:cBhvr>
                                      <p:to>
                                        <p:strVal val="visible"/>
                                      </p:to>
                                    </p:set>
                                    <p:animEffect transition="in" filter="fade">
                                      <p:cBhvr>
                                        <p:cTn id="57" dur="1000"/>
                                        <p:tgtEl>
                                          <p:spTgt spid="209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92">
                                            <p:txEl>
                                              <p:pRg st="11" end="11"/>
                                            </p:txEl>
                                          </p:spTgt>
                                        </p:tgtEl>
                                        <p:attrNameLst>
                                          <p:attrName>style.visibility</p:attrName>
                                        </p:attrNameLst>
                                      </p:cBhvr>
                                      <p:to>
                                        <p:strVal val="visible"/>
                                      </p:to>
                                    </p:set>
                                    <p:animEffect transition="in" filter="fade">
                                      <p:cBhvr>
                                        <p:cTn id="62" dur="1000"/>
                                        <p:tgtEl>
                                          <p:spTgt spid="209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92">
                                            <p:txEl>
                                              <p:pRg st="12" end="12"/>
                                            </p:txEl>
                                          </p:spTgt>
                                        </p:tgtEl>
                                        <p:attrNameLst>
                                          <p:attrName>style.visibility</p:attrName>
                                        </p:attrNameLst>
                                      </p:cBhvr>
                                      <p:to>
                                        <p:strVal val="visible"/>
                                      </p:to>
                                    </p:set>
                                    <p:animEffect transition="in" filter="fade">
                                      <p:cBhvr>
                                        <p:cTn id="67" dur="1000"/>
                                        <p:tgtEl>
                                          <p:spTgt spid="209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92">
                                            <p:txEl>
                                              <p:pRg st="13" end="13"/>
                                            </p:txEl>
                                          </p:spTgt>
                                        </p:tgtEl>
                                        <p:attrNameLst>
                                          <p:attrName>style.visibility</p:attrName>
                                        </p:attrNameLst>
                                      </p:cBhvr>
                                      <p:to>
                                        <p:strVal val="visible"/>
                                      </p:to>
                                    </p:set>
                                    <p:animEffect transition="in" filter="fade">
                                      <p:cBhvr>
                                        <p:cTn id="72" dur="1000"/>
                                        <p:tgtEl>
                                          <p:spTgt spid="209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092">
                                            <p:txEl>
                                              <p:pRg st="14" end="14"/>
                                            </p:txEl>
                                          </p:spTgt>
                                        </p:tgtEl>
                                        <p:attrNameLst>
                                          <p:attrName>style.visibility</p:attrName>
                                        </p:attrNameLst>
                                      </p:cBhvr>
                                      <p:to>
                                        <p:strVal val="visible"/>
                                      </p:to>
                                    </p:set>
                                    <p:animEffect transition="in" filter="fade">
                                      <p:cBhvr>
                                        <p:cTn id="77" dur="1000"/>
                                        <p:tgtEl>
                                          <p:spTgt spid="2092">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092">
                                            <p:txEl>
                                              <p:pRg st="15" end="15"/>
                                            </p:txEl>
                                          </p:spTgt>
                                        </p:tgtEl>
                                        <p:attrNameLst>
                                          <p:attrName>style.visibility</p:attrName>
                                        </p:attrNameLst>
                                      </p:cBhvr>
                                      <p:to>
                                        <p:strVal val="visible"/>
                                      </p:to>
                                    </p:set>
                                    <p:animEffect transition="in" filter="fade">
                                      <p:cBhvr>
                                        <p:cTn id="82" dur="1000"/>
                                        <p:tgtEl>
                                          <p:spTgt spid="2092">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131"/>
          <p:cNvSpPr txBox="1"/>
          <p:nvPr/>
        </p:nvSpPr>
        <p:spPr>
          <a:xfrm>
            <a:off x="5334375" y="1958225"/>
            <a:ext cx="3114300" cy="140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libri"/>
                <a:ea typeface="Calibri"/>
                <a:cs typeface="Calibri"/>
                <a:sym typeface="Calibri"/>
              </a:rPr>
              <a:t>Writing Object Detector code</a:t>
            </a:r>
            <a:endParaRPr sz="2400">
              <a:solidFill>
                <a:srgbClr val="666666"/>
              </a:solidFill>
            </a:endParaRPr>
          </a:p>
        </p:txBody>
      </p:sp>
      <p:pic>
        <p:nvPicPr>
          <p:cNvPr id="2098" name="Google Shape;2098;p131"/>
          <p:cNvPicPr preferRelativeResize="0"/>
          <p:nvPr/>
        </p:nvPicPr>
        <p:blipFill>
          <a:blip r:embed="rId3">
            <a:alphaModFix/>
          </a:blip>
          <a:stretch>
            <a:fillRect/>
          </a:stretch>
        </p:blipFill>
        <p:spPr>
          <a:xfrm>
            <a:off x="614500" y="1301075"/>
            <a:ext cx="3813514" cy="2541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4"/>
          <p:cNvSpPr txBox="1"/>
          <p:nvPr/>
        </p:nvSpPr>
        <p:spPr>
          <a:xfrm>
            <a:off x="944106" y="41167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434343"/>
                </a:solidFill>
                <a:latin typeface="Calibri"/>
                <a:ea typeface="Calibri"/>
                <a:cs typeface="Calibri"/>
                <a:sym typeface="Calibri"/>
              </a:rPr>
              <a:t>Perform </a:t>
            </a:r>
            <a:r>
              <a:rPr lang="en" sz="1800">
                <a:solidFill>
                  <a:srgbClr val="9900FF"/>
                </a:solidFill>
                <a:latin typeface="Calibri"/>
                <a:ea typeface="Calibri"/>
                <a:cs typeface="Calibri"/>
                <a:sym typeface="Calibri"/>
              </a:rPr>
              <a:t>Object Localization </a:t>
            </a:r>
            <a:r>
              <a:rPr lang="en" sz="1800">
                <a:solidFill>
                  <a:srgbClr val="434343"/>
                </a:solidFill>
                <a:latin typeface="Calibri"/>
                <a:ea typeface="Calibri"/>
                <a:cs typeface="Calibri"/>
                <a:sym typeface="Calibri"/>
              </a:rPr>
              <a:t>for each new image</a:t>
            </a:r>
            <a:endParaRPr sz="1800">
              <a:solidFill>
                <a:srgbClr val="9900FF"/>
              </a:solidFill>
              <a:latin typeface="Calibri"/>
              <a:ea typeface="Calibri"/>
              <a:cs typeface="Calibri"/>
              <a:sym typeface="Calibri"/>
            </a:endParaRPr>
          </a:p>
        </p:txBody>
      </p:sp>
      <p:sp>
        <p:nvSpPr>
          <p:cNvPr id="178" name="Google Shape;178;p24"/>
          <p:cNvSpPr/>
          <p:nvPr/>
        </p:nvSpPr>
        <p:spPr>
          <a:xfrm>
            <a:off x="3831100" y="1907500"/>
            <a:ext cx="2472000" cy="6081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Model</a:t>
            </a:r>
            <a:endParaRPr>
              <a:latin typeface="Roboto"/>
              <a:ea typeface="Roboto"/>
              <a:cs typeface="Roboto"/>
              <a:sym typeface="Roboto"/>
            </a:endParaRPr>
          </a:p>
        </p:txBody>
      </p:sp>
      <p:sp>
        <p:nvSpPr>
          <p:cNvPr id="179" name="Google Shape;179;p24"/>
          <p:cNvSpPr txBox="1"/>
          <p:nvPr/>
        </p:nvSpPr>
        <p:spPr>
          <a:xfrm>
            <a:off x="6644175" y="2052250"/>
            <a:ext cx="20937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Background: (x, y, w, h)</a:t>
            </a:r>
            <a:endParaRPr sz="1200" b="1">
              <a:latin typeface="Roboto"/>
              <a:ea typeface="Roboto"/>
              <a:cs typeface="Roboto"/>
              <a:sym typeface="Roboto"/>
            </a:endParaRPr>
          </a:p>
        </p:txBody>
      </p:sp>
      <p:cxnSp>
        <p:nvCxnSpPr>
          <p:cNvPr id="180" name="Google Shape;180;p24"/>
          <p:cNvCxnSpPr>
            <a:stCxn id="181" idx="3"/>
            <a:endCxn id="178" idx="2"/>
          </p:cNvCxnSpPr>
          <p:nvPr/>
        </p:nvCxnSpPr>
        <p:spPr>
          <a:xfrm>
            <a:off x="2647300" y="2211663"/>
            <a:ext cx="1183800" cy="75900"/>
          </a:xfrm>
          <a:prstGeom prst="straightConnector1">
            <a:avLst/>
          </a:prstGeom>
          <a:noFill/>
          <a:ln w="9525" cap="flat" cmpd="sng">
            <a:solidFill>
              <a:schemeClr val="dk2"/>
            </a:solidFill>
            <a:prstDash val="solid"/>
            <a:round/>
            <a:headEnd type="none" w="med" len="med"/>
            <a:tailEnd type="triangle" w="med" len="med"/>
          </a:ln>
        </p:spPr>
      </p:cxnSp>
      <p:cxnSp>
        <p:nvCxnSpPr>
          <p:cNvPr id="182" name="Google Shape;182;p24"/>
          <p:cNvCxnSpPr>
            <a:stCxn id="178" idx="5"/>
            <a:endCxn id="179" idx="1"/>
          </p:cNvCxnSpPr>
          <p:nvPr/>
        </p:nvCxnSpPr>
        <p:spPr>
          <a:xfrm>
            <a:off x="6303100" y="2135538"/>
            <a:ext cx="341100" cy="75900"/>
          </a:xfrm>
          <a:prstGeom prst="straightConnector1">
            <a:avLst/>
          </a:prstGeom>
          <a:noFill/>
          <a:ln w="9525" cap="flat" cmpd="sng">
            <a:solidFill>
              <a:schemeClr val="dk2"/>
            </a:solidFill>
            <a:prstDash val="solid"/>
            <a:round/>
            <a:headEnd type="none" w="med" len="med"/>
            <a:tailEnd type="triangle" w="med" len="med"/>
          </a:ln>
        </p:spPr>
      </p:cxnSp>
      <p:pic>
        <p:nvPicPr>
          <p:cNvPr id="183" name="Google Shape;183;p24"/>
          <p:cNvPicPr preferRelativeResize="0"/>
          <p:nvPr/>
        </p:nvPicPr>
        <p:blipFill>
          <a:blip r:embed="rId3">
            <a:alphaModFix/>
          </a:blip>
          <a:stretch>
            <a:fillRect/>
          </a:stretch>
        </p:blipFill>
        <p:spPr>
          <a:xfrm>
            <a:off x="2113900" y="1854350"/>
            <a:ext cx="533400" cy="714375"/>
          </a:xfrm>
          <a:prstGeom prst="rect">
            <a:avLst/>
          </a:prstGeom>
          <a:noFill/>
          <a:ln>
            <a:noFill/>
          </a:ln>
        </p:spPr>
      </p:pic>
      <p:sp>
        <p:nvSpPr>
          <p:cNvPr id="184" name="Google Shape;184;p24"/>
          <p:cNvSpPr txBox="1"/>
          <p:nvPr/>
        </p:nvSpPr>
        <p:spPr>
          <a:xfrm>
            <a:off x="6303100" y="763925"/>
            <a:ext cx="2675100" cy="90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FF0000"/>
                </a:solidFill>
                <a:latin typeface="Calibri"/>
                <a:ea typeface="Calibri"/>
                <a:cs typeface="Calibri"/>
                <a:sym typeface="Calibri"/>
              </a:rPr>
              <a:t>We will use ‘Background’ as additional class in our dataset</a:t>
            </a:r>
            <a:endParaRPr>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1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32"/>
          <p:cNvSpPr txBox="1"/>
          <p:nvPr/>
        </p:nvSpPr>
        <p:spPr>
          <a:xfrm>
            <a:off x="813175" y="2479650"/>
            <a:ext cx="3814200" cy="132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434343"/>
                </a:solidFill>
                <a:latin typeface="Calibri"/>
                <a:ea typeface="Calibri"/>
                <a:cs typeface="Calibri"/>
                <a:sym typeface="Calibri"/>
              </a:rPr>
              <a:t>TensorFlow Object Detection API</a:t>
            </a:r>
            <a:endParaRPr sz="2400">
              <a:solidFill>
                <a:srgbClr val="434343"/>
              </a:solidFill>
            </a:endParaRPr>
          </a:p>
        </p:txBody>
      </p:sp>
      <p:pic>
        <p:nvPicPr>
          <p:cNvPr id="2104" name="Google Shape;2104;p132"/>
          <p:cNvPicPr preferRelativeResize="0"/>
          <p:nvPr/>
        </p:nvPicPr>
        <p:blipFill>
          <a:blip r:embed="rId3">
            <a:alphaModFix/>
          </a:blip>
          <a:stretch>
            <a:fillRect/>
          </a:stretch>
        </p:blipFill>
        <p:spPr>
          <a:xfrm>
            <a:off x="1759725" y="558550"/>
            <a:ext cx="1921100" cy="1921100"/>
          </a:xfrm>
          <a:prstGeom prst="rect">
            <a:avLst/>
          </a:prstGeom>
          <a:noFill/>
          <a:ln>
            <a:noFill/>
          </a:ln>
        </p:spPr>
      </p:pic>
      <p:sp>
        <p:nvSpPr>
          <p:cNvPr id="2105" name="Google Shape;2105;p132"/>
          <p:cNvSpPr txBox="1"/>
          <p:nvPr/>
        </p:nvSpPr>
        <p:spPr>
          <a:xfrm>
            <a:off x="2109650" y="4143225"/>
            <a:ext cx="5384700" cy="2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https://github.com/tensorflow/models/tree/master/research/object_detection</a:t>
            </a:r>
            <a:endParaRPr>
              <a:solidFill>
                <a:srgbClr val="666666"/>
              </a:solidFill>
            </a:endParaRPr>
          </a:p>
        </p:txBody>
      </p:sp>
      <p:sp>
        <p:nvSpPr>
          <p:cNvPr id="2106" name="Google Shape;2106;p132"/>
          <p:cNvSpPr txBox="1"/>
          <p:nvPr/>
        </p:nvSpPr>
        <p:spPr>
          <a:xfrm>
            <a:off x="5364500" y="1412850"/>
            <a:ext cx="3072900" cy="13278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434343"/>
                </a:solidFill>
                <a:latin typeface="Calibri"/>
                <a:ea typeface="Calibri"/>
                <a:cs typeface="Calibri"/>
                <a:sym typeface="Calibri"/>
              </a:rPr>
              <a:t>Reduces coding effort and allows us to build production ready Object detections models</a:t>
            </a:r>
            <a:endParaRPr>
              <a:solidFill>
                <a:srgbClr val="434343"/>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133"/>
          <p:cNvSpPr txBox="1"/>
          <p:nvPr/>
        </p:nvSpPr>
        <p:spPr>
          <a:xfrm>
            <a:off x="921000" y="220425"/>
            <a:ext cx="7255800" cy="49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BF9000"/>
                </a:solidFill>
                <a:latin typeface="Calibri"/>
                <a:ea typeface="Calibri"/>
                <a:cs typeface="Calibri"/>
                <a:sym typeface="Calibri"/>
              </a:rPr>
              <a:t>Building Object Detector (SSD)</a:t>
            </a:r>
            <a:endParaRPr sz="1800" b="1">
              <a:solidFill>
                <a:srgbClr val="BF9000"/>
              </a:solidFill>
              <a:latin typeface="Calibri"/>
              <a:ea typeface="Calibri"/>
              <a:cs typeface="Calibri"/>
              <a:sym typeface="Calibri"/>
            </a:endParaRPr>
          </a:p>
          <a:p>
            <a:pPr marL="0" lvl="0" indent="0" algn="ctr" rtl="0">
              <a:lnSpc>
                <a:spcPct val="100000"/>
              </a:lnSpc>
              <a:spcBef>
                <a:spcPts val="0"/>
              </a:spcBef>
              <a:spcAft>
                <a:spcPts val="0"/>
              </a:spcAft>
              <a:buNone/>
            </a:pPr>
            <a:r>
              <a:rPr lang="en" sz="1000">
                <a:solidFill>
                  <a:srgbClr val="434343"/>
                </a:solidFill>
                <a:latin typeface="Calibri"/>
                <a:ea typeface="Calibri"/>
                <a:cs typeface="Calibri"/>
                <a:sym typeface="Calibri"/>
              </a:rPr>
              <a:t>Getting data ready</a:t>
            </a:r>
            <a:endParaRPr sz="1000">
              <a:solidFill>
                <a:srgbClr val="434343"/>
              </a:solidFill>
              <a:latin typeface="Calibri"/>
              <a:ea typeface="Calibri"/>
              <a:cs typeface="Calibri"/>
              <a:sym typeface="Calibri"/>
            </a:endParaRPr>
          </a:p>
        </p:txBody>
      </p:sp>
      <p:sp>
        <p:nvSpPr>
          <p:cNvPr id="2112" name="Google Shape;2112;p133"/>
          <p:cNvSpPr txBox="1"/>
          <p:nvPr/>
        </p:nvSpPr>
        <p:spPr>
          <a:xfrm>
            <a:off x="1117350" y="863375"/>
            <a:ext cx="6909300" cy="3958800"/>
          </a:xfrm>
          <a:prstGeom prst="rect">
            <a:avLst/>
          </a:prstGeom>
          <a:noFill/>
          <a:ln>
            <a:noFill/>
          </a:ln>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434343"/>
              </a:buClr>
              <a:buSzPts val="1000"/>
              <a:buFont typeface="Roboto"/>
              <a:buAutoNum type="arabicPeriod"/>
            </a:pPr>
            <a:r>
              <a:rPr lang="en" sz="1000" b="1">
                <a:solidFill>
                  <a:srgbClr val="434343"/>
                </a:solidFill>
                <a:latin typeface="Roboto"/>
                <a:ea typeface="Roboto"/>
                <a:cs typeface="Roboto"/>
                <a:sym typeface="Roboto"/>
              </a:rPr>
              <a:t>Data Preparation</a:t>
            </a:r>
            <a:endParaRPr sz="1000" b="1">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Collect Images</a:t>
            </a:r>
            <a:endParaRPr sz="1000">
              <a:solidFill>
                <a:srgbClr val="434343"/>
              </a:solidFill>
              <a:latin typeface="Roboto"/>
              <a:ea typeface="Roboto"/>
              <a:cs typeface="Roboto"/>
              <a:sym typeface="Roboto"/>
            </a:endParaRPr>
          </a:p>
          <a:p>
            <a:pPr marL="914400" lvl="1" indent="-292100" algn="l" rtl="0">
              <a:lnSpc>
                <a:spcPct val="115000"/>
              </a:lnSpc>
              <a:spcBef>
                <a:spcPts val="0"/>
              </a:spcBef>
              <a:spcAft>
                <a:spcPts val="0"/>
              </a:spcAft>
              <a:buClr>
                <a:srgbClr val="434343"/>
              </a:buClr>
              <a:buSzPts val="1000"/>
              <a:buFont typeface="Roboto"/>
              <a:buAutoNum type="alphaLcPeriod"/>
            </a:pPr>
            <a:r>
              <a:rPr lang="en" sz="1000">
                <a:solidFill>
                  <a:srgbClr val="434343"/>
                </a:solidFill>
                <a:latin typeface="Roboto"/>
                <a:ea typeface="Roboto"/>
                <a:cs typeface="Roboto"/>
                <a:sym typeface="Roboto"/>
              </a:rPr>
              <a:t>Annotate images using </a:t>
            </a:r>
            <a:r>
              <a:rPr lang="en" sz="1000" b="1">
                <a:solidFill>
                  <a:srgbClr val="434343"/>
                </a:solidFill>
                <a:latin typeface="Roboto"/>
                <a:ea typeface="Roboto"/>
                <a:cs typeface="Roboto"/>
                <a:sym typeface="Roboto"/>
              </a:rPr>
              <a:t>LabelImg</a:t>
            </a:r>
            <a:r>
              <a:rPr lang="en" sz="1000">
                <a:solidFill>
                  <a:srgbClr val="434343"/>
                </a:solidFill>
                <a:latin typeface="Roboto"/>
                <a:ea typeface="Roboto"/>
                <a:cs typeface="Roboto"/>
                <a:sym typeface="Roboto"/>
              </a:rPr>
              <a:t> tool</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Class Label for each object</a:t>
            </a:r>
            <a:endParaRPr sz="1000">
              <a:solidFill>
                <a:srgbClr val="434343"/>
              </a:solidFill>
              <a:latin typeface="Roboto"/>
              <a:ea typeface="Roboto"/>
              <a:cs typeface="Roboto"/>
              <a:sym typeface="Roboto"/>
            </a:endParaRPr>
          </a:p>
          <a:p>
            <a:pPr marL="1371600" lvl="2" indent="-292100" algn="l" rtl="0">
              <a:lnSpc>
                <a:spcPct val="115000"/>
              </a:lnSpc>
              <a:spcBef>
                <a:spcPts val="0"/>
              </a:spcBef>
              <a:spcAft>
                <a:spcPts val="0"/>
              </a:spcAft>
              <a:buClr>
                <a:srgbClr val="434343"/>
              </a:buClr>
              <a:buSzPts val="1000"/>
              <a:buFont typeface="Roboto"/>
              <a:buAutoNum type="romanLcPeriod"/>
            </a:pPr>
            <a:r>
              <a:rPr lang="en" sz="1000">
                <a:solidFill>
                  <a:srgbClr val="434343"/>
                </a:solidFill>
                <a:latin typeface="Roboto"/>
                <a:ea typeface="Roboto"/>
                <a:cs typeface="Roboto"/>
                <a:sym typeface="Roboto"/>
              </a:rPr>
              <a:t>Boundary box for each object</a:t>
            </a:r>
            <a:endParaRPr sz="1000">
              <a:solidFill>
                <a:srgbClr val="434343"/>
              </a:solidFill>
              <a:latin typeface="Roboto"/>
              <a:ea typeface="Roboto"/>
              <a:cs typeface="Roboto"/>
              <a:sym typeface="Roboto"/>
            </a:endParaRPr>
          </a:p>
          <a:p>
            <a:pPr marL="457200" lvl="0" indent="-292100" algn="l" rtl="0">
              <a:lnSpc>
                <a:spcPct val="115000"/>
              </a:lnSpc>
              <a:spcBef>
                <a:spcPts val="1000"/>
              </a:spcBef>
              <a:spcAft>
                <a:spcPts val="0"/>
              </a:spcAft>
              <a:buClr>
                <a:srgbClr val="0000FF"/>
              </a:buClr>
              <a:buSzPts val="1000"/>
              <a:buFont typeface="Roboto"/>
              <a:buAutoNum type="arabicPeriod"/>
            </a:pPr>
            <a:r>
              <a:rPr lang="en" sz="1000" b="1">
                <a:solidFill>
                  <a:srgbClr val="0000FF"/>
                </a:solidFill>
                <a:latin typeface="Roboto"/>
                <a:ea typeface="Roboto"/>
                <a:cs typeface="Roboto"/>
                <a:sym typeface="Roboto"/>
              </a:rPr>
              <a:t>Decide on Anchor Boxes</a:t>
            </a:r>
            <a:endParaRPr sz="1000" b="1">
              <a:solidFill>
                <a:srgbClr val="0000FF"/>
              </a:solidFill>
              <a:latin typeface="Roboto"/>
              <a:ea typeface="Roboto"/>
              <a:cs typeface="Roboto"/>
              <a:sym typeface="Roboto"/>
            </a:endParaRPr>
          </a:p>
          <a:p>
            <a:pPr marL="914400" lvl="1" indent="-292100" algn="l" rtl="0">
              <a:lnSpc>
                <a:spcPct val="115000"/>
              </a:lnSpc>
              <a:spcBef>
                <a:spcPts val="100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How many grids to use</a:t>
            </a:r>
            <a:endParaRPr sz="1000">
              <a:solidFill>
                <a:srgbClr val="0000FF"/>
              </a:solidFill>
              <a:latin typeface="Roboto"/>
              <a:ea typeface="Roboto"/>
              <a:cs typeface="Roboto"/>
              <a:sym typeface="Roboto"/>
            </a:endParaRPr>
          </a:p>
          <a:p>
            <a:pPr marL="914400" lvl="1" indent="-292100" algn="l" rtl="0">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Grid Sizes e.g 38x38, 19x19, 3x3 etc</a:t>
            </a:r>
            <a:endParaRPr sz="1000">
              <a:solidFill>
                <a:srgbClr val="0000FF"/>
              </a:solidFill>
              <a:latin typeface="Roboto"/>
              <a:ea typeface="Roboto"/>
              <a:cs typeface="Roboto"/>
              <a:sym typeface="Roboto"/>
            </a:endParaRPr>
          </a:p>
          <a:p>
            <a:pPr marL="914400" lvl="1" indent="-292100" algn="l" rtl="0">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Number of RoIs for each grid cell</a:t>
            </a:r>
            <a:endParaRPr sz="1000">
              <a:solidFill>
                <a:srgbClr val="0000FF"/>
              </a:solidFill>
              <a:latin typeface="Roboto"/>
              <a:ea typeface="Roboto"/>
              <a:cs typeface="Roboto"/>
              <a:sym typeface="Roboto"/>
            </a:endParaRPr>
          </a:p>
          <a:p>
            <a:pPr marL="457200" lvl="0" indent="-292100" algn="l" rtl="0">
              <a:lnSpc>
                <a:spcPct val="115000"/>
              </a:lnSpc>
              <a:spcBef>
                <a:spcPts val="1000"/>
              </a:spcBef>
              <a:spcAft>
                <a:spcPts val="0"/>
              </a:spcAft>
              <a:buClr>
                <a:srgbClr val="0000FF"/>
              </a:buClr>
              <a:buSzPts val="1000"/>
              <a:buFont typeface="Roboto"/>
              <a:buAutoNum type="arabicPeriod"/>
            </a:pPr>
            <a:r>
              <a:rPr lang="en" sz="1000" b="1">
                <a:solidFill>
                  <a:srgbClr val="0000FF"/>
                </a:solidFill>
                <a:latin typeface="Roboto"/>
                <a:ea typeface="Roboto"/>
                <a:cs typeface="Roboto"/>
                <a:sym typeface="Roboto"/>
              </a:rPr>
              <a:t>Prepare labels (ground truths) for each Anchor Box</a:t>
            </a:r>
            <a:endParaRPr sz="1000" b="1">
              <a:solidFill>
                <a:srgbClr val="0000FF"/>
              </a:solidFill>
              <a:latin typeface="Roboto"/>
              <a:ea typeface="Roboto"/>
              <a:cs typeface="Roboto"/>
              <a:sym typeface="Roboto"/>
            </a:endParaRPr>
          </a:p>
          <a:p>
            <a:pPr marL="914400" lvl="1" indent="-292100" algn="l" rtl="0">
              <a:lnSpc>
                <a:spcPct val="115000"/>
              </a:lnSpc>
              <a:spcBef>
                <a:spcPts val="100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Check RoI IoU with each Actual Object Box in the picture</a:t>
            </a:r>
            <a:endParaRPr sz="1000">
              <a:solidFill>
                <a:srgbClr val="0000FF"/>
              </a:solidFill>
              <a:latin typeface="Roboto"/>
              <a:ea typeface="Roboto"/>
              <a:cs typeface="Roboto"/>
              <a:sym typeface="Roboto"/>
            </a:endParaRPr>
          </a:p>
          <a:p>
            <a:pPr marL="914400" lvl="1" indent="-292100" algn="l" rtl="0">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If IoU is above a threshold (e.g 0.5)</a:t>
            </a:r>
            <a:endParaRPr sz="1000">
              <a:solidFill>
                <a:srgbClr val="0000FF"/>
              </a:solidFill>
              <a:latin typeface="Roboto"/>
              <a:ea typeface="Roboto"/>
              <a:cs typeface="Roboto"/>
              <a:sym typeface="Roboto"/>
            </a:endParaRPr>
          </a:p>
          <a:p>
            <a:pPr marL="1371600" lvl="2" indent="-292100" algn="l" rtl="0">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RoI class will be same as Object class</a:t>
            </a:r>
            <a:endParaRPr sz="1000">
              <a:solidFill>
                <a:srgbClr val="0000FF"/>
              </a:solidFill>
              <a:latin typeface="Roboto"/>
              <a:ea typeface="Roboto"/>
              <a:cs typeface="Roboto"/>
              <a:sym typeface="Roboto"/>
            </a:endParaRPr>
          </a:p>
          <a:p>
            <a:pPr marL="1371600" lvl="2" indent="-292100" algn="l" rtl="0">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RoI regression labels will be same Actual Object bounding box coordinates</a:t>
            </a:r>
            <a:endParaRPr sz="1000">
              <a:solidFill>
                <a:srgbClr val="0000FF"/>
              </a:solidFill>
              <a:latin typeface="Roboto"/>
              <a:ea typeface="Roboto"/>
              <a:cs typeface="Roboto"/>
              <a:sym typeface="Roboto"/>
            </a:endParaRPr>
          </a:p>
          <a:p>
            <a:pPr marL="914400" lvl="1" indent="-292100" algn="l" rtl="0">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 If IoU is below the threshold</a:t>
            </a:r>
            <a:endParaRPr sz="1000">
              <a:solidFill>
                <a:srgbClr val="0000FF"/>
              </a:solidFill>
              <a:latin typeface="Roboto"/>
              <a:ea typeface="Roboto"/>
              <a:cs typeface="Roboto"/>
              <a:sym typeface="Roboto"/>
            </a:endParaRPr>
          </a:p>
          <a:p>
            <a:pPr marL="1371600" lvl="2" indent="-292100" algn="l" rtl="0">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RoI class will be ‘Background’ class</a:t>
            </a:r>
            <a:endParaRPr sz="1000">
              <a:solidFill>
                <a:srgbClr val="0000FF"/>
              </a:solidFill>
              <a:latin typeface="Roboto"/>
              <a:ea typeface="Roboto"/>
              <a:cs typeface="Roboto"/>
              <a:sym typeface="Roboto"/>
            </a:endParaRPr>
          </a:p>
          <a:p>
            <a:pPr marL="1371600" lvl="2" indent="-292100" algn="l" rtl="0">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RoI regression labels can be set to [0,0,0,0]</a:t>
            </a:r>
            <a:endParaRPr sz="1000">
              <a:solidFill>
                <a:srgbClr val="0000FF"/>
              </a:solidFill>
              <a:latin typeface="Roboto"/>
              <a:ea typeface="Roboto"/>
              <a:cs typeface="Roboto"/>
              <a:sym typeface="Roboto"/>
            </a:endParaRPr>
          </a:p>
          <a:p>
            <a:pPr marL="914400" lvl="1" indent="-292100" algn="l" rtl="0">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Each RoI will be assigned exactly one Object (remember Object Localization)</a:t>
            </a:r>
            <a:endParaRPr sz="1000">
              <a:solidFill>
                <a:srgbClr val="0000FF"/>
              </a:solidFill>
              <a:latin typeface="Roboto"/>
              <a:ea typeface="Roboto"/>
              <a:cs typeface="Roboto"/>
              <a:sym typeface="Roboto"/>
            </a:endParaRPr>
          </a:p>
        </p:txBody>
      </p:sp>
      <p:sp>
        <p:nvSpPr>
          <p:cNvPr id="2113" name="Google Shape;2113;p133"/>
          <p:cNvSpPr txBox="1"/>
          <p:nvPr/>
        </p:nvSpPr>
        <p:spPr>
          <a:xfrm>
            <a:off x="6036025" y="1557700"/>
            <a:ext cx="2831400" cy="117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666666"/>
                </a:solidFill>
                <a:latin typeface="Calibri"/>
                <a:ea typeface="Calibri"/>
                <a:cs typeface="Calibri"/>
                <a:sym typeface="Calibri"/>
              </a:rPr>
              <a:t>Steps in blue color will be done by TensorFlow Object Detection API</a:t>
            </a:r>
            <a:endParaRPr>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2">
                                            <p:txEl>
                                              <p:pRg st="0" end="0"/>
                                            </p:txEl>
                                          </p:spTgt>
                                        </p:tgtEl>
                                        <p:attrNameLst>
                                          <p:attrName>style.visibility</p:attrName>
                                        </p:attrNameLst>
                                      </p:cBhvr>
                                      <p:to>
                                        <p:strVal val="visible"/>
                                      </p:to>
                                    </p:set>
                                    <p:animEffect transition="in" filter="fade">
                                      <p:cBhvr>
                                        <p:cTn id="7" dur="1000"/>
                                        <p:tgtEl>
                                          <p:spTgt spid="2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2">
                                            <p:txEl>
                                              <p:pRg st="1" end="1"/>
                                            </p:txEl>
                                          </p:spTgt>
                                        </p:tgtEl>
                                        <p:attrNameLst>
                                          <p:attrName>style.visibility</p:attrName>
                                        </p:attrNameLst>
                                      </p:cBhvr>
                                      <p:to>
                                        <p:strVal val="visible"/>
                                      </p:to>
                                    </p:set>
                                    <p:animEffect transition="in" filter="fade">
                                      <p:cBhvr>
                                        <p:cTn id="12" dur="1000"/>
                                        <p:tgtEl>
                                          <p:spTgt spid="2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2">
                                            <p:txEl>
                                              <p:pRg st="2" end="2"/>
                                            </p:txEl>
                                          </p:spTgt>
                                        </p:tgtEl>
                                        <p:attrNameLst>
                                          <p:attrName>style.visibility</p:attrName>
                                        </p:attrNameLst>
                                      </p:cBhvr>
                                      <p:to>
                                        <p:strVal val="visible"/>
                                      </p:to>
                                    </p:set>
                                    <p:animEffect transition="in" filter="fade">
                                      <p:cBhvr>
                                        <p:cTn id="17" dur="1000"/>
                                        <p:tgtEl>
                                          <p:spTgt spid="21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12">
                                            <p:txEl>
                                              <p:pRg st="3" end="3"/>
                                            </p:txEl>
                                          </p:spTgt>
                                        </p:tgtEl>
                                        <p:attrNameLst>
                                          <p:attrName>style.visibility</p:attrName>
                                        </p:attrNameLst>
                                      </p:cBhvr>
                                      <p:to>
                                        <p:strVal val="visible"/>
                                      </p:to>
                                    </p:set>
                                    <p:animEffect transition="in" filter="fade">
                                      <p:cBhvr>
                                        <p:cTn id="22" dur="1000"/>
                                        <p:tgtEl>
                                          <p:spTgt spid="21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2">
                                            <p:txEl>
                                              <p:pRg st="4" end="4"/>
                                            </p:txEl>
                                          </p:spTgt>
                                        </p:tgtEl>
                                        <p:attrNameLst>
                                          <p:attrName>style.visibility</p:attrName>
                                        </p:attrNameLst>
                                      </p:cBhvr>
                                      <p:to>
                                        <p:strVal val="visible"/>
                                      </p:to>
                                    </p:set>
                                    <p:animEffect transition="in" filter="fade">
                                      <p:cBhvr>
                                        <p:cTn id="27" dur="1000"/>
                                        <p:tgtEl>
                                          <p:spTgt spid="21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12">
                                            <p:txEl>
                                              <p:pRg st="5" end="5"/>
                                            </p:txEl>
                                          </p:spTgt>
                                        </p:tgtEl>
                                        <p:attrNameLst>
                                          <p:attrName>style.visibility</p:attrName>
                                        </p:attrNameLst>
                                      </p:cBhvr>
                                      <p:to>
                                        <p:strVal val="visible"/>
                                      </p:to>
                                    </p:set>
                                    <p:animEffect transition="in" filter="fade">
                                      <p:cBhvr>
                                        <p:cTn id="32" dur="1000"/>
                                        <p:tgtEl>
                                          <p:spTgt spid="21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12">
                                            <p:txEl>
                                              <p:pRg st="6" end="6"/>
                                            </p:txEl>
                                          </p:spTgt>
                                        </p:tgtEl>
                                        <p:attrNameLst>
                                          <p:attrName>style.visibility</p:attrName>
                                        </p:attrNameLst>
                                      </p:cBhvr>
                                      <p:to>
                                        <p:strVal val="visible"/>
                                      </p:to>
                                    </p:set>
                                    <p:animEffect transition="in" filter="fade">
                                      <p:cBhvr>
                                        <p:cTn id="37" dur="1000"/>
                                        <p:tgtEl>
                                          <p:spTgt spid="21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12">
                                            <p:txEl>
                                              <p:pRg st="7" end="7"/>
                                            </p:txEl>
                                          </p:spTgt>
                                        </p:tgtEl>
                                        <p:attrNameLst>
                                          <p:attrName>style.visibility</p:attrName>
                                        </p:attrNameLst>
                                      </p:cBhvr>
                                      <p:to>
                                        <p:strVal val="visible"/>
                                      </p:to>
                                    </p:set>
                                    <p:animEffect transition="in" filter="fade">
                                      <p:cBhvr>
                                        <p:cTn id="42" dur="1000"/>
                                        <p:tgtEl>
                                          <p:spTgt spid="211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12">
                                            <p:txEl>
                                              <p:pRg st="8" end="8"/>
                                            </p:txEl>
                                          </p:spTgt>
                                        </p:tgtEl>
                                        <p:attrNameLst>
                                          <p:attrName>style.visibility</p:attrName>
                                        </p:attrNameLst>
                                      </p:cBhvr>
                                      <p:to>
                                        <p:strVal val="visible"/>
                                      </p:to>
                                    </p:set>
                                    <p:animEffect transition="in" filter="fade">
                                      <p:cBhvr>
                                        <p:cTn id="47" dur="1000"/>
                                        <p:tgtEl>
                                          <p:spTgt spid="211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12">
                                            <p:txEl>
                                              <p:pRg st="9" end="9"/>
                                            </p:txEl>
                                          </p:spTgt>
                                        </p:tgtEl>
                                        <p:attrNameLst>
                                          <p:attrName>style.visibility</p:attrName>
                                        </p:attrNameLst>
                                      </p:cBhvr>
                                      <p:to>
                                        <p:strVal val="visible"/>
                                      </p:to>
                                    </p:set>
                                    <p:animEffect transition="in" filter="fade">
                                      <p:cBhvr>
                                        <p:cTn id="52" dur="1000"/>
                                        <p:tgtEl>
                                          <p:spTgt spid="211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12">
                                            <p:txEl>
                                              <p:pRg st="10" end="10"/>
                                            </p:txEl>
                                          </p:spTgt>
                                        </p:tgtEl>
                                        <p:attrNameLst>
                                          <p:attrName>style.visibility</p:attrName>
                                        </p:attrNameLst>
                                      </p:cBhvr>
                                      <p:to>
                                        <p:strVal val="visible"/>
                                      </p:to>
                                    </p:set>
                                    <p:animEffect transition="in" filter="fade">
                                      <p:cBhvr>
                                        <p:cTn id="57" dur="1000"/>
                                        <p:tgtEl>
                                          <p:spTgt spid="211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12">
                                            <p:txEl>
                                              <p:pRg st="11" end="11"/>
                                            </p:txEl>
                                          </p:spTgt>
                                        </p:tgtEl>
                                        <p:attrNameLst>
                                          <p:attrName>style.visibility</p:attrName>
                                        </p:attrNameLst>
                                      </p:cBhvr>
                                      <p:to>
                                        <p:strVal val="visible"/>
                                      </p:to>
                                    </p:set>
                                    <p:animEffect transition="in" filter="fade">
                                      <p:cBhvr>
                                        <p:cTn id="62" dur="1000"/>
                                        <p:tgtEl>
                                          <p:spTgt spid="211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12">
                                            <p:txEl>
                                              <p:pRg st="12" end="12"/>
                                            </p:txEl>
                                          </p:spTgt>
                                        </p:tgtEl>
                                        <p:attrNameLst>
                                          <p:attrName>style.visibility</p:attrName>
                                        </p:attrNameLst>
                                      </p:cBhvr>
                                      <p:to>
                                        <p:strVal val="visible"/>
                                      </p:to>
                                    </p:set>
                                    <p:animEffect transition="in" filter="fade">
                                      <p:cBhvr>
                                        <p:cTn id="67" dur="1000"/>
                                        <p:tgtEl>
                                          <p:spTgt spid="211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12">
                                            <p:txEl>
                                              <p:pRg st="13" end="13"/>
                                            </p:txEl>
                                          </p:spTgt>
                                        </p:tgtEl>
                                        <p:attrNameLst>
                                          <p:attrName>style.visibility</p:attrName>
                                        </p:attrNameLst>
                                      </p:cBhvr>
                                      <p:to>
                                        <p:strVal val="visible"/>
                                      </p:to>
                                    </p:set>
                                    <p:animEffect transition="in" filter="fade">
                                      <p:cBhvr>
                                        <p:cTn id="72" dur="1000"/>
                                        <p:tgtEl>
                                          <p:spTgt spid="211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12">
                                            <p:txEl>
                                              <p:pRg st="14" end="14"/>
                                            </p:txEl>
                                          </p:spTgt>
                                        </p:tgtEl>
                                        <p:attrNameLst>
                                          <p:attrName>style.visibility</p:attrName>
                                        </p:attrNameLst>
                                      </p:cBhvr>
                                      <p:to>
                                        <p:strVal val="visible"/>
                                      </p:to>
                                    </p:set>
                                    <p:animEffect transition="in" filter="fade">
                                      <p:cBhvr>
                                        <p:cTn id="77" dur="1000"/>
                                        <p:tgtEl>
                                          <p:spTgt spid="2112">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12">
                                            <p:txEl>
                                              <p:pRg st="15" end="15"/>
                                            </p:txEl>
                                          </p:spTgt>
                                        </p:tgtEl>
                                        <p:attrNameLst>
                                          <p:attrName>style.visibility</p:attrName>
                                        </p:attrNameLst>
                                      </p:cBhvr>
                                      <p:to>
                                        <p:strVal val="visible"/>
                                      </p:to>
                                    </p:set>
                                    <p:animEffect transition="in" filter="fade">
                                      <p:cBhvr>
                                        <p:cTn id="82" dur="1000"/>
                                        <p:tgtEl>
                                          <p:spTgt spid="2112">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112">
                                            <p:txEl>
                                              <p:pRg st="16" end="16"/>
                                            </p:txEl>
                                          </p:spTgt>
                                        </p:tgtEl>
                                        <p:attrNameLst>
                                          <p:attrName>style.visibility</p:attrName>
                                        </p:attrNameLst>
                                      </p:cBhvr>
                                      <p:to>
                                        <p:strVal val="visible"/>
                                      </p:to>
                                    </p:set>
                                    <p:animEffect transition="in" filter="fade">
                                      <p:cBhvr>
                                        <p:cTn id="87" dur="1000"/>
                                        <p:tgtEl>
                                          <p:spTgt spid="2112">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112">
                                            <p:txEl>
                                              <p:pRg st="17" end="17"/>
                                            </p:txEl>
                                          </p:spTgt>
                                        </p:tgtEl>
                                        <p:attrNameLst>
                                          <p:attrName>style.visibility</p:attrName>
                                        </p:attrNameLst>
                                      </p:cBhvr>
                                      <p:to>
                                        <p:strVal val="visible"/>
                                      </p:to>
                                    </p:set>
                                    <p:animEffect transition="in" filter="fade">
                                      <p:cBhvr>
                                        <p:cTn id="92" dur="1000"/>
                                        <p:tgtEl>
                                          <p:spTgt spid="2112">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134"/>
          <p:cNvSpPr txBox="1"/>
          <p:nvPr/>
        </p:nvSpPr>
        <p:spPr>
          <a:xfrm>
            <a:off x="921000" y="220425"/>
            <a:ext cx="7255800" cy="49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BF9000"/>
                </a:solidFill>
                <a:latin typeface="Calibri"/>
                <a:ea typeface="Calibri"/>
                <a:cs typeface="Calibri"/>
                <a:sym typeface="Calibri"/>
              </a:rPr>
              <a:t>Building Object Detector (SSD)</a:t>
            </a:r>
            <a:endParaRPr sz="1800" b="1">
              <a:solidFill>
                <a:srgbClr val="BF9000"/>
              </a:solidFill>
              <a:latin typeface="Calibri"/>
              <a:ea typeface="Calibri"/>
              <a:cs typeface="Calibri"/>
              <a:sym typeface="Calibri"/>
            </a:endParaRPr>
          </a:p>
          <a:p>
            <a:pPr marL="0" lvl="0" indent="0" algn="ctr" rtl="0">
              <a:lnSpc>
                <a:spcPct val="100000"/>
              </a:lnSpc>
              <a:spcBef>
                <a:spcPts val="0"/>
              </a:spcBef>
              <a:spcAft>
                <a:spcPts val="0"/>
              </a:spcAft>
              <a:buNone/>
            </a:pPr>
            <a:r>
              <a:rPr lang="en" sz="1000">
                <a:solidFill>
                  <a:srgbClr val="434343"/>
                </a:solidFill>
                <a:latin typeface="Calibri"/>
                <a:ea typeface="Calibri"/>
                <a:cs typeface="Calibri"/>
                <a:sym typeface="Calibri"/>
              </a:rPr>
              <a:t>Model Training &amp; Prediction</a:t>
            </a:r>
            <a:endParaRPr sz="1000">
              <a:solidFill>
                <a:srgbClr val="434343"/>
              </a:solidFill>
              <a:latin typeface="Calibri"/>
              <a:ea typeface="Calibri"/>
              <a:cs typeface="Calibri"/>
              <a:sym typeface="Calibri"/>
            </a:endParaRPr>
          </a:p>
        </p:txBody>
      </p:sp>
      <p:sp>
        <p:nvSpPr>
          <p:cNvPr id="2119" name="Google Shape;2119;p134"/>
          <p:cNvSpPr txBox="1"/>
          <p:nvPr/>
        </p:nvSpPr>
        <p:spPr>
          <a:xfrm>
            <a:off x="1145775" y="936850"/>
            <a:ext cx="6909300" cy="3857700"/>
          </a:xfrm>
          <a:prstGeom prst="rect">
            <a:avLst/>
          </a:prstGeom>
          <a:noFill/>
          <a:ln>
            <a:noFill/>
          </a:ln>
        </p:spPr>
        <p:txBody>
          <a:bodyPr spcFirstLastPara="1" wrap="square" lIns="91425" tIns="91425" rIns="91425" bIns="91425" anchor="t" anchorCtr="0">
            <a:noAutofit/>
          </a:bodyPr>
          <a:lstStyle/>
          <a:p>
            <a:pPr marL="457200" lvl="0" indent="-292100" algn="l" rtl="0">
              <a:lnSpc>
                <a:spcPct val="150000"/>
              </a:lnSpc>
              <a:spcBef>
                <a:spcPts val="0"/>
              </a:spcBef>
              <a:spcAft>
                <a:spcPts val="0"/>
              </a:spcAft>
              <a:buClr>
                <a:srgbClr val="0000FF"/>
              </a:buClr>
              <a:buSzPts val="1000"/>
              <a:buFont typeface="Roboto"/>
              <a:buAutoNum type="arabicPeriod"/>
            </a:pPr>
            <a:r>
              <a:rPr lang="en" sz="1000" b="1">
                <a:solidFill>
                  <a:srgbClr val="0000FF"/>
                </a:solidFill>
                <a:latin typeface="Roboto"/>
                <a:ea typeface="Roboto"/>
                <a:cs typeface="Roboto"/>
                <a:sym typeface="Roboto"/>
              </a:rPr>
              <a:t>Define Model</a:t>
            </a:r>
            <a:endParaRPr sz="1000" b="1">
              <a:solidFill>
                <a:srgbClr val="0000FF"/>
              </a:solidFill>
              <a:latin typeface="Roboto"/>
              <a:ea typeface="Roboto"/>
              <a:cs typeface="Roboto"/>
              <a:sym typeface="Roboto"/>
            </a:endParaRPr>
          </a:p>
          <a:p>
            <a:pPr marL="914400" lvl="1" indent="-292100" algn="l" rtl="0">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Feature Network</a:t>
            </a:r>
            <a:endParaRPr sz="1000">
              <a:solidFill>
                <a:srgbClr val="0000FF"/>
              </a:solidFill>
              <a:latin typeface="Roboto"/>
              <a:ea typeface="Roboto"/>
              <a:cs typeface="Roboto"/>
              <a:sym typeface="Roboto"/>
            </a:endParaRPr>
          </a:p>
          <a:p>
            <a:pPr marL="1371600" lvl="2" indent="-292100" algn="l" rtl="0">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Pre-trained Model</a:t>
            </a:r>
            <a:endParaRPr sz="1000">
              <a:solidFill>
                <a:srgbClr val="0000FF"/>
              </a:solidFill>
              <a:latin typeface="Roboto"/>
              <a:ea typeface="Roboto"/>
              <a:cs typeface="Roboto"/>
              <a:sym typeface="Roboto"/>
            </a:endParaRPr>
          </a:p>
          <a:p>
            <a:pPr marL="1371600" lvl="2" indent="-292100" algn="l" rtl="0">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Decide on which architecture to use e.g ResNet, Inception, VGG or Mobilenet</a:t>
            </a:r>
            <a:endParaRPr sz="1000">
              <a:solidFill>
                <a:srgbClr val="0000FF"/>
              </a:solidFill>
              <a:latin typeface="Roboto"/>
              <a:ea typeface="Roboto"/>
              <a:cs typeface="Roboto"/>
              <a:sym typeface="Roboto"/>
            </a:endParaRPr>
          </a:p>
          <a:p>
            <a:pPr marL="914400" lvl="1" indent="-292100" algn="l" rtl="0">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Build Detection layers</a:t>
            </a:r>
            <a:endParaRPr sz="1000">
              <a:solidFill>
                <a:srgbClr val="0000FF"/>
              </a:solidFill>
              <a:latin typeface="Roboto"/>
              <a:ea typeface="Roboto"/>
              <a:cs typeface="Roboto"/>
              <a:sym typeface="Roboto"/>
            </a:endParaRPr>
          </a:p>
          <a:p>
            <a:pPr marL="1371600" lvl="2" indent="-292100" algn="l" rtl="0">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Based on Grid sizes and anchor boxes for each grid cell</a:t>
            </a:r>
            <a:endParaRPr sz="1000">
              <a:solidFill>
                <a:srgbClr val="0000FF"/>
              </a:solidFill>
              <a:latin typeface="Roboto"/>
              <a:ea typeface="Roboto"/>
              <a:cs typeface="Roboto"/>
              <a:sym typeface="Roboto"/>
            </a:endParaRPr>
          </a:p>
          <a:p>
            <a:pPr marL="457200" lvl="0" indent="-292100" algn="l" rtl="0">
              <a:lnSpc>
                <a:spcPct val="115000"/>
              </a:lnSpc>
              <a:spcBef>
                <a:spcPts val="1000"/>
              </a:spcBef>
              <a:spcAft>
                <a:spcPts val="0"/>
              </a:spcAft>
              <a:buClr>
                <a:srgbClr val="0000FF"/>
              </a:buClr>
              <a:buSzPts val="1000"/>
              <a:buFont typeface="Roboto"/>
              <a:buAutoNum type="arabicPeriod"/>
            </a:pPr>
            <a:r>
              <a:rPr lang="en" sz="1000" b="1">
                <a:solidFill>
                  <a:srgbClr val="0000FF"/>
                </a:solidFill>
                <a:latin typeface="Roboto"/>
                <a:ea typeface="Roboto"/>
                <a:cs typeface="Roboto"/>
                <a:sym typeface="Roboto"/>
              </a:rPr>
              <a:t>Train Model</a:t>
            </a:r>
            <a:endParaRPr sz="1000" b="1">
              <a:solidFill>
                <a:srgbClr val="0000FF"/>
              </a:solidFill>
              <a:latin typeface="Roboto"/>
              <a:ea typeface="Roboto"/>
              <a:cs typeface="Roboto"/>
              <a:sym typeface="Roboto"/>
            </a:endParaRPr>
          </a:p>
          <a:p>
            <a:pPr marL="914400" lvl="1" indent="-292100" algn="l" rtl="0">
              <a:lnSpc>
                <a:spcPct val="115000"/>
              </a:lnSpc>
              <a:spcBef>
                <a:spcPts val="100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Use Image Augmentation (and boundary box augmentation)</a:t>
            </a:r>
            <a:endParaRPr sz="1000">
              <a:solidFill>
                <a:srgbClr val="0000FF"/>
              </a:solidFill>
              <a:latin typeface="Roboto"/>
              <a:ea typeface="Roboto"/>
              <a:cs typeface="Roboto"/>
              <a:sym typeface="Roboto"/>
            </a:endParaRPr>
          </a:p>
          <a:p>
            <a:pPr marL="914400" lvl="1" indent="-292100" algn="l" rtl="0">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Loss Calculation</a:t>
            </a:r>
            <a:endParaRPr sz="1000">
              <a:solidFill>
                <a:srgbClr val="0000FF"/>
              </a:solidFill>
              <a:latin typeface="Roboto"/>
              <a:ea typeface="Roboto"/>
              <a:cs typeface="Roboto"/>
              <a:sym typeface="Roboto"/>
            </a:endParaRPr>
          </a:p>
          <a:p>
            <a:pPr marL="1371600" lvl="2" indent="-292100" algn="l" rtl="0">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For classification loss, undersample background class </a:t>
            </a:r>
            <a:endParaRPr sz="1000">
              <a:solidFill>
                <a:srgbClr val="0000FF"/>
              </a:solidFill>
              <a:latin typeface="Roboto"/>
              <a:ea typeface="Roboto"/>
              <a:cs typeface="Roboto"/>
              <a:sym typeface="Roboto"/>
            </a:endParaRPr>
          </a:p>
          <a:p>
            <a:pPr marL="1371600" lvl="2" indent="-292100" algn="l" rtl="0">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For Regression loss, ignore anchor boxes predictions with background class</a:t>
            </a:r>
            <a:endParaRPr sz="1000">
              <a:solidFill>
                <a:srgbClr val="0000FF"/>
              </a:solidFill>
              <a:latin typeface="Roboto"/>
              <a:ea typeface="Roboto"/>
              <a:cs typeface="Roboto"/>
              <a:sym typeface="Roboto"/>
            </a:endParaRPr>
          </a:p>
          <a:p>
            <a:pPr marL="1371600" lvl="2" indent="-292100" algn="l" rtl="0">
              <a:lnSpc>
                <a:spcPct val="115000"/>
              </a:lnSpc>
              <a:spcBef>
                <a:spcPts val="0"/>
              </a:spcBef>
              <a:spcAft>
                <a:spcPts val="0"/>
              </a:spcAft>
              <a:buClr>
                <a:srgbClr val="0000FF"/>
              </a:buClr>
              <a:buSzPts val="1000"/>
              <a:buFont typeface="Roboto"/>
              <a:buAutoNum type="romanLcPeriod"/>
            </a:pPr>
            <a:r>
              <a:rPr lang="en" sz="1000">
                <a:solidFill>
                  <a:srgbClr val="0000FF"/>
                </a:solidFill>
                <a:latin typeface="Roboto"/>
                <a:ea typeface="Roboto"/>
                <a:cs typeface="Roboto"/>
                <a:sym typeface="Roboto"/>
              </a:rPr>
              <a:t>We will need to use Custom loss function</a:t>
            </a:r>
            <a:endParaRPr sz="1000">
              <a:solidFill>
                <a:srgbClr val="0000FF"/>
              </a:solidFill>
              <a:latin typeface="Roboto"/>
              <a:ea typeface="Roboto"/>
              <a:cs typeface="Roboto"/>
              <a:sym typeface="Roboto"/>
            </a:endParaRPr>
          </a:p>
          <a:p>
            <a:pPr marL="457200" lvl="0" indent="-292100" algn="l" rtl="0">
              <a:lnSpc>
                <a:spcPct val="115000"/>
              </a:lnSpc>
              <a:spcBef>
                <a:spcPts val="1000"/>
              </a:spcBef>
              <a:spcAft>
                <a:spcPts val="0"/>
              </a:spcAft>
              <a:buClr>
                <a:srgbClr val="0000FF"/>
              </a:buClr>
              <a:buSzPts val="1000"/>
              <a:buFont typeface="Roboto"/>
              <a:buAutoNum type="arabicPeriod"/>
            </a:pPr>
            <a:r>
              <a:rPr lang="en" sz="1000" b="1">
                <a:solidFill>
                  <a:srgbClr val="0000FF"/>
                </a:solidFill>
                <a:latin typeface="Roboto"/>
                <a:ea typeface="Roboto"/>
                <a:cs typeface="Roboto"/>
                <a:sym typeface="Roboto"/>
              </a:rPr>
              <a:t>Model Prediction</a:t>
            </a:r>
            <a:endParaRPr sz="1000" b="1">
              <a:solidFill>
                <a:srgbClr val="0000FF"/>
              </a:solidFill>
              <a:latin typeface="Roboto"/>
              <a:ea typeface="Roboto"/>
              <a:cs typeface="Roboto"/>
              <a:sym typeface="Roboto"/>
            </a:endParaRPr>
          </a:p>
          <a:p>
            <a:pPr marL="914400" lvl="1" indent="-292100" algn="l" rtl="0">
              <a:lnSpc>
                <a:spcPct val="115000"/>
              </a:lnSpc>
              <a:spcBef>
                <a:spcPts val="100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Remove Background class predictions (this will be in super majority)</a:t>
            </a:r>
            <a:endParaRPr sz="1000">
              <a:solidFill>
                <a:srgbClr val="0000FF"/>
              </a:solidFill>
              <a:latin typeface="Roboto"/>
              <a:ea typeface="Roboto"/>
              <a:cs typeface="Roboto"/>
              <a:sym typeface="Roboto"/>
            </a:endParaRPr>
          </a:p>
          <a:p>
            <a:pPr marL="914400" lvl="1" indent="-292100" algn="l" rtl="0">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Remove duplicate predictions using NMS</a:t>
            </a:r>
            <a:endParaRPr sz="1000">
              <a:solidFill>
                <a:srgbClr val="0000FF"/>
              </a:solidFill>
              <a:latin typeface="Roboto"/>
              <a:ea typeface="Roboto"/>
              <a:cs typeface="Roboto"/>
              <a:sym typeface="Roboto"/>
            </a:endParaRPr>
          </a:p>
          <a:p>
            <a:pPr marL="914400" lvl="1" indent="-292100" algn="l" rtl="0">
              <a:lnSpc>
                <a:spcPct val="115000"/>
              </a:lnSpc>
              <a:spcBef>
                <a:spcPts val="0"/>
              </a:spcBef>
              <a:spcAft>
                <a:spcPts val="0"/>
              </a:spcAft>
              <a:buClr>
                <a:srgbClr val="0000FF"/>
              </a:buClr>
              <a:buSzPts val="1000"/>
              <a:buFont typeface="Roboto"/>
              <a:buAutoNum type="alphaLcPeriod"/>
            </a:pPr>
            <a:r>
              <a:rPr lang="en" sz="1000">
                <a:solidFill>
                  <a:srgbClr val="0000FF"/>
                </a:solidFill>
                <a:latin typeface="Roboto"/>
                <a:ea typeface="Roboto"/>
                <a:cs typeface="Roboto"/>
                <a:sym typeface="Roboto"/>
              </a:rPr>
              <a:t>Although, we predict on 1000s of image parts, we will have only few final predictions</a:t>
            </a:r>
            <a:endParaRPr sz="1000">
              <a:solidFill>
                <a:srgbClr val="0000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9">
                                            <p:txEl>
                                              <p:pRg st="0" end="0"/>
                                            </p:txEl>
                                          </p:spTgt>
                                        </p:tgtEl>
                                        <p:attrNameLst>
                                          <p:attrName>style.visibility</p:attrName>
                                        </p:attrNameLst>
                                      </p:cBhvr>
                                      <p:to>
                                        <p:strVal val="visible"/>
                                      </p:to>
                                    </p:set>
                                    <p:animEffect transition="in" filter="fade">
                                      <p:cBhvr>
                                        <p:cTn id="7" dur="1000"/>
                                        <p:tgtEl>
                                          <p:spTgt spid="21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9">
                                            <p:txEl>
                                              <p:pRg st="1" end="1"/>
                                            </p:txEl>
                                          </p:spTgt>
                                        </p:tgtEl>
                                        <p:attrNameLst>
                                          <p:attrName>style.visibility</p:attrName>
                                        </p:attrNameLst>
                                      </p:cBhvr>
                                      <p:to>
                                        <p:strVal val="visible"/>
                                      </p:to>
                                    </p:set>
                                    <p:animEffect transition="in" filter="fade">
                                      <p:cBhvr>
                                        <p:cTn id="12" dur="1000"/>
                                        <p:tgtEl>
                                          <p:spTgt spid="21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9">
                                            <p:txEl>
                                              <p:pRg st="2" end="2"/>
                                            </p:txEl>
                                          </p:spTgt>
                                        </p:tgtEl>
                                        <p:attrNameLst>
                                          <p:attrName>style.visibility</p:attrName>
                                        </p:attrNameLst>
                                      </p:cBhvr>
                                      <p:to>
                                        <p:strVal val="visible"/>
                                      </p:to>
                                    </p:set>
                                    <p:animEffect transition="in" filter="fade">
                                      <p:cBhvr>
                                        <p:cTn id="17" dur="1000"/>
                                        <p:tgtEl>
                                          <p:spTgt spid="21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19">
                                            <p:txEl>
                                              <p:pRg st="3" end="3"/>
                                            </p:txEl>
                                          </p:spTgt>
                                        </p:tgtEl>
                                        <p:attrNameLst>
                                          <p:attrName>style.visibility</p:attrName>
                                        </p:attrNameLst>
                                      </p:cBhvr>
                                      <p:to>
                                        <p:strVal val="visible"/>
                                      </p:to>
                                    </p:set>
                                    <p:animEffect transition="in" filter="fade">
                                      <p:cBhvr>
                                        <p:cTn id="22" dur="1000"/>
                                        <p:tgtEl>
                                          <p:spTgt spid="21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9">
                                            <p:txEl>
                                              <p:pRg st="4" end="4"/>
                                            </p:txEl>
                                          </p:spTgt>
                                        </p:tgtEl>
                                        <p:attrNameLst>
                                          <p:attrName>style.visibility</p:attrName>
                                        </p:attrNameLst>
                                      </p:cBhvr>
                                      <p:to>
                                        <p:strVal val="visible"/>
                                      </p:to>
                                    </p:set>
                                    <p:animEffect transition="in" filter="fade">
                                      <p:cBhvr>
                                        <p:cTn id="27" dur="1000"/>
                                        <p:tgtEl>
                                          <p:spTgt spid="21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19">
                                            <p:txEl>
                                              <p:pRg st="5" end="5"/>
                                            </p:txEl>
                                          </p:spTgt>
                                        </p:tgtEl>
                                        <p:attrNameLst>
                                          <p:attrName>style.visibility</p:attrName>
                                        </p:attrNameLst>
                                      </p:cBhvr>
                                      <p:to>
                                        <p:strVal val="visible"/>
                                      </p:to>
                                    </p:set>
                                    <p:animEffect transition="in" filter="fade">
                                      <p:cBhvr>
                                        <p:cTn id="32" dur="1000"/>
                                        <p:tgtEl>
                                          <p:spTgt spid="21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19">
                                            <p:txEl>
                                              <p:pRg st="6" end="6"/>
                                            </p:txEl>
                                          </p:spTgt>
                                        </p:tgtEl>
                                        <p:attrNameLst>
                                          <p:attrName>style.visibility</p:attrName>
                                        </p:attrNameLst>
                                      </p:cBhvr>
                                      <p:to>
                                        <p:strVal val="visible"/>
                                      </p:to>
                                    </p:set>
                                    <p:animEffect transition="in" filter="fade">
                                      <p:cBhvr>
                                        <p:cTn id="37" dur="1000"/>
                                        <p:tgtEl>
                                          <p:spTgt spid="21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19">
                                            <p:txEl>
                                              <p:pRg st="7" end="7"/>
                                            </p:txEl>
                                          </p:spTgt>
                                        </p:tgtEl>
                                        <p:attrNameLst>
                                          <p:attrName>style.visibility</p:attrName>
                                        </p:attrNameLst>
                                      </p:cBhvr>
                                      <p:to>
                                        <p:strVal val="visible"/>
                                      </p:to>
                                    </p:set>
                                    <p:animEffect transition="in" filter="fade">
                                      <p:cBhvr>
                                        <p:cTn id="42" dur="1000"/>
                                        <p:tgtEl>
                                          <p:spTgt spid="211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19">
                                            <p:txEl>
                                              <p:pRg st="8" end="8"/>
                                            </p:txEl>
                                          </p:spTgt>
                                        </p:tgtEl>
                                        <p:attrNameLst>
                                          <p:attrName>style.visibility</p:attrName>
                                        </p:attrNameLst>
                                      </p:cBhvr>
                                      <p:to>
                                        <p:strVal val="visible"/>
                                      </p:to>
                                    </p:set>
                                    <p:animEffect transition="in" filter="fade">
                                      <p:cBhvr>
                                        <p:cTn id="47" dur="1000"/>
                                        <p:tgtEl>
                                          <p:spTgt spid="211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19">
                                            <p:txEl>
                                              <p:pRg st="9" end="9"/>
                                            </p:txEl>
                                          </p:spTgt>
                                        </p:tgtEl>
                                        <p:attrNameLst>
                                          <p:attrName>style.visibility</p:attrName>
                                        </p:attrNameLst>
                                      </p:cBhvr>
                                      <p:to>
                                        <p:strVal val="visible"/>
                                      </p:to>
                                    </p:set>
                                    <p:animEffect transition="in" filter="fade">
                                      <p:cBhvr>
                                        <p:cTn id="52" dur="1000"/>
                                        <p:tgtEl>
                                          <p:spTgt spid="211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19">
                                            <p:txEl>
                                              <p:pRg st="10" end="10"/>
                                            </p:txEl>
                                          </p:spTgt>
                                        </p:tgtEl>
                                        <p:attrNameLst>
                                          <p:attrName>style.visibility</p:attrName>
                                        </p:attrNameLst>
                                      </p:cBhvr>
                                      <p:to>
                                        <p:strVal val="visible"/>
                                      </p:to>
                                    </p:set>
                                    <p:animEffect transition="in" filter="fade">
                                      <p:cBhvr>
                                        <p:cTn id="57" dur="1000"/>
                                        <p:tgtEl>
                                          <p:spTgt spid="211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19">
                                            <p:txEl>
                                              <p:pRg st="11" end="11"/>
                                            </p:txEl>
                                          </p:spTgt>
                                        </p:tgtEl>
                                        <p:attrNameLst>
                                          <p:attrName>style.visibility</p:attrName>
                                        </p:attrNameLst>
                                      </p:cBhvr>
                                      <p:to>
                                        <p:strVal val="visible"/>
                                      </p:to>
                                    </p:set>
                                    <p:animEffect transition="in" filter="fade">
                                      <p:cBhvr>
                                        <p:cTn id="62" dur="1000"/>
                                        <p:tgtEl>
                                          <p:spTgt spid="211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19">
                                            <p:txEl>
                                              <p:pRg st="12" end="12"/>
                                            </p:txEl>
                                          </p:spTgt>
                                        </p:tgtEl>
                                        <p:attrNameLst>
                                          <p:attrName>style.visibility</p:attrName>
                                        </p:attrNameLst>
                                      </p:cBhvr>
                                      <p:to>
                                        <p:strVal val="visible"/>
                                      </p:to>
                                    </p:set>
                                    <p:animEffect transition="in" filter="fade">
                                      <p:cBhvr>
                                        <p:cTn id="67" dur="1000"/>
                                        <p:tgtEl>
                                          <p:spTgt spid="2119">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19">
                                            <p:txEl>
                                              <p:pRg st="13" end="13"/>
                                            </p:txEl>
                                          </p:spTgt>
                                        </p:tgtEl>
                                        <p:attrNameLst>
                                          <p:attrName>style.visibility</p:attrName>
                                        </p:attrNameLst>
                                      </p:cBhvr>
                                      <p:to>
                                        <p:strVal val="visible"/>
                                      </p:to>
                                    </p:set>
                                    <p:animEffect transition="in" filter="fade">
                                      <p:cBhvr>
                                        <p:cTn id="72" dur="1000"/>
                                        <p:tgtEl>
                                          <p:spTgt spid="2119">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19">
                                            <p:txEl>
                                              <p:pRg st="14" end="14"/>
                                            </p:txEl>
                                          </p:spTgt>
                                        </p:tgtEl>
                                        <p:attrNameLst>
                                          <p:attrName>style.visibility</p:attrName>
                                        </p:attrNameLst>
                                      </p:cBhvr>
                                      <p:to>
                                        <p:strVal val="visible"/>
                                      </p:to>
                                    </p:set>
                                    <p:animEffect transition="in" filter="fade">
                                      <p:cBhvr>
                                        <p:cTn id="77" dur="1000"/>
                                        <p:tgtEl>
                                          <p:spTgt spid="2119">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19">
                                            <p:txEl>
                                              <p:pRg st="15" end="15"/>
                                            </p:txEl>
                                          </p:spTgt>
                                        </p:tgtEl>
                                        <p:attrNameLst>
                                          <p:attrName>style.visibility</p:attrName>
                                        </p:attrNameLst>
                                      </p:cBhvr>
                                      <p:to>
                                        <p:strVal val="visible"/>
                                      </p:to>
                                    </p:set>
                                    <p:animEffect transition="in" filter="fade">
                                      <p:cBhvr>
                                        <p:cTn id="82" dur="1000"/>
                                        <p:tgtEl>
                                          <p:spTgt spid="211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135"/>
          <p:cNvSpPr txBox="1"/>
          <p:nvPr/>
        </p:nvSpPr>
        <p:spPr>
          <a:xfrm>
            <a:off x="813175" y="2479650"/>
            <a:ext cx="3814200" cy="1327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434343"/>
                </a:solidFill>
                <a:latin typeface="Calibri"/>
                <a:ea typeface="Calibri"/>
                <a:cs typeface="Calibri"/>
                <a:sym typeface="Calibri"/>
              </a:rPr>
              <a:t>TensorFlow Object Detection API</a:t>
            </a:r>
            <a:endParaRPr sz="2400">
              <a:solidFill>
                <a:srgbClr val="434343"/>
              </a:solidFill>
            </a:endParaRPr>
          </a:p>
        </p:txBody>
      </p:sp>
      <p:pic>
        <p:nvPicPr>
          <p:cNvPr id="2125" name="Google Shape;2125;p135"/>
          <p:cNvPicPr preferRelativeResize="0"/>
          <p:nvPr/>
        </p:nvPicPr>
        <p:blipFill>
          <a:blip r:embed="rId3">
            <a:alphaModFix/>
          </a:blip>
          <a:stretch>
            <a:fillRect/>
          </a:stretch>
        </p:blipFill>
        <p:spPr>
          <a:xfrm>
            <a:off x="1759725" y="558550"/>
            <a:ext cx="1921100" cy="1921100"/>
          </a:xfrm>
          <a:prstGeom prst="rect">
            <a:avLst/>
          </a:prstGeom>
          <a:noFill/>
          <a:ln>
            <a:noFill/>
          </a:ln>
        </p:spPr>
      </p:pic>
      <p:sp>
        <p:nvSpPr>
          <p:cNvPr id="2126" name="Google Shape;2126;p135"/>
          <p:cNvSpPr txBox="1"/>
          <p:nvPr/>
        </p:nvSpPr>
        <p:spPr>
          <a:xfrm>
            <a:off x="2109650" y="4143225"/>
            <a:ext cx="5384700" cy="2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https://github.com/tensorflow/models/tree/master/research/object_detection</a:t>
            </a:r>
            <a:endParaRPr>
              <a:solidFill>
                <a:srgbClr val="666666"/>
              </a:solidFill>
            </a:endParaRPr>
          </a:p>
        </p:txBody>
      </p:sp>
      <p:sp>
        <p:nvSpPr>
          <p:cNvPr id="2127" name="Google Shape;2127;p135"/>
          <p:cNvSpPr txBox="1"/>
          <p:nvPr/>
        </p:nvSpPr>
        <p:spPr>
          <a:xfrm>
            <a:off x="5364500" y="1412850"/>
            <a:ext cx="3072900" cy="13278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434343"/>
                </a:solidFill>
                <a:latin typeface="Calibri"/>
                <a:ea typeface="Calibri"/>
                <a:cs typeface="Calibri"/>
                <a:sym typeface="Calibri"/>
              </a:rPr>
              <a:t>This API also supports </a:t>
            </a:r>
            <a:r>
              <a:rPr lang="en" b="1">
                <a:solidFill>
                  <a:srgbClr val="434343"/>
                </a:solidFill>
                <a:latin typeface="Calibri"/>
                <a:ea typeface="Calibri"/>
                <a:cs typeface="Calibri"/>
                <a:sym typeface="Calibri"/>
              </a:rPr>
              <a:t>Faster R-CNN</a:t>
            </a:r>
            <a:endParaRPr b="1">
              <a:solidFill>
                <a:srgbClr val="434343"/>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136"/>
          <p:cNvSpPr txBox="1"/>
          <p:nvPr/>
        </p:nvSpPr>
        <p:spPr>
          <a:xfrm>
            <a:off x="2592600" y="2254950"/>
            <a:ext cx="39588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Calibri"/>
                <a:ea typeface="Calibri"/>
                <a:cs typeface="Calibri"/>
                <a:sym typeface="Calibri"/>
              </a:rPr>
              <a:t>Backup Slides</a:t>
            </a:r>
            <a:endParaRPr sz="1300">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137"/>
          <p:cNvSpPr txBox="1"/>
          <p:nvPr/>
        </p:nvSpPr>
        <p:spPr>
          <a:xfrm>
            <a:off x="1088738" y="1911450"/>
            <a:ext cx="2812500" cy="1777800"/>
          </a:xfrm>
          <a:prstGeom prst="rect">
            <a:avLst/>
          </a:prstGeom>
          <a:solidFill>
            <a:srgbClr val="D9EAD3"/>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a:latin typeface="Roboto"/>
                <a:ea typeface="Roboto"/>
                <a:cs typeface="Roboto"/>
                <a:sym typeface="Roboto"/>
              </a:rPr>
              <a:t>X and Y Coordinates:</a:t>
            </a:r>
            <a:endParaRPr sz="900" b="1">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1. x &amp; y are not xmin/ymin coordinates, rather they represent center point of actual object box.</a:t>
            </a:r>
            <a:endParaRPr sz="900">
              <a:latin typeface="Roboto"/>
              <a:ea typeface="Roboto"/>
              <a:cs typeface="Roboto"/>
              <a:sym typeface="Roboto"/>
            </a:endParaRPr>
          </a:p>
          <a:p>
            <a:pPr marL="0" lvl="0" indent="0" algn="l" rtl="0">
              <a:lnSpc>
                <a:spcPct val="115000"/>
              </a:lnSpc>
              <a:spcBef>
                <a:spcPts val="0"/>
              </a:spcBef>
              <a:spcAft>
                <a:spcPts val="0"/>
              </a:spcAft>
              <a:buNone/>
            </a:pPr>
            <a:endParaRPr sz="900">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2. The center point of anchor box is subtracted from x and y values.</a:t>
            </a:r>
            <a:endParaRPr sz="900">
              <a:latin typeface="Roboto"/>
              <a:ea typeface="Roboto"/>
              <a:cs typeface="Roboto"/>
              <a:sym typeface="Roboto"/>
            </a:endParaRPr>
          </a:p>
          <a:p>
            <a:pPr marL="0" lvl="0" indent="0" algn="l" rtl="0">
              <a:lnSpc>
                <a:spcPct val="115000"/>
              </a:lnSpc>
              <a:spcBef>
                <a:spcPts val="0"/>
              </a:spcBef>
              <a:spcAft>
                <a:spcPts val="0"/>
              </a:spcAft>
              <a:buNone/>
            </a:pPr>
            <a:endParaRPr sz="900">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3. The different in center points is normalized </a:t>
            </a:r>
            <a:r>
              <a:rPr lang="en" sz="900" i="1">
                <a:latin typeface="Roboto"/>
                <a:ea typeface="Roboto"/>
                <a:cs typeface="Roboto"/>
                <a:sym typeface="Roboto"/>
              </a:rPr>
              <a:t>i.e </a:t>
            </a:r>
            <a:r>
              <a:rPr lang="en" sz="900">
                <a:latin typeface="Roboto"/>
                <a:ea typeface="Roboto"/>
                <a:cs typeface="Roboto"/>
                <a:sym typeface="Roboto"/>
              </a:rPr>
              <a:t>divided by image width/height.</a:t>
            </a:r>
            <a:endParaRPr sz="900">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p:txBody>
      </p:sp>
      <p:sp>
        <p:nvSpPr>
          <p:cNvPr id="2138" name="Google Shape;2138;p137"/>
          <p:cNvSpPr txBox="1"/>
          <p:nvPr/>
        </p:nvSpPr>
        <p:spPr>
          <a:xfrm>
            <a:off x="5242763" y="1911450"/>
            <a:ext cx="2812500" cy="1777800"/>
          </a:xfrm>
          <a:prstGeom prst="rect">
            <a:avLst/>
          </a:prstGeom>
          <a:solidFill>
            <a:srgbClr val="FFF2CC"/>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a:latin typeface="Roboto"/>
                <a:ea typeface="Roboto"/>
                <a:cs typeface="Roboto"/>
                <a:sym typeface="Roboto"/>
              </a:rPr>
              <a:t>W and H Coordinates:</a:t>
            </a:r>
            <a:endParaRPr sz="900" b="1">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1. w &amp; h are width and height of actual object box.</a:t>
            </a:r>
            <a:endParaRPr sz="900">
              <a:latin typeface="Roboto"/>
              <a:ea typeface="Roboto"/>
              <a:cs typeface="Roboto"/>
              <a:sym typeface="Roboto"/>
            </a:endParaRPr>
          </a:p>
          <a:p>
            <a:pPr marL="0" lvl="0" indent="0" algn="l" rtl="0">
              <a:lnSpc>
                <a:spcPct val="115000"/>
              </a:lnSpc>
              <a:spcBef>
                <a:spcPts val="0"/>
              </a:spcBef>
              <a:spcAft>
                <a:spcPts val="0"/>
              </a:spcAft>
              <a:buNone/>
            </a:pPr>
            <a:endParaRPr sz="900">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2. These values are normalized by dividing w and h by anchor box width and height.</a:t>
            </a:r>
            <a:endParaRPr sz="900">
              <a:latin typeface="Roboto"/>
              <a:ea typeface="Roboto"/>
              <a:cs typeface="Roboto"/>
              <a:sym typeface="Roboto"/>
            </a:endParaRPr>
          </a:p>
          <a:p>
            <a:pPr marL="0" lvl="0" indent="0" algn="l" rtl="0">
              <a:lnSpc>
                <a:spcPct val="115000"/>
              </a:lnSpc>
              <a:spcBef>
                <a:spcPts val="0"/>
              </a:spcBef>
              <a:spcAft>
                <a:spcPts val="0"/>
              </a:spcAft>
              <a:buNone/>
            </a:pPr>
            <a:endParaRPr sz="900">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3. SSD paper proposed to use logarithmic value of w and h (after normalization). When predicting, exponent of predicted values is calculated (reverse of logarithmic) </a:t>
            </a:r>
            <a:endParaRPr sz="900">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  </a:t>
            </a:r>
            <a:endParaRPr sz="900">
              <a:latin typeface="Roboto"/>
              <a:ea typeface="Roboto"/>
              <a:cs typeface="Roboto"/>
              <a:sym typeface="Roboto"/>
            </a:endParaRPr>
          </a:p>
        </p:txBody>
      </p:sp>
      <p:sp>
        <p:nvSpPr>
          <p:cNvPr id="2139" name="Google Shape;2139;p137"/>
          <p:cNvSpPr txBox="1"/>
          <p:nvPr/>
        </p:nvSpPr>
        <p:spPr>
          <a:xfrm>
            <a:off x="2592600" y="633725"/>
            <a:ext cx="3958800" cy="63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Calibri"/>
                <a:ea typeface="Calibri"/>
                <a:cs typeface="Calibri"/>
                <a:sym typeface="Calibri"/>
              </a:rPr>
              <a:t>SSD</a:t>
            </a:r>
            <a:endParaRPr sz="2100">
              <a:solidFill>
                <a:schemeClr val="dk1"/>
              </a:solidFill>
              <a:latin typeface="Calibri"/>
              <a:ea typeface="Calibri"/>
              <a:cs typeface="Calibri"/>
              <a:sym typeface="Calibri"/>
            </a:endParaRPr>
          </a:p>
          <a:p>
            <a:pPr marL="0" lvl="0" indent="0" algn="ctr" rtl="0">
              <a:spcBef>
                <a:spcPts val="0"/>
              </a:spcBef>
              <a:spcAft>
                <a:spcPts val="0"/>
              </a:spcAft>
              <a:buNone/>
            </a:pPr>
            <a:r>
              <a:rPr lang="en" sz="1300">
                <a:solidFill>
                  <a:schemeClr val="dk1"/>
                </a:solidFill>
                <a:latin typeface="Calibri"/>
                <a:ea typeface="Calibri"/>
                <a:cs typeface="Calibri"/>
                <a:sym typeface="Calibri"/>
              </a:rPr>
              <a:t>Normalizing Regression labels</a:t>
            </a:r>
            <a:endParaRPr sz="13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7"/>
                                        </p:tgtEl>
                                        <p:attrNameLst>
                                          <p:attrName>style.visibility</p:attrName>
                                        </p:attrNameLst>
                                      </p:cBhvr>
                                      <p:to>
                                        <p:strVal val="visible"/>
                                      </p:to>
                                    </p:set>
                                    <p:animEffect transition="in" filter="fade">
                                      <p:cBhvr>
                                        <p:cTn id="7" dur="1000"/>
                                        <p:tgtEl>
                                          <p:spTgt spid="2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38"/>
                                        </p:tgtEl>
                                        <p:attrNameLst>
                                          <p:attrName>style.visibility</p:attrName>
                                        </p:attrNameLst>
                                      </p:cBhvr>
                                      <p:to>
                                        <p:strVal val="visible"/>
                                      </p:to>
                                    </p:set>
                                    <p:animEffect transition="in" filter="fade">
                                      <p:cBhvr>
                                        <p:cTn id="12" dur="1000"/>
                                        <p:tgtEl>
                                          <p:spTgt spid="2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p:nvPr/>
        </p:nvSpPr>
        <p:spPr>
          <a:xfrm>
            <a:off x="944106" y="41167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rgbClr val="0000FF"/>
                </a:solidFill>
                <a:latin typeface="Calibri"/>
                <a:ea typeface="Calibri"/>
                <a:cs typeface="Calibri"/>
                <a:sym typeface="Calibri"/>
              </a:rPr>
              <a:t>Each new image is also called Region of Interest (</a:t>
            </a:r>
            <a:r>
              <a:rPr lang="en" sz="1600" b="1">
                <a:solidFill>
                  <a:srgbClr val="0000FF"/>
                </a:solidFill>
                <a:latin typeface="Calibri"/>
                <a:ea typeface="Calibri"/>
                <a:cs typeface="Calibri"/>
                <a:sym typeface="Calibri"/>
              </a:rPr>
              <a:t>ROI</a:t>
            </a:r>
            <a:r>
              <a:rPr lang="en" sz="1600">
                <a:solidFill>
                  <a:srgbClr val="0000FF"/>
                </a:solidFill>
                <a:latin typeface="Calibri"/>
                <a:ea typeface="Calibri"/>
                <a:cs typeface="Calibri"/>
                <a:sym typeface="Calibri"/>
              </a:rPr>
              <a:t>)</a:t>
            </a:r>
            <a:endParaRPr sz="1600">
              <a:solidFill>
                <a:srgbClr val="0000FF"/>
              </a:solidFill>
              <a:latin typeface="Calibri"/>
              <a:ea typeface="Calibri"/>
              <a:cs typeface="Calibri"/>
              <a:sym typeface="Calibri"/>
            </a:endParaRPr>
          </a:p>
        </p:txBody>
      </p:sp>
      <p:sp>
        <p:nvSpPr>
          <p:cNvPr id="190" name="Google Shape;190;p25"/>
          <p:cNvSpPr/>
          <p:nvPr/>
        </p:nvSpPr>
        <p:spPr>
          <a:xfrm>
            <a:off x="3831100" y="1907500"/>
            <a:ext cx="2472000" cy="6081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Model</a:t>
            </a:r>
            <a:endParaRPr>
              <a:latin typeface="Roboto"/>
              <a:ea typeface="Roboto"/>
              <a:cs typeface="Roboto"/>
              <a:sym typeface="Roboto"/>
            </a:endParaRPr>
          </a:p>
        </p:txBody>
      </p:sp>
      <p:sp>
        <p:nvSpPr>
          <p:cNvPr id="191" name="Google Shape;191;p25"/>
          <p:cNvSpPr txBox="1"/>
          <p:nvPr/>
        </p:nvSpPr>
        <p:spPr>
          <a:xfrm>
            <a:off x="6644175" y="2052250"/>
            <a:ext cx="18480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Background: (x, y, w, h)</a:t>
            </a:r>
            <a:endParaRPr sz="1200" b="1">
              <a:latin typeface="Roboto"/>
              <a:ea typeface="Roboto"/>
              <a:cs typeface="Roboto"/>
              <a:sym typeface="Roboto"/>
            </a:endParaRPr>
          </a:p>
        </p:txBody>
      </p:sp>
      <p:cxnSp>
        <p:nvCxnSpPr>
          <p:cNvPr id="192" name="Google Shape;192;p25"/>
          <p:cNvCxnSpPr>
            <a:stCxn id="193" idx="3"/>
            <a:endCxn id="190" idx="2"/>
          </p:cNvCxnSpPr>
          <p:nvPr/>
        </p:nvCxnSpPr>
        <p:spPr>
          <a:xfrm>
            <a:off x="2647300" y="2211663"/>
            <a:ext cx="1183800" cy="75900"/>
          </a:xfrm>
          <a:prstGeom prst="straightConnector1">
            <a:avLst/>
          </a:prstGeom>
          <a:noFill/>
          <a:ln w="9525" cap="flat" cmpd="sng">
            <a:solidFill>
              <a:schemeClr val="dk2"/>
            </a:solidFill>
            <a:prstDash val="solid"/>
            <a:round/>
            <a:headEnd type="none" w="med" len="med"/>
            <a:tailEnd type="triangle" w="med" len="med"/>
          </a:ln>
        </p:spPr>
      </p:cxnSp>
      <p:cxnSp>
        <p:nvCxnSpPr>
          <p:cNvPr id="194" name="Google Shape;194;p25"/>
          <p:cNvCxnSpPr>
            <a:stCxn id="190" idx="5"/>
            <a:endCxn id="191" idx="1"/>
          </p:cNvCxnSpPr>
          <p:nvPr/>
        </p:nvCxnSpPr>
        <p:spPr>
          <a:xfrm>
            <a:off x="6303100" y="2135538"/>
            <a:ext cx="341100" cy="75900"/>
          </a:xfrm>
          <a:prstGeom prst="straightConnector1">
            <a:avLst/>
          </a:prstGeom>
          <a:noFill/>
          <a:ln w="9525" cap="flat" cmpd="sng">
            <a:solidFill>
              <a:schemeClr val="dk2"/>
            </a:solidFill>
            <a:prstDash val="solid"/>
            <a:round/>
            <a:headEnd type="none" w="med" len="med"/>
            <a:tailEnd type="triangle" w="med" len="med"/>
          </a:ln>
        </p:spPr>
      </p:cxnSp>
      <p:pic>
        <p:nvPicPr>
          <p:cNvPr id="195" name="Google Shape;195;p25"/>
          <p:cNvPicPr preferRelativeResize="0"/>
          <p:nvPr/>
        </p:nvPicPr>
        <p:blipFill>
          <a:blip r:embed="rId3">
            <a:alphaModFix/>
          </a:blip>
          <a:stretch>
            <a:fillRect/>
          </a:stretch>
        </p:blipFill>
        <p:spPr>
          <a:xfrm>
            <a:off x="1691500" y="1977988"/>
            <a:ext cx="955800" cy="4671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10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Effect transition="in" filter="fade">
                                      <p:cBhvr>
                                        <p:cTn id="12"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6"/>
          <p:cNvSpPr txBox="1"/>
          <p:nvPr/>
        </p:nvSpPr>
        <p:spPr>
          <a:xfrm>
            <a:off x="944106" y="4116725"/>
            <a:ext cx="7255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a:solidFill>
                  <a:srgbClr val="FF0000"/>
                </a:solidFill>
                <a:latin typeface="Calibri"/>
                <a:ea typeface="Calibri"/>
                <a:cs typeface="Calibri"/>
                <a:sym typeface="Calibri"/>
              </a:rPr>
              <a:t>Majority of new images will have </a:t>
            </a:r>
            <a:r>
              <a:rPr lang="en" sz="1600" b="1">
                <a:solidFill>
                  <a:srgbClr val="FF0000"/>
                </a:solidFill>
                <a:latin typeface="Calibri"/>
                <a:ea typeface="Calibri"/>
                <a:cs typeface="Calibri"/>
                <a:sym typeface="Calibri"/>
              </a:rPr>
              <a:t>Background</a:t>
            </a:r>
            <a:r>
              <a:rPr lang="en" sz="1600">
                <a:solidFill>
                  <a:srgbClr val="FF0000"/>
                </a:solidFill>
                <a:latin typeface="Calibri"/>
                <a:ea typeface="Calibri"/>
                <a:cs typeface="Calibri"/>
                <a:sym typeface="Calibri"/>
              </a:rPr>
              <a:t> class object in them</a:t>
            </a:r>
            <a:endParaRPr sz="1600">
              <a:solidFill>
                <a:srgbClr val="FF0000"/>
              </a:solidFill>
              <a:latin typeface="Calibri"/>
              <a:ea typeface="Calibri"/>
              <a:cs typeface="Calibri"/>
              <a:sym typeface="Calibri"/>
            </a:endParaRPr>
          </a:p>
        </p:txBody>
      </p:sp>
      <p:sp>
        <p:nvSpPr>
          <p:cNvPr id="201" name="Google Shape;201;p26"/>
          <p:cNvSpPr/>
          <p:nvPr/>
        </p:nvSpPr>
        <p:spPr>
          <a:xfrm>
            <a:off x="3831100" y="1907500"/>
            <a:ext cx="2472000" cy="6081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Model</a:t>
            </a:r>
            <a:endParaRPr>
              <a:latin typeface="Roboto"/>
              <a:ea typeface="Roboto"/>
              <a:cs typeface="Roboto"/>
              <a:sym typeface="Roboto"/>
            </a:endParaRPr>
          </a:p>
        </p:txBody>
      </p:sp>
      <p:sp>
        <p:nvSpPr>
          <p:cNvPr id="202" name="Google Shape;202;p26"/>
          <p:cNvSpPr txBox="1"/>
          <p:nvPr/>
        </p:nvSpPr>
        <p:spPr>
          <a:xfrm>
            <a:off x="6644175" y="2052250"/>
            <a:ext cx="18480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Background: (x, y, w, h)</a:t>
            </a:r>
            <a:endParaRPr sz="1200" b="1">
              <a:latin typeface="Roboto"/>
              <a:ea typeface="Roboto"/>
              <a:cs typeface="Roboto"/>
              <a:sym typeface="Roboto"/>
            </a:endParaRPr>
          </a:p>
        </p:txBody>
      </p:sp>
      <p:cxnSp>
        <p:nvCxnSpPr>
          <p:cNvPr id="203" name="Google Shape;203;p26"/>
          <p:cNvCxnSpPr>
            <a:stCxn id="204" idx="3"/>
            <a:endCxn id="201" idx="2"/>
          </p:cNvCxnSpPr>
          <p:nvPr/>
        </p:nvCxnSpPr>
        <p:spPr>
          <a:xfrm>
            <a:off x="2647300" y="2211663"/>
            <a:ext cx="1183800" cy="75900"/>
          </a:xfrm>
          <a:prstGeom prst="straightConnector1">
            <a:avLst/>
          </a:prstGeom>
          <a:noFill/>
          <a:ln w="9525" cap="flat" cmpd="sng">
            <a:solidFill>
              <a:schemeClr val="dk2"/>
            </a:solidFill>
            <a:prstDash val="solid"/>
            <a:round/>
            <a:headEnd type="none" w="med" len="med"/>
            <a:tailEnd type="triangle" w="med" len="med"/>
          </a:ln>
        </p:spPr>
      </p:cxnSp>
      <p:cxnSp>
        <p:nvCxnSpPr>
          <p:cNvPr id="205" name="Google Shape;205;p26"/>
          <p:cNvCxnSpPr>
            <a:stCxn id="201" idx="5"/>
            <a:endCxn id="202" idx="1"/>
          </p:cNvCxnSpPr>
          <p:nvPr/>
        </p:nvCxnSpPr>
        <p:spPr>
          <a:xfrm>
            <a:off x="6303100" y="2135538"/>
            <a:ext cx="341100" cy="75900"/>
          </a:xfrm>
          <a:prstGeom prst="straightConnector1">
            <a:avLst/>
          </a:prstGeom>
          <a:noFill/>
          <a:ln w="9525" cap="flat" cmpd="sng">
            <a:solidFill>
              <a:schemeClr val="dk2"/>
            </a:solidFill>
            <a:prstDash val="solid"/>
            <a:round/>
            <a:headEnd type="none" w="med" len="med"/>
            <a:tailEnd type="triangle" w="med" len="med"/>
          </a:ln>
        </p:spPr>
      </p:cxnSp>
      <p:pic>
        <p:nvPicPr>
          <p:cNvPr id="206" name="Google Shape;206;p26"/>
          <p:cNvPicPr preferRelativeResize="0"/>
          <p:nvPr/>
        </p:nvPicPr>
        <p:blipFill>
          <a:blip r:embed="rId3">
            <a:alphaModFix/>
          </a:blip>
          <a:stretch>
            <a:fillRect/>
          </a:stretch>
        </p:blipFill>
        <p:spPr>
          <a:xfrm>
            <a:off x="2070788" y="1828513"/>
            <a:ext cx="576525" cy="766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0"/>
                                        </p:tgtEl>
                                        <p:attrNameLst>
                                          <p:attrName>style.visibility</p:attrName>
                                        </p:attrNameLst>
                                      </p:cBhvr>
                                      <p:to>
                                        <p:strVal val="visible"/>
                                      </p:to>
                                    </p:set>
                                    <p:animEffect transition="in" filter="fade">
                                      <p:cBhvr>
                                        <p:cTn id="12" dur="1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p:nvPr/>
        </p:nvSpPr>
        <p:spPr>
          <a:xfrm>
            <a:off x="4228075" y="1516275"/>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many images (RoI) should we create from original image?</a:t>
            </a:r>
            <a:endParaRPr sz="1800">
              <a:solidFill>
                <a:srgbClr val="434343"/>
              </a:solidFill>
              <a:latin typeface="Calibri"/>
              <a:ea typeface="Calibri"/>
              <a:cs typeface="Calibri"/>
              <a:sym typeface="Calibri"/>
            </a:endParaRPr>
          </a:p>
        </p:txBody>
      </p:sp>
      <p:pic>
        <p:nvPicPr>
          <p:cNvPr id="212" name="Google Shape;212;p27"/>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213" name="Google Shape;213;p27"/>
          <p:cNvSpPr txBox="1"/>
          <p:nvPr/>
        </p:nvSpPr>
        <p:spPr>
          <a:xfrm>
            <a:off x="4041325" y="2672275"/>
            <a:ext cx="4509600" cy="132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9900FF"/>
                </a:solidFill>
                <a:latin typeface="Calibri"/>
                <a:ea typeface="Calibri"/>
                <a:cs typeface="Calibri"/>
                <a:sym typeface="Calibri"/>
              </a:rPr>
              <a:t>It’s a hyper-parameter!</a:t>
            </a:r>
            <a:endParaRPr sz="1800">
              <a:solidFill>
                <a:srgbClr val="99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p:nvPr/>
        </p:nvSpPr>
        <p:spPr>
          <a:xfrm>
            <a:off x="4086375" y="146905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Clr>
                <a:schemeClr val="dk1"/>
              </a:buClr>
              <a:buSzPts val="1100"/>
              <a:buFont typeface="Arial"/>
              <a:buNone/>
            </a:pPr>
            <a:r>
              <a:rPr lang="en" sz="1800">
                <a:solidFill>
                  <a:srgbClr val="434343"/>
                </a:solidFill>
                <a:latin typeface="Calibri"/>
                <a:ea typeface="Calibri"/>
                <a:cs typeface="Calibri"/>
                <a:sym typeface="Calibri"/>
              </a:rPr>
              <a:t>How to create </a:t>
            </a:r>
            <a:r>
              <a:rPr lang="en" sz="1800" b="1">
                <a:solidFill>
                  <a:srgbClr val="434343"/>
                </a:solidFill>
                <a:latin typeface="Calibri"/>
                <a:ea typeface="Calibri"/>
                <a:cs typeface="Calibri"/>
                <a:sym typeface="Calibri"/>
              </a:rPr>
              <a:t>RoIs</a:t>
            </a:r>
            <a:r>
              <a:rPr lang="en" sz="1800">
                <a:solidFill>
                  <a:srgbClr val="434343"/>
                </a:solidFill>
                <a:latin typeface="Calibri"/>
                <a:ea typeface="Calibri"/>
                <a:cs typeface="Calibri"/>
                <a:sym typeface="Calibri"/>
              </a:rPr>
              <a:t> from an image?</a:t>
            </a:r>
            <a:endParaRPr sz="1800">
              <a:solidFill>
                <a:srgbClr val="434343"/>
              </a:solidFill>
              <a:latin typeface="Calibri"/>
              <a:ea typeface="Calibri"/>
              <a:cs typeface="Calibri"/>
              <a:sym typeface="Calibri"/>
            </a:endParaRPr>
          </a:p>
        </p:txBody>
      </p:sp>
      <p:pic>
        <p:nvPicPr>
          <p:cNvPr id="219" name="Google Shape;219;p28"/>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220" name="Google Shape;220;p28"/>
          <p:cNvSpPr txBox="1"/>
          <p:nvPr/>
        </p:nvSpPr>
        <p:spPr>
          <a:xfrm>
            <a:off x="4416600" y="2672275"/>
            <a:ext cx="3901200" cy="132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9900FF"/>
                </a:solidFill>
                <a:latin typeface="Calibri"/>
                <a:ea typeface="Calibri"/>
                <a:cs typeface="Calibri"/>
                <a:sym typeface="Calibri"/>
              </a:rPr>
              <a:t>Let’s explore different architectures to answer this question.</a:t>
            </a:r>
            <a:endParaRPr sz="1800">
              <a:solidFill>
                <a:srgbClr val="99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p:nvPr/>
        </p:nvSpPr>
        <p:spPr>
          <a:xfrm>
            <a:off x="4779875" y="1757000"/>
            <a:ext cx="3969900" cy="9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Calibri"/>
                <a:ea typeface="Calibri"/>
                <a:cs typeface="Calibri"/>
                <a:sym typeface="Calibri"/>
              </a:rPr>
              <a:t>Region based CNN</a:t>
            </a:r>
            <a:endParaRPr sz="2400">
              <a:solidFill>
                <a:srgbClr val="434343"/>
              </a:solidFill>
              <a:latin typeface="Calibri"/>
              <a:ea typeface="Calibri"/>
              <a:cs typeface="Calibri"/>
              <a:sym typeface="Calibri"/>
            </a:endParaRPr>
          </a:p>
          <a:p>
            <a:pPr marL="0" lvl="0" indent="0" algn="ctr" rtl="0">
              <a:lnSpc>
                <a:spcPct val="100000"/>
              </a:lnSpc>
              <a:spcBef>
                <a:spcPts val="0"/>
              </a:spcBef>
              <a:spcAft>
                <a:spcPts val="0"/>
              </a:spcAft>
              <a:buNone/>
            </a:pPr>
            <a:r>
              <a:rPr lang="en" sz="2400" b="1">
                <a:solidFill>
                  <a:srgbClr val="0000FF"/>
                </a:solidFill>
                <a:latin typeface="Calibri"/>
                <a:ea typeface="Calibri"/>
                <a:cs typeface="Calibri"/>
                <a:sym typeface="Calibri"/>
              </a:rPr>
              <a:t>(R-CNN)</a:t>
            </a:r>
            <a:endParaRPr sz="2400" b="1">
              <a:solidFill>
                <a:srgbClr val="434343"/>
              </a:solidFill>
              <a:latin typeface="Calibri"/>
              <a:ea typeface="Calibri"/>
              <a:cs typeface="Calibri"/>
              <a:sym typeface="Calibri"/>
            </a:endParaRPr>
          </a:p>
        </p:txBody>
      </p:sp>
      <p:sp>
        <p:nvSpPr>
          <p:cNvPr id="226" name="Google Shape;226;p29"/>
          <p:cNvSpPr txBox="1"/>
          <p:nvPr/>
        </p:nvSpPr>
        <p:spPr>
          <a:xfrm>
            <a:off x="747900" y="3759625"/>
            <a:ext cx="7390200" cy="8904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434343"/>
              </a:buClr>
              <a:buSzPts val="1600"/>
              <a:buFont typeface="Calibri"/>
              <a:buChar char="-"/>
            </a:pPr>
            <a:r>
              <a:rPr lang="en" sz="1600">
                <a:solidFill>
                  <a:srgbClr val="434343"/>
                </a:solidFill>
                <a:latin typeface="Calibri"/>
                <a:ea typeface="Calibri"/>
                <a:cs typeface="Calibri"/>
                <a:sym typeface="Calibri"/>
              </a:rPr>
              <a:t>Used </a:t>
            </a:r>
            <a:r>
              <a:rPr lang="en" sz="1600" b="1">
                <a:solidFill>
                  <a:srgbClr val="434343"/>
                </a:solidFill>
                <a:latin typeface="Calibri"/>
                <a:ea typeface="Calibri"/>
                <a:cs typeface="Calibri"/>
                <a:sym typeface="Calibri"/>
              </a:rPr>
              <a:t>Selective Search</a:t>
            </a:r>
            <a:r>
              <a:rPr lang="en" sz="1600">
                <a:solidFill>
                  <a:srgbClr val="434343"/>
                </a:solidFill>
                <a:latin typeface="Calibri"/>
                <a:ea typeface="Calibri"/>
                <a:cs typeface="Calibri"/>
                <a:sym typeface="Calibri"/>
              </a:rPr>
              <a:t> to identify RoIs in an image</a:t>
            </a:r>
            <a:endParaRPr sz="1600">
              <a:solidFill>
                <a:srgbClr val="434343"/>
              </a:solidFill>
              <a:latin typeface="Calibri"/>
              <a:ea typeface="Calibri"/>
              <a:cs typeface="Calibri"/>
              <a:sym typeface="Calibri"/>
            </a:endParaRPr>
          </a:p>
          <a:p>
            <a:pPr marL="457200" lvl="0" indent="-330200" algn="l" rtl="0">
              <a:lnSpc>
                <a:spcPct val="150000"/>
              </a:lnSpc>
              <a:spcBef>
                <a:spcPts val="0"/>
              </a:spcBef>
              <a:spcAft>
                <a:spcPts val="0"/>
              </a:spcAft>
              <a:buClr>
                <a:srgbClr val="434343"/>
              </a:buClr>
              <a:buSzPts val="1600"/>
              <a:buFont typeface="Calibri"/>
              <a:buChar char="-"/>
            </a:pPr>
            <a:r>
              <a:rPr lang="en" sz="1600">
                <a:solidFill>
                  <a:srgbClr val="434343"/>
                </a:solidFill>
                <a:latin typeface="Calibri"/>
                <a:ea typeface="Calibri"/>
                <a:cs typeface="Calibri"/>
                <a:sym typeface="Calibri"/>
              </a:rPr>
              <a:t>Created </a:t>
            </a:r>
            <a:r>
              <a:rPr lang="en" sz="1600" b="1">
                <a:solidFill>
                  <a:srgbClr val="434343"/>
                </a:solidFill>
                <a:latin typeface="Calibri"/>
                <a:ea typeface="Calibri"/>
                <a:cs typeface="Calibri"/>
                <a:sym typeface="Calibri"/>
              </a:rPr>
              <a:t>2000 RoIs</a:t>
            </a:r>
            <a:r>
              <a:rPr lang="en" sz="1600">
                <a:solidFill>
                  <a:srgbClr val="434343"/>
                </a:solidFill>
                <a:latin typeface="Calibri"/>
                <a:ea typeface="Calibri"/>
                <a:cs typeface="Calibri"/>
                <a:sym typeface="Calibri"/>
              </a:rPr>
              <a:t> from each picture</a:t>
            </a:r>
            <a:endParaRPr sz="1600">
              <a:solidFill>
                <a:srgbClr val="434343"/>
              </a:solidFill>
              <a:latin typeface="Calibri"/>
              <a:ea typeface="Calibri"/>
              <a:cs typeface="Calibri"/>
              <a:sym typeface="Calibri"/>
            </a:endParaRPr>
          </a:p>
        </p:txBody>
      </p:sp>
      <p:pic>
        <p:nvPicPr>
          <p:cNvPr id="227" name="Google Shape;227;p29"/>
          <p:cNvPicPr preferRelativeResize="0"/>
          <p:nvPr/>
        </p:nvPicPr>
        <p:blipFill>
          <a:blip r:embed="rId3">
            <a:alphaModFix/>
          </a:blip>
          <a:stretch>
            <a:fillRect/>
          </a:stretch>
        </p:blipFill>
        <p:spPr>
          <a:xfrm>
            <a:off x="747900" y="1400150"/>
            <a:ext cx="2970724" cy="1971500"/>
          </a:xfrm>
          <a:prstGeom prst="rect">
            <a:avLst/>
          </a:prstGeom>
          <a:noFill/>
          <a:ln>
            <a:noFill/>
          </a:ln>
        </p:spPr>
      </p:pic>
      <p:sp>
        <p:nvSpPr>
          <p:cNvPr id="228" name="Google Shape;228;p29"/>
          <p:cNvSpPr/>
          <p:nvPr/>
        </p:nvSpPr>
        <p:spPr>
          <a:xfrm>
            <a:off x="2642850" y="1502500"/>
            <a:ext cx="955800" cy="8070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1219725" y="1795300"/>
            <a:ext cx="1359300" cy="14808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2616275" y="2321800"/>
            <a:ext cx="631800" cy="8904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747900" y="1400150"/>
            <a:ext cx="708300" cy="8070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787475" y="2321800"/>
            <a:ext cx="269400" cy="3171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939875" y="2626600"/>
            <a:ext cx="144600" cy="2964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3378275" y="2474200"/>
            <a:ext cx="144600" cy="240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3302075" y="2855200"/>
            <a:ext cx="416700" cy="4275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xEl>
                                              <p:pRg st="0" end="0"/>
                                            </p:txEl>
                                          </p:spTgt>
                                        </p:tgtEl>
                                        <p:attrNameLst>
                                          <p:attrName>style.visibility</p:attrName>
                                        </p:attrNameLst>
                                      </p:cBhvr>
                                      <p:to>
                                        <p:strVal val="visible"/>
                                      </p:to>
                                    </p:set>
                                    <p:animEffect transition="in" filter="fade">
                                      <p:cBhvr>
                                        <p:cTn id="7" dur="1000"/>
                                        <p:tgtEl>
                                          <p:spTgt spid="2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
                                            <p:txEl>
                                              <p:pRg st="1" end="1"/>
                                            </p:txEl>
                                          </p:spTgt>
                                        </p:tgtEl>
                                        <p:attrNameLst>
                                          <p:attrName>style.visibility</p:attrName>
                                        </p:attrNameLst>
                                      </p:cBhvr>
                                      <p:to>
                                        <p:strVal val="visible"/>
                                      </p:to>
                                    </p:set>
                                    <p:animEffect transition="in" filter="fade">
                                      <p:cBhvr>
                                        <p:cTn id="12" dur="1000"/>
                                        <p:tgtEl>
                                          <p:spTgt spid="2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p:nvPr/>
        </p:nvSpPr>
        <p:spPr>
          <a:xfrm>
            <a:off x="4260275" y="1147875"/>
            <a:ext cx="4088700" cy="107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800">
                <a:solidFill>
                  <a:srgbClr val="434343"/>
                </a:solidFill>
                <a:latin typeface="Calibri"/>
                <a:ea typeface="Calibri"/>
                <a:cs typeface="Calibri"/>
                <a:sym typeface="Calibri"/>
              </a:rPr>
              <a:t>What is Selective Search?</a:t>
            </a:r>
            <a:endParaRPr sz="1800">
              <a:solidFill>
                <a:srgbClr val="434343"/>
              </a:solidFill>
              <a:latin typeface="Calibri"/>
              <a:ea typeface="Calibri"/>
              <a:cs typeface="Calibri"/>
              <a:sym typeface="Calibri"/>
            </a:endParaRPr>
          </a:p>
        </p:txBody>
      </p:sp>
      <p:pic>
        <p:nvPicPr>
          <p:cNvPr id="241" name="Google Shape;241;p30"/>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242" name="Google Shape;242;p30"/>
          <p:cNvSpPr txBox="1"/>
          <p:nvPr/>
        </p:nvSpPr>
        <p:spPr>
          <a:xfrm>
            <a:off x="4032725" y="2226375"/>
            <a:ext cx="4543800" cy="1462800"/>
          </a:xfrm>
          <a:prstGeom prst="rect">
            <a:avLst/>
          </a:prstGeom>
          <a:noFill/>
          <a:ln>
            <a:noFill/>
          </a:ln>
        </p:spPr>
        <p:txBody>
          <a:bodyPr spcFirstLastPara="1" wrap="square" lIns="91425" tIns="91425" rIns="91425" bIns="91425" anchor="ctr" anchorCtr="0">
            <a:noAutofit/>
          </a:bodyPr>
          <a:lstStyle/>
          <a:p>
            <a:pPr marL="457200" lvl="0" indent="-330200" algn="l" rtl="0">
              <a:lnSpc>
                <a:spcPct val="100000"/>
              </a:lnSpc>
              <a:spcBef>
                <a:spcPts val="0"/>
              </a:spcBef>
              <a:spcAft>
                <a:spcPts val="0"/>
              </a:spcAft>
              <a:buClr>
                <a:srgbClr val="9900FF"/>
              </a:buClr>
              <a:buSzPts val="1600"/>
              <a:buFont typeface="Calibri"/>
              <a:buChar char="-"/>
            </a:pPr>
            <a:r>
              <a:rPr lang="en" sz="1600">
                <a:solidFill>
                  <a:srgbClr val="9900FF"/>
                </a:solidFill>
                <a:latin typeface="Calibri"/>
                <a:ea typeface="Calibri"/>
                <a:cs typeface="Calibri"/>
                <a:sym typeface="Calibri"/>
              </a:rPr>
              <a:t>A non Deep Learning algorithm</a:t>
            </a:r>
            <a:endParaRPr sz="1600">
              <a:solidFill>
                <a:srgbClr val="9900FF"/>
              </a:solidFill>
              <a:latin typeface="Calibri"/>
              <a:ea typeface="Calibri"/>
              <a:cs typeface="Calibri"/>
              <a:sym typeface="Calibri"/>
            </a:endParaRPr>
          </a:p>
          <a:p>
            <a:pPr marL="457200" lvl="0" indent="-330200" algn="l" rtl="0">
              <a:lnSpc>
                <a:spcPct val="100000"/>
              </a:lnSpc>
              <a:spcBef>
                <a:spcPts val="1000"/>
              </a:spcBef>
              <a:spcAft>
                <a:spcPts val="0"/>
              </a:spcAft>
              <a:buClr>
                <a:srgbClr val="9900FF"/>
              </a:buClr>
              <a:buSzPts val="1600"/>
              <a:buFont typeface="Calibri"/>
              <a:buChar char="-"/>
            </a:pPr>
            <a:r>
              <a:rPr lang="en" sz="1600">
                <a:solidFill>
                  <a:srgbClr val="9900FF"/>
                </a:solidFill>
                <a:latin typeface="Calibri"/>
                <a:ea typeface="Calibri"/>
                <a:cs typeface="Calibri"/>
                <a:sym typeface="Calibri"/>
              </a:rPr>
              <a:t>Tries to identify different RoIs that ‘may’ contain objects.</a:t>
            </a:r>
            <a:endParaRPr sz="1600">
              <a:solidFill>
                <a:srgbClr val="9900FF"/>
              </a:solidFill>
              <a:latin typeface="Calibri"/>
              <a:ea typeface="Calibri"/>
              <a:cs typeface="Calibri"/>
              <a:sym typeface="Calibri"/>
            </a:endParaRPr>
          </a:p>
          <a:p>
            <a:pPr marL="457200" lvl="0" indent="-330200" algn="l" rtl="0">
              <a:lnSpc>
                <a:spcPct val="100000"/>
              </a:lnSpc>
              <a:spcBef>
                <a:spcPts val="1000"/>
              </a:spcBef>
              <a:spcAft>
                <a:spcPts val="0"/>
              </a:spcAft>
              <a:buClr>
                <a:srgbClr val="9900FF"/>
              </a:buClr>
              <a:buSzPts val="1600"/>
              <a:buFont typeface="Calibri"/>
              <a:buChar char="-"/>
            </a:pPr>
            <a:r>
              <a:rPr lang="en" sz="1600">
                <a:solidFill>
                  <a:srgbClr val="9900FF"/>
                </a:solidFill>
                <a:latin typeface="Calibri"/>
                <a:ea typeface="Calibri"/>
                <a:cs typeface="Calibri"/>
                <a:sym typeface="Calibri"/>
              </a:rPr>
              <a:t>Implementation available in OpenCV</a:t>
            </a:r>
            <a:endParaRPr sz="1600">
              <a:solidFill>
                <a:srgbClr val="99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fade">
                                      <p:cBhvr>
                                        <p:cTn id="7" dur="1000"/>
                                        <p:tgtEl>
                                          <p:spTgt spid="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
                                            <p:txEl>
                                              <p:pRg st="1" end="1"/>
                                            </p:txEl>
                                          </p:spTgt>
                                        </p:tgtEl>
                                        <p:attrNameLst>
                                          <p:attrName>style.visibility</p:attrName>
                                        </p:attrNameLst>
                                      </p:cBhvr>
                                      <p:to>
                                        <p:strVal val="visible"/>
                                      </p:to>
                                    </p:set>
                                    <p:animEffect transition="in" filter="fade">
                                      <p:cBhvr>
                                        <p:cTn id="12" dur="1000"/>
                                        <p:tgtEl>
                                          <p:spTgt spid="2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2">
                                            <p:txEl>
                                              <p:pRg st="2" end="2"/>
                                            </p:txEl>
                                          </p:spTgt>
                                        </p:tgtEl>
                                        <p:attrNameLst>
                                          <p:attrName>style.visibility</p:attrName>
                                        </p:attrNameLst>
                                      </p:cBhvr>
                                      <p:to>
                                        <p:strVal val="visible"/>
                                      </p:to>
                                    </p:set>
                                    <p:animEffect transition="in" filter="fade">
                                      <p:cBhvr>
                                        <p:cTn id="17" dur="1000"/>
                                        <p:tgtEl>
                                          <p:spTgt spid="2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p:nvPr/>
        </p:nvSpPr>
        <p:spPr>
          <a:xfrm>
            <a:off x="991200" y="557325"/>
            <a:ext cx="7161600" cy="427500"/>
          </a:xfrm>
          <a:prstGeom prst="rect">
            <a:avLst/>
          </a:prstGeom>
          <a:noFill/>
          <a:ln>
            <a:noFill/>
          </a:ln>
        </p:spPr>
        <p:txBody>
          <a:bodyPr spcFirstLastPara="1" wrap="square" lIns="91425" tIns="91425" rIns="91425" bIns="91425" anchor="t" anchorCtr="0">
            <a:noAutofit/>
          </a:bodyPr>
          <a:lstStyle/>
          <a:p>
            <a:pPr marL="457200" lvl="0" indent="0" algn="ctr" rtl="0">
              <a:lnSpc>
                <a:spcPct val="150000"/>
              </a:lnSpc>
              <a:spcBef>
                <a:spcPts val="0"/>
              </a:spcBef>
              <a:spcAft>
                <a:spcPts val="0"/>
              </a:spcAft>
              <a:buNone/>
            </a:pPr>
            <a:r>
              <a:rPr lang="en" sz="1600" b="1">
                <a:solidFill>
                  <a:srgbClr val="CC0000"/>
                </a:solidFill>
                <a:latin typeface="Calibri"/>
                <a:ea typeface="Calibri"/>
                <a:cs typeface="Calibri"/>
                <a:sym typeface="Calibri"/>
              </a:rPr>
              <a:t>How Selective Search works?</a:t>
            </a:r>
            <a:endParaRPr sz="1600" b="1">
              <a:solidFill>
                <a:srgbClr val="CC0000"/>
              </a:solidFill>
              <a:latin typeface="Calibri"/>
              <a:ea typeface="Calibri"/>
              <a:cs typeface="Calibri"/>
              <a:sym typeface="Calibri"/>
            </a:endParaRPr>
          </a:p>
        </p:txBody>
      </p:sp>
      <p:sp>
        <p:nvSpPr>
          <p:cNvPr id="248" name="Google Shape;248;p31"/>
          <p:cNvSpPr/>
          <p:nvPr/>
        </p:nvSpPr>
        <p:spPr>
          <a:xfrm>
            <a:off x="2170500" y="1811775"/>
            <a:ext cx="1983600" cy="585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Color similarity</a:t>
            </a:r>
            <a:endParaRPr>
              <a:latin typeface="Calibri"/>
              <a:ea typeface="Calibri"/>
              <a:cs typeface="Calibri"/>
              <a:sym typeface="Calibri"/>
            </a:endParaRPr>
          </a:p>
        </p:txBody>
      </p:sp>
      <p:sp>
        <p:nvSpPr>
          <p:cNvPr id="249" name="Google Shape;249;p31"/>
          <p:cNvSpPr/>
          <p:nvPr/>
        </p:nvSpPr>
        <p:spPr>
          <a:xfrm>
            <a:off x="4989900" y="1811775"/>
            <a:ext cx="1983600" cy="585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Texture similarity</a:t>
            </a:r>
            <a:endParaRPr>
              <a:latin typeface="Calibri"/>
              <a:ea typeface="Calibri"/>
              <a:cs typeface="Calibri"/>
              <a:sym typeface="Calibri"/>
            </a:endParaRPr>
          </a:p>
        </p:txBody>
      </p:sp>
      <p:sp>
        <p:nvSpPr>
          <p:cNvPr id="250" name="Google Shape;250;p31"/>
          <p:cNvSpPr/>
          <p:nvPr/>
        </p:nvSpPr>
        <p:spPr>
          <a:xfrm>
            <a:off x="2170500" y="2726175"/>
            <a:ext cx="1983600" cy="585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Size Similarity</a:t>
            </a:r>
            <a:endParaRPr>
              <a:latin typeface="Calibri"/>
              <a:ea typeface="Calibri"/>
              <a:cs typeface="Calibri"/>
              <a:sym typeface="Calibri"/>
            </a:endParaRPr>
          </a:p>
        </p:txBody>
      </p:sp>
      <p:sp>
        <p:nvSpPr>
          <p:cNvPr id="251" name="Google Shape;251;p31"/>
          <p:cNvSpPr/>
          <p:nvPr/>
        </p:nvSpPr>
        <p:spPr>
          <a:xfrm>
            <a:off x="4989900" y="2726175"/>
            <a:ext cx="1983600" cy="585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Shape compatibility</a:t>
            </a:r>
            <a:endParaRPr>
              <a:latin typeface="Calibri"/>
              <a:ea typeface="Calibri"/>
              <a:cs typeface="Calibri"/>
              <a:sym typeface="Calibri"/>
            </a:endParaRPr>
          </a:p>
        </p:txBody>
      </p:sp>
      <p:sp>
        <p:nvSpPr>
          <p:cNvPr id="252" name="Google Shape;252;p31"/>
          <p:cNvSpPr txBox="1"/>
          <p:nvPr/>
        </p:nvSpPr>
        <p:spPr>
          <a:xfrm>
            <a:off x="991200" y="4138725"/>
            <a:ext cx="7161600" cy="427500"/>
          </a:xfrm>
          <a:prstGeom prst="rect">
            <a:avLst/>
          </a:prstGeom>
          <a:noFill/>
          <a:ln>
            <a:noFill/>
          </a:ln>
        </p:spPr>
        <p:txBody>
          <a:bodyPr spcFirstLastPara="1" wrap="square" lIns="91425" tIns="91425" rIns="91425" bIns="91425" anchor="t" anchorCtr="0">
            <a:noAutofit/>
          </a:bodyPr>
          <a:lstStyle/>
          <a:p>
            <a:pPr marL="457200" lvl="0" indent="0" algn="ctr" rtl="0">
              <a:lnSpc>
                <a:spcPct val="150000"/>
              </a:lnSpc>
              <a:spcBef>
                <a:spcPts val="0"/>
              </a:spcBef>
              <a:spcAft>
                <a:spcPts val="0"/>
              </a:spcAft>
              <a:buNone/>
            </a:pPr>
            <a:r>
              <a:rPr lang="en" sz="1300">
                <a:solidFill>
                  <a:srgbClr val="434343"/>
                </a:solidFill>
                <a:latin typeface="Calibri"/>
                <a:ea typeface="Calibri"/>
                <a:cs typeface="Calibri"/>
                <a:sym typeface="Calibri"/>
              </a:rPr>
              <a:t>It tries to identify different regions based on similarity between adjacent areas.</a:t>
            </a:r>
            <a:endParaRPr sz="1300">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Effect transition="in" filter="fade">
                                      <p:cBhvr>
                                        <p:cTn id="7" dur="1000"/>
                                        <p:tgtEl>
                                          <p:spTgt spid="2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gtEl>
                                        <p:attrNameLst>
                                          <p:attrName>style.visibility</p:attrName>
                                        </p:attrNameLst>
                                      </p:cBhvr>
                                      <p:to>
                                        <p:strVal val="visible"/>
                                      </p:to>
                                    </p:set>
                                    <p:animEffect transition="in" filter="fade">
                                      <p:cBhvr>
                                        <p:cTn id="12" dur="1000"/>
                                        <p:tgtEl>
                                          <p:spTgt spid="2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8"/>
                                        </p:tgtEl>
                                        <p:attrNameLst>
                                          <p:attrName>style.visibility</p:attrName>
                                        </p:attrNameLst>
                                      </p:cBhvr>
                                      <p:to>
                                        <p:strVal val="visible"/>
                                      </p:to>
                                    </p:set>
                                    <p:animEffect transition="in" filter="fade">
                                      <p:cBhvr>
                                        <p:cTn id="17" dur="1000"/>
                                        <p:tgtEl>
                                          <p:spTgt spid="2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9"/>
                                        </p:tgtEl>
                                        <p:attrNameLst>
                                          <p:attrName>style.visibility</p:attrName>
                                        </p:attrNameLst>
                                      </p:cBhvr>
                                      <p:to>
                                        <p:strVal val="visible"/>
                                      </p:to>
                                    </p:set>
                                    <p:animEffect transition="in" filter="fade">
                                      <p:cBhvr>
                                        <p:cTn id="22" dur="1000"/>
                                        <p:tgtEl>
                                          <p:spTgt spid="2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0"/>
                                        </p:tgtEl>
                                        <p:attrNameLst>
                                          <p:attrName>style.visibility</p:attrName>
                                        </p:attrNameLst>
                                      </p:cBhvr>
                                      <p:to>
                                        <p:strVal val="visible"/>
                                      </p:to>
                                    </p:set>
                                    <p:animEffect transition="in" filter="fade">
                                      <p:cBhvr>
                                        <p:cTn id="27" dur="1000"/>
                                        <p:tgtEl>
                                          <p:spTgt spid="2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1"/>
                                        </p:tgtEl>
                                        <p:attrNameLst>
                                          <p:attrName>style.visibility</p:attrName>
                                        </p:attrNameLst>
                                      </p:cBhvr>
                                      <p:to>
                                        <p:strVal val="visible"/>
                                      </p:to>
                                    </p:set>
                                    <p:animEffect transition="in" filter="fade">
                                      <p:cBhvr>
                                        <p:cTn id="32" dur="10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p:nvPr/>
        </p:nvSpPr>
        <p:spPr>
          <a:xfrm>
            <a:off x="6457325" y="2188200"/>
            <a:ext cx="2007300" cy="7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Roboto"/>
                <a:ea typeface="Roboto"/>
                <a:cs typeface="Roboto"/>
                <a:sym typeface="Roboto"/>
              </a:rPr>
              <a:t>Object Detection</a:t>
            </a:r>
            <a:endParaRPr>
              <a:solidFill>
                <a:srgbClr val="434343"/>
              </a:solidFill>
              <a:latin typeface="Roboto"/>
              <a:ea typeface="Roboto"/>
              <a:cs typeface="Roboto"/>
              <a:sym typeface="Roboto"/>
            </a:endParaRPr>
          </a:p>
        </p:txBody>
      </p:sp>
      <p:sp>
        <p:nvSpPr>
          <p:cNvPr id="65" name="Google Shape;65;p14"/>
          <p:cNvSpPr txBox="1"/>
          <p:nvPr/>
        </p:nvSpPr>
        <p:spPr>
          <a:xfrm>
            <a:off x="0" y="4139975"/>
            <a:ext cx="65559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Finding locations of multiple objects</a:t>
            </a:r>
            <a:endParaRPr b="1">
              <a:solidFill>
                <a:srgbClr val="FF0000"/>
              </a:solidFill>
              <a:latin typeface="Calibri"/>
              <a:ea typeface="Calibri"/>
              <a:cs typeface="Calibri"/>
              <a:sym typeface="Calibri"/>
            </a:endParaRPr>
          </a:p>
        </p:txBody>
      </p:sp>
      <p:pic>
        <p:nvPicPr>
          <p:cNvPr id="66" name="Google Shape;66;p14"/>
          <p:cNvPicPr preferRelativeResize="0"/>
          <p:nvPr/>
        </p:nvPicPr>
        <p:blipFill>
          <a:blip r:embed="rId3">
            <a:alphaModFix/>
          </a:blip>
          <a:stretch>
            <a:fillRect/>
          </a:stretch>
        </p:blipFill>
        <p:spPr>
          <a:xfrm>
            <a:off x="1270425" y="1214325"/>
            <a:ext cx="4053200" cy="2689850"/>
          </a:xfrm>
          <a:prstGeom prst="rect">
            <a:avLst/>
          </a:prstGeom>
          <a:noFill/>
          <a:ln>
            <a:noFill/>
          </a:ln>
        </p:spPr>
      </p:pic>
      <p:sp>
        <p:nvSpPr>
          <p:cNvPr id="67" name="Google Shape;67;p14"/>
          <p:cNvSpPr/>
          <p:nvPr/>
        </p:nvSpPr>
        <p:spPr>
          <a:xfrm>
            <a:off x="1827975" y="1761075"/>
            <a:ext cx="2007300" cy="19224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1722325" y="1483100"/>
            <a:ext cx="753900" cy="1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Roboto"/>
                <a:ea typeface="Roboto"/>
                <a:cs typeface="Roboto"/>
                <a:sym typeface="Roboto"/>
              </a:rPr>
              <a:t>Dog</a:t>
            </a:r>
            <a:endParaRPr sz="1000" b="1">
              <a:solidFill>
                <a:srgbClr val="FFFFFF"/>
              </a:solidFill>
              <a:latin typeface="Roboto"/>
              <a:ea typeface="Roboto"/>
              <a:cs typeface="Roboto"/>
              <a:sym typeface="Roboto"/>
            </a:endParaRPr>
          </a:p>
        </p:txBody>
      </p:sp>
      <p:sp>
        <p:nvSpPr>
          <p:cNvPr id="69" name="Google Shape;69;p14"/>
          <p:cNvSpPr/>
          <p:nvPr/>
        </p:nvSpPr>
        <p:spPr>
          <a:xfrm>
            <a:off x="3835275" y="2408900"/>
            <a:ext cx="891900" cy="12747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txBox="1"/>
          <p:nvPr/>
        </p:nvSpPr>
        <p:spPr>
          <a:xfrm>
            <a:off x="3779725" y="2168900"/>
            <a:ext cx="753900" cy="1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FFFFFF"/>
                </a:solidFill>
                <a:latin typeface="Roboto"/>
                <a:ea typeface="Roboto"/>
                <a:cs typeface="Roboto"/>
                <a:sym typeface="Roboto"/>
              </a:rPr>
              <a:t>Cat</a:t>
            </a:r>
            <a:endParaRPr sz="1000" b="1">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10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10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10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p:nvPr/>
        </p:nvSpPr>
        <p:spPr>
          <a:xfrm>
            <a:off x="991200" y="3833925"/>
            <a:ext cx="7161600" cy="427500"/>
          </a:xfrm>
          <a:prstGeom prst="rect">
            <a:avLst/>
          </a:prstGeom>
          <a:noFill/>
          <a:ln>
            <a:noFill/>
          </a:ln>
        </p:spPr>
        <p:txBody>
          <a:bodyPr spcFirstLastPara="1" wrap="square" lIns="91425" tIns="91425" rIns="91425" bIns="91425" anchor="t" anchorCtr="0">
            <a:noAutofit/>
          </a:bodyPr>
          <a:lstStyle/>
          <a:p>
            <a:pPr marL="457200" lvl="0" indent="0" algn="ctr" rtl="0">
              <a:lnSpc>
                <a:spcPct val="150000"/>
              </a:lnSpc>
              <a:spcBef>
                <a:spcPts val="0"/>
              </a:spcBef>
              <a:spcAft>
                <a:spcPts val="0"/>
              </a:spcAft>
              <a:buNone/>
            </a:pPr>
            <a:r>
              <a:rPr lang="en" sz="1600">
                <a:latin typeface="Calibri"/>
                <a:ea typeface="Calibri"/>
                <a:cs typeface="Calibri"/>
                <a:sym typeface="Calibri"/>
              </a:rPr>
              <a:t>Selective Search usually provides </a:t>
            </a:r>
            <a:r>
              <a:rPr lang="en" sz="1600" b="1">
                <a:latin typeface="Calibri"/>
                <a:ea typeface="Calibri"/>
                <a:cs typeface="Calibri"/>
                <a:sym typeface="Calibri"/>
              </a:rPr>
              <a:t>1000s of RoIs</a:t>
            </a:r>
            <a:r>
              <a:rPr lang="en" sz="1600">
                <a:latin typeface="Calibri"/>
                <a:ea typeface="Calibri"/>
                <a:cs typeface="Calibri"/>
                <a:sym typeface="Calibri"/>
              </a:rPr>
              <a:t> for each image</a:t>
            </a:r>
            <a:endParaRPr sz="1600">
              <a:latin typeface="Calibri"/>
              <a:ea typeface="Calibri"/>
              <a:cs typeface="Calibri"/>
              <a:sym typeface="Calibri"/>
            </a:endParaRPr>
          </a:p>
        </p:txBody>
      </p:sp>
      <p:pic>
        <p:nvPicPr>
          <p:cNvPr id="258" name="Google Shape;258;p32"/>
          <p:cNvPicPr preferRelativeResize="0"/>
          <p:nvPr/>
        </p:nvPicPr>
        <p:blipFill>
          <a:blip r:embed="rId3">
            <a:alphaModFix/>
          </a:blip>
          <a:stretch>
            <a:fillRect/>
          </a:stretch>
        </p:blipFill>
        <p:spPr>
          <a:xfrm>
            <a:off x="2814638" y="1181100"/>
            <a:ext cx="3514725" cy="240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p:nvPr/>
        </p:nvSpPr>
        <p:spPr>
          <a:xfrm>
            <a:off x="991200" y="3757725"/>
            <a:ext cx="7161600" cy="427500"/>
          </a:xfrm>
          <a:prstGeom prst="rect">
            <a:avLst/>
          </a:prstGeom>
          <a:noFill/>
          <a:ln>
            <a:noFill/>
          </a:ln>
        </p:spPr>
        <p:txBody>
          <a:bodyPr spcFirstLastPara="1" wrap="square" lIns="91425" tIns="91425" rIns="91425" bIns="91425" anchor="t" anchorCtr="0">
            <a:noAutofit/>
          </a:bodyPr>
          <a:lstStyle/>
          <a:p>
            <a:pPr marL="457200" lvl="0" indent="0" algn="ctr" rtl="0">
              <a:lnSpc>
                <a:spcPct val="150000"/>
              </a:lnSpc>
              <a:spcBef>
                <a:spcPts val="0"/>
              </a:spcBef>
              <a:spcAft>
                <a:spcPts val="0"/>
              </a:spcAft>
              <a:buNone/>
            </a:pPr>
            <a:r>
              <a:rPr lang="en" sz="1600">
                <a:solidFill>
                  <a:srgbClr val="434343"/>
                </a:solidFill>
                <a:latin typeface="Calibri"/>
                <a:ea typeface="Calibri"/>
                <a:cs typeface="Calibri"/>
                <a:sym typeface="Calibri"/>
              </a:rPr>
              <a:t>We can limit number of RoI results based on ‘</a:t>
            </a:r>
            <a:r>
              <a:rPr lang="en" sz="1600" b="1">
                <a:solidFill>
                  <a:srgbClr val="434343"/>
                </a:solidFill>
                <a:latin typeface="Calibri"/>
                <a:ea typeface="Calibri"/>
                <a:cs typeface="Calibri"/>
                <a:sym typeface="Calibri"/>
              </a:rPr>
              <a:t>objectiness</a:t>
            </a:r>
            <a:r>
              <a:rPr lang="en" sz="1600">
                <a:solidFill>
                  <a:srgbClr val="434343"/>
                </a:solidFill>
                <a:latin typeface="Calibri"/>
                <a:ea typeface="Calibri"/>
                <a:cs typeface="Calibri"/>
                <a:sym typeface="Calibri"/>
              </a:rPr>
              <a:t>’ score</a:t>
            </a:r>
            <a:endParaRPr sz="1600">
              <a:solidFill>
                <a:srgbClr val="434343"/>
              </a:solidFill>
              <a:latin typeface="Calibri"/>
              <a:ea typeface="Calibri"/>
              <a:cs typeface="Calibri"/>
              <a:sym typeface="Calibri"/>
            </a:endParaRPr>
          </a:p>
        </p:txBody>
      </p:sp>
      <p:pic>
        <p:nvPicPr>
          <p:cNvPr id="264" name="Google Shape;264;p33"/>
          <p:cNvPicPr preferRelativeResize="0"/>
          <p:nvPr/>
        </p:nvPicPr>
        <p:blipFill>
          <a:blip r:embed="rId3">
            <a:alphaModFix/>
          </a:blip>
          <a:stretch>
            <a:fillRect/>
          </a:stretch>
        </p:blipFill>
        <p:spPr>
          <a:xfrm>
            <a:off x="2814625" y="1245400"/>
            <a:ext cx="3514725" cy="2400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4"/>
          <p:cNvPicPr preferRelativeResize="0"/>
          <p:nvPr/>
        </p:nvPicPr>
        <p:blipFill>
          <a:blip r:embed="rId3">
            <a:alphaModFix/>
          </a:blip>
          <a:stretch>
            <a:fillRect/>
          </a:stretch>
        </p:blipFill>
        <p:spPr>
          <a:xfrm>
            <a:off x="444025" y="608100"/>
            <a:ext cx="2030426" cy="1347466"/>
          </a:xfrm>
          <a:prstGeom prst="rect">
            <a:avLst/>
          </a:prstGeom>
          <a:noFill/>
          <a:ln>
            <a:noFill/>
          </a:ln>
        </p:spPr>
      </p:pic>
      <p:pic>
        <p:nvPicPr>
          <p:cNvPr id="270" name="Google Shape;270;p34"/>
          <p:cNvPicPr preferRelativeResize="0"/>
          <p:nvPr/>
        </p:nvPicPr>
        <p:blipFill>
          <a:blip r:embed="rId3">
            <a:alphaModFix/>
          </a:blip>
          <a:stretch>
            <a:fillRect/>
          </a:stretch>
        </p:blipFill>
        <p:spPr>
          <a:xfrm>
            <a:off x="444025" y="2935825"/>
            <a:ext cx="2030437" cy="1482950"/>
          </a:xfrm>
          <a:prstGeom prst="rect">
            <a:avLst/>
          </a:prstGeom>
          <a:noFill/>
          <a:ln>
            <a:noFill/>
          </a:ln>
        </p:spPr>
      </p:pic>
      <p:sp>
        <p:nvSpPr>
          <p:cNvPr id="271" name="Google Shape;271;p34"/>
          <p:cNvSpPr/>
          <p:nvPr/>
        </p:nvSpPr>
        <p:spPr>
          <a:xfrm>
            <a:off x="1739189" y="3012812"/>
            <a:ext cx="653400" cy="606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766509" y="3233054"/>
            <a:ext cx="929100" cy="1113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721025" y="3629084"/>
            <a:ext cx="432000" cy="669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444025" y="2935825"/>
            <a:ext cx="484200" cy="606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471074" y="3629084"/>
            <a:ext cx="183900" cy="2385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575236" y="3858353"/>
            <a:ext cx="99000" cy="222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2241838" y="3743719"/>
            <a:ext cx="99000" cy="1812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2189757" y="4030304"/>
            <a:ext cx="284700" cy="3213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9" name="Google Shape;279;p34"/>
          <p:cNvPicPr preferRelativeResize="0"/>
          <p:nvPr/>
        </p:nvPicPr>
        <p:blipFill>
          <a:blip r:embed="rId4">
            <a:alphaModFix/>
          </a:blip>
          <a:stretch>
            <a:fillRect/>
          </a:stretch>
        </p:blipFill>
        <p:spPr>
          <a:xfrm>
            <a:off x="3315150" y="1955575"/>
            <a:ext cx="967520" cy="980250"/>
          </a:xfrm>
          <a:prstGeom prst="rect">
            <a:avLst/>
          </a:prstGeom>
          <a:noFill/>
          <a:ln>
            <a:noFill/>
          </a:ln>
        </p:spPr>
      </p:pic>
      <p:cxnSp>
        <p:nvCxnSpPr>
          <p:cNvPr id="280" name="Google Shape;280;p34"/>
          <p:cNvCxnSpPr>
            <a:stCxn id="269" idx="2"/>
            <a:endCxn id="270" idx="0"/>
          </p:cNvCxnSpPr>
          <p:nvPr/>
        </p:nvCxnSpPr>
        <p:spPr>
          <a:xfrm>
            <a:off x="1459238" y="1955567"/>
            <a:ext cx="0" cy="980400"/>
          </a:xfrm>
          <a:prstGeom prst="straightConnector1">
            <a:avLst/>
          </a:prstGeom>
          <a:noFill/>
          <a:ln w="9525" cap="flat" cmpd="sng">
            <a:solidFill>
              <a:schemeClr val="dk2"/>
            </a:solidFill>
            <a:prstDash val="solid"/>
            <a:round/>
            <a:headEnd type="none" w="med" len="med"/>
            <a:tailEnd type="triangle" w="med" len="med"/>
          </a:ln>
        </p:spPr>
      </p:cxnSp>
      <p:sp>
        <p:nvSpPr>
          <p:cNvPr id="281" name="Google Shape;281;p34"/>
          <p:cNvSpPr txBox="1"/>
          <p:nvPr/>
        </p:nvSpPr>
        <p:spPr>
          <a:xfrm>
            <a:off x="530150" y="2308000"/>
            <a:ext cx="9291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Apply Selective Search</a:t>
            </a:r>
            <a:endParaRPr sz="1200">
              <a:latin typeface="Calibri"/>
              <a:ea typeface="Calibri"/>
              <a:cs typeface="Calibri"/>
              <a:sym typeface="Calibri"/>
            </a:endParaRPr>
          </a:p>
        </p:txBody>
      </p:sp>
      <p:cxnSp>
        <p:nvCxnSpPr>
          <p:cNvPr id="282" name="Google Shape;282;p34"/>
          <p:cNvCxnSpPr>
            <a:stCxn id="272" idx="0"/>
            <a:endCxn id="279" idx="1"/>
          </p:cNvCxnSpPr>
          <p:nvPr/>
        </p:nvCxnSpPr>
        <p:spPr>
          <a:xfrm rot="10800000" flipH="1">
            <a:off x="1231059" y="2445554"/>
            <a:ext cx="2084100" cy="787500"/>
          </a:xfrm>
          <a:prstGeom prst="straightConnector1">
            <a:avLst/>
          </a:prstGeom>
          <a:noFill/>
          <a:ln w="19050" cap="flat" cmpd="sng">
            <a:solidFill>
              <a:schemeClr val="accent4"/>
            </a:solidFill>
            <a:prstDash val="solid"/>
            <a:round/>
            <a:headEnd type="none" w="med" len="med"/>
            <a:tailEnd type="triangle" w="med" len="med"/>
          </a:ln>
        </p:spPr>
      </p:cxnSp>
      <p:sp>
        <p:nvSpPr>
          <p:cNvPr id="283" name="Google Shape;283;p34"/>
          <p:cNvSpPr/>
          <p:nvPr/>
        </p:nvSpPr>
        <p:spPr>
          <a:xfrm>
            <a:off x="4781088" y="2079675"/>
            <a:ext cx="1600200" cy="6069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284" name="Google Shape;284;p34"/>
          <p:cNvSpPr/>
          <p:nvPr/>
        </p:nvSpPr>
        <p:spPr>
          <a:xfrm>
            <a:off x="6879700" y="1352700"/>
            <a:ext cx="653400" cy="7875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285" name="Google Shape;285;p34"/>
          <p:cNvCxnSpPr>
            <a:stCxn id="283" idx="5"/>
            <a:endCxn id="284" idx="1"/>
          </p:cNvCxnSpPr>
          <p:nvPr/>
        </p:nvCxnSpPr>
        <p:spPr>
          <a:xfrm rot="10800000" flipH="1">
            <a:off x="6381288" y="1746563"/>
            <a:ext cx="498300" cy="560700"/>
          </a:xfrm>
          <a:prstGeom prst="straightConnector1">
            <a:avLst/>
          </a:prstGeom>
          <a:noFill/>
          <a:ln w="9525" cap="flat" cmpd="sng">
            <a:solidFill>
              <a:schemeClr val="dk2"/>
            </a:solidFill>
            <a:prstDash val="solid"/>
            <a:round/>
            <a:headEnd type="none" w="med" len="med"/>
            <a:tailEnd type="triangle" w="med" len="med"/>
          </a:ln>
        </p:spPr>
      </p:cxnSp>
      <p:sp>
        <p:nvSpPr>
          <p:cNvPr id="286" name="Google Shape;286;p34"/>
          <p:cNvSpPr txBox="1"/>
          <p:nvPr/>
        </p:nvSpPr>
        <p:spPr>
          <a:xfrm>
            <a:off x="8081100" y="1352700"/>
            <a:ext cx="6534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287" name="Google Shape;287;p34"/>
          <p:cNvSpPr txBox="1"/>
          <p:nvPr/>
        </p:nvSpPr>
        <p:spPr>
          <a:xfrm>
            <a:off x="8081100" y="1712400"/>
            <a:ext cx="6534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288" name="Google Shape;288;p34"/>
          <p:cNvCxnSpPr>
            <a:stCxn id="284" idx="3"/>
            <a:endCxn id="286" idx="1"/>
          </p:cNvCxnSpPr>
          <p:nvPr/>
        </p:nvCxnSpPr>
        <p:spPr>
          <a:xfrm rot="10800000" flipH="1">
            <a:off x="7533100" y="1490250"/>
            <a:ext cx="548100" cy="256200"/>
          </a:xfrm>
          <a:prstGeom prst="straightConnector1">
            <a:avLst/>
          </a:prstGeom>
          <a:noFill/>
          <a:ln w="9525" cap="flat" cmpd="sng">
            <a:solidFill>
              <a:schemeClr val="dk2"/>
            </a:solidFill>
            <a:prstDash val="solid"/>
            <a:round/>
            <a:headEnd type="none" w="med" len="med"/>
            <a:tailEnd type="triangle" w="med" len="med"/>
          </a:ln>
        </p:spPr>
      </p:cxnSp>
      <p:cxnSp>
        <p:nvCxnSpPr>
          <p:cNvPr id="289" name="Google Shape;289;p34"/>
          <p:cNvCxnSpPr>
            <a:stCxn id="284" idx="3"/>
            <a:endCxn id="287" idx="1"/>
          </p:cNvCxnSpPr>
          <p:nvPr/>
        </p:nvCxnSpPr>
        <p:spPr>
          <a:xfrm>
            <a:off x="7533100" y="1746450"/>
            <a:ext cx="548100" cy="103800"/>
          </a:xfrm>
          <a:prstGeom prst="straightConnector1">
            <a:avLst/>
          </a:prstGeom>
          <a:noFill/>
          <a:ln w="9525" cap="flat" cmpd="sng">
            <a:solidFill>
              <a:schemeClr val="dk2"/>
            </a:solidFill>
            <a:prstDash val="solid"/>
            <a:round/>
            <a:headEnd type="none" w="med" len="med"/>
            <a:tailEnd type="triangle" w="med" len="med"/>
          </a:ln>
        </p:spPr>
      </p:cxnSp>
      <p:sp>
        <p:nvSpPr>
          <p:cNvPr id="290" name="Google Shape;290;p34"/>
          <p:cNvSpPr/>
          <p:nvPr/>
        </p:nvSpPr>
        <p:spPr>
          <a:xfrm>
            <a:off x="6879700" y="2876700"/>
            <a:ext cx="653400" cy="7875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291" name="Google Shape;291;p34"/>
          <p:cNvSpPr txBox="1"/>
          <p:nvPr/>
        </p:nvSpPr>
        <p:spPr>
          <a:xfrm>
            <a:off x="8081100" y="3132750"/>
            <a:ext cx="8343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292" name="Google Shape;292;p34"/>
          <p:cNvCxnSpPr>
            <a:stCxn id="290" idx="3"/>
            <a:endCxn id="291" idx="1"/>
          </p:cNvCxnSpPr>
          <p:nvPr/>
        </p:nvCxnSpPr>
        <p:spPr>
          <a:xfrm>
            <a:off x="7533100" y="3270450"/>
            <a:ext cx="548100" cy="0"/>
          </a:xfrm>
          <a:prstGeom prst="straightConnector1">
            <a:avLst/>
          </a:prstGeom>
          <a:noFill/>
          <a:ln w="9525" cap="flat" cmpd="sng">
            <a:solidFill>
              <a:schemeClr val="dk2"/>
            </a:solidFill>
            <a:prstDash val="solid"/>
            <a:round/>
            <a:headEnd type="none" w="med" len="med"/>
            <a:tailEnd type="triangle" w="med" len="med"/>
          </a:ln>
        </p:spPr>
      </p:cxnSp>
      <p:cxnSp>
        <p:nvCxnSpPr>
          <p:cNvPr id="293" name="Google Shape;293;p34"/>
          <p:cNvCxnSpPr>
            <a:stCxn id="283" idx="5"/>
            <a:endCxn id="290" idx="1"/>
          </p:cNvCxnSpPr>
          <p:nvPr/>
        </p:nvCxnSpPr>
        <p:spPr>
          <a:xfrm>
            <a:off x="6381288" y="2307263"/>
            <a:ext cx="498300" cy="963300"/>
          </a:xfrm>
          <a:prstGeom prst="straightConnector1">
            <a:avLst/>
          </a:prstGeom>
          <a:noFill/>
          <a:ln w="9525" cap="flat" cmpd="sng">
            <a:solidFill>
              <a:schemeClr val="dk2"/>
            </a:solidFill>
            <a:prstDash val="solid"/>
            <a:round/>
            <a:headEnd type="none" w="med" len="med"/>
            <a:tailEnd type="triangle" w="med" len="med"/>
          </a:ln>
        </p:spPr>
      </p:cxnSp>
      <p:sp>
        <p:nvSpPr>
          <p:cNvPr id="294" name="Google Shape;294;p34"/>
          <p:cNvSpPr txBox="1"/>
          <p:nvPr/>
        </p:nvSpPr>
        <p:spPr>
          <a:xfrm>
            <a:off x="7007150" y="784000"/>
            <a:ext cx="12366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Classification</a:t>
            </a:r>
            <a:endParaRPr sz="1200" b="1">
              <a:latin typeface="Calibri"/>
              <a:ea typeface="Calibri"/>
              <a:cs typeface="Calibri"/>
              <a:sym typeface="Calibri"/>
            </a:endParaRPr>
          </a:p>
        </p:txBody>
      </p:sp>
      <p:sp>
        <p:nvSpPr>
          <p:cNvPr id="295" name="Google Shape;295;p34"/>
          <p:cNvSpPr txBox="1"/>
          <p:nvPr/>
        </p:nvSpPr>
        <p:spPr>
          <a:xfrm>
            <a:off x="6930950" y="3832000"/>
            <a:ext cx="12366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Regression</a:t>
            </a:r>
            <a:endParaRPr sz="1200" b="1">
              <a:latin typeface="Calibri"/>
              <a:ea typeface="Calibri"/>
              <a:cs typeface="Calibri"/>
              <a:sym typeface="Calibri"/>
            </a:endParaRPr>
          </a:p>
        </p:txBody>
      </p:sp>
      <p:cxnSp>
        <p:nvCxnSpPr>
          <p:cNvPr id="296" name="Google Shape;296;p34"/>
          <p:cNvCxnSpPr>
            <a:stCxn id="279" idx="3"/>
            <a:endCxn id="283" idx="2"/>
          </p:cNvCxnSpPr>
          <p:nvPr/>
        </p:nvCxnSpPr>
        <p:spPr>
          <a:xfrm>
            <a:off x="4282670" y="2445700"/>
            <a:ext cx="498300" cy="13200"/>
          </a:xfrm>
          <a:prstGeom prst="straightConnector1">
            <a:avLst/>
          </a:prstGeom>
          <a:noFill/>
          <a:ln w="9525" cap="flat" cmpd="sng">
            <a:solidFill>
              <a:schemeClr val="dk2"/>
            </a:solidFill>
            <a:prstDash val="solid"/>
            <a:round/>
            <a:headEnd type="none" w="med" len="med"/>
            <a:tailEnd type="triangle" w="med" len="med"/>
          </a:ln>
        </p:spPr>
      </p:cxnSp>
      <p:sp>
        <p:nvSpPr>
          <p:cNvPr id="297" name="Google Shape;297;p34"/>
          <p:cNvSpPr txBox="1"/>
          <p:nvPr/>
        </p:nvSpPr>
        <p:spPr>
          <a:xfrm>
            <a:off x="3349550" y="3146200"/>
            <a:ext cx="9291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Take out one region</a:t>
            </a:r>
            <a:endParaRPr sz="1200">
              <a:latin typeface="Calibri"/>
              <a:ea typeface="Calibri"/>
              <a:cs typeface="Calibri"/>
              <a:sym typeface="Calibri"/>
            </a:endParaRPr>
          </a:p>
        </p:txBody>
      </p:sp>
      <p:sp>
        <p:nvSpPr>
          <p:cNvPr id="298" name="Google Shape;298;p34"/>
          <p:cNvSpPr txBox="1"/>
          <p:nvPr/>
        </p:nvSpPr>
        <p:spPr>
          <a:xfrm>
            <a:off x="8081100" y="2017200"/>
            <a:ext cx="9675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Background</a:t>
            </a:r>
            <a:endParaRPr sz="1200">
              <a:latin typeface="Calibri"/>
              <a:ea typeface="Calibri"/>
              <a:cs typeface="Calibri"/>
              <a:sym typeface="Calibri"/>
            </a:endParaRPr>
          </a:p>
        </p:txBody>
      </p:sp>
      <p:cxnSp>
        <p:nvCxnSpPr>
          <p:cNvPr id="299" name="Google Shape;299;p34"/>
          <p:cNvCxnSpPr>
            <a:stCxn id="284" idx="3"/>
            <a:endCxn id="298" idx="1"/>
          </p:cNvCxnSpPr>
          <p:nvPr/>
        </p:nvCxnSpPr>
        <p:spPr>
          <a:xfrm>
            <a:off x="7533100" y="1746450"/>
            <a:ext cx="548100" cy="408600"/>
          </a:xfrm>
          <a:prstGeom prst="straightConnector1">
            <a:avLst/>
          </a:prstGeom>
          <a:noFill/>
          <a:ln w="9525" cap="flat" cmpd="sng">
            <a:solidFill>
              <a:schemeClr val="dk2"/>
            </a:solidFill>
            <a:prstDash val="solid"/>
            <a:round/>
            <a:headEnd type="none" w="med" len="med"/>
            <a:tailEnd type="triangle" w="med" len="med"/>
          </a:ln>
        </p:spPr>
      </p:cxnSp>
      <p:sp>
        <p:nvSpPr>
          <p:cNvPr id="300" name="Google Shape;300;p34"/>
          <p:cNvSpPr txBox="1"/>
          <p:nvPr/>
        </p:nvSpPr>
        <p:spPr>
          <a:xfrm>
            <a:off x="2961053" y="4275200"/>
            <a:ext cx="39699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434343"/>
                </a:solidFill>
                <a:latin typeface="Calibri"/>
                <a:ea typeface="Calibri"/>
                <a:cs typeface="Calibri"/>
                <a:sym typeface="Calibri"/>
              </a:rPr>
              <a:t>R-CNN</a:t>
            </a:r>
            <a:endParaRPr sz="2400" b="1">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10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
                                        </p:tgtEl>
                                        <p:attrNameLst>
                                          <p:attrName>style.visibility</p:attrName>
                                        </p:attrNameLst>
                                      </p:cBhvr>
                                      <p:to>
                                        <p:strVal val="visible"/>
                                      </p:to>
                                    </p:set>
                                    <p:animEffect transition="in" filter="fade">
                                      <p:cBhvr>
                                        <p:cTn id="12" dur="1000"/>
                                        <p:tgtEl>
                                          <p:spTgt spid="270"/>
                                        </p:tgtEl>
                                      </p:cBhvr>
                                    </p:animEffect>
                                  </p:childTnLst>
                                </p:cTn>
                              </p:par>
                              <p:par>
                                <p:cTn id="13" presetID="10" presetClass="entr" presetSubtype="0" fill="hold" nodeType="withEffect">
                                  <p:stCondLst>
                                    <p:cond delay="0"/>
                                  </p:stCondLst>
                                  <p:childTnLst>
                                    <p:set>
                                      <p:cBhvr>
                                        <p:cTn id="14" dur="1" fill="hold">
                                          <p:stCondLst>
                                            <p:cond delay="0"/>
                                          </p:stCondLst>
                                        </p:cTn>
                                        <p:tgtEl>
                                          <p:spTgt spid="271"/>
                                        </p:tgtEl>
                                        <p:attrNameLst>
                                          <p:attrName>style.visibility</p:attrName>
                                        </p:attrNameLst>
                                      </p:cBhvr>
                                      <p:to>
                                        <p:strVal val="visible"/>
                                      </p:to>
                                    </p:set>
                                    <p:animEffect transition="in" filter="fade">
                                      <p:cBhvr>
                                        <p:cTn id="15" dur="1000"/>
                                        <p:tgtEl>
                                          <p:spTgt spid="271"/>
                                        </p:tgtEl>
                                      </p:cBhvr>
                                    </p:animEffect>
                                  </p:childTnLst>
                                </p:cTn>
                              </p:par>
                              <p:par>
                                <p:cTn id="16" presetID="10" presetClass="entr" presetSubtype="0" fill="hold" nodeType="withEffect">
                                  <p:stCondLst>
                                    <p:cond delay="0"/>
                                  </p:stCondLst>
                                  <p:childTnLst>
                                    <p:set>
                                      <p:cBhvr>
                                        <p:cTn id="17" dur="1" fill="hold">
                                          <p:stCondLst>
                                            <p:cond delay="0"/>
                                          </p:stCondLst>
                                        </p:cTn>
                                        <p:tgtEl>
                                          <p:spTgt spid="272"/>
                                        </p:tgtEl>
                                        <p:attrNameLst>
                                          <p:attrName>style.visibility</p:attrName>
                                        </p:attrNameLst>
                                      </p:cBhvr>
                                      <p:to>
                                        <p:strVal val="visible"/>
                                      </p:to>
                                    </p:set>
                                    <p:animEffect transition="in" filter="fade">
                                      <p:cBhvr>
                                        <p:cTn id="18" dur="1000"/>
                                        <p:tgtEl>
                                          <p:spTgt spid="272"/>
                                        </p:tgtEl>
                                      </p:cBhvr>
                                    </p:animEffect>
                                  </p:childTnLst>
                                </p:cTn>
                              </p:par>
                              <p:par>
                                <p:cTn id="19" presetID="10" presetClass="entr" presetSubtype="0" fill="hold" nodeType="withEffect">
                                  <p:stCondLst>
                                    <p:cond delay="0"/>
                                  </p:stCondLst>
                                  <p:childTnLst>
                                    <p:set>
                                      <p:cBhvr>
                                        <p:cTn id="20" dur="1" fill="hold">
                                          <p:stCondLst>
                                            <p:cond delay="0"/>
                                          </p:stCondLst>
                                        </p:cTn>
                                        <p:tgtEl>
                                          <p:spTgt spid="273"/>
                                        </p:tgtEl>
                                        <p:attrNameLst>
                                          <p:attrName>style.visibility</p:attrName>
                                        </p:attrNameLst>
                                      </p:cBhvr>
                                      <p:to>
                                        <p:strVal val="visible"/>
                                      </p:to>
                                    </p:set>
                                    <p:animEffect transition="in" filter="fade">
                                      <p:cBhvr>
                                        <p:cTn id="21" dur="1000"/>
                                        <p:tgtEl>
                                          <p:spTgt spid="273"/>
                                        </p:tgtEl>
                                      </p:cBhvr>
                                    </p:animEffect>
                                  </p:childTnLst>
                                </p:cTn>
                              </p:par>
                              <p:par>
                                <p:cTn id="22" presetID="10" presetClass="entr" presetSubtype="0" fill="hold" nodeType="withEffect">
                                  <p:stCondLst>
                                    <p:cond delay="0"/>
                                  </p:stCondLst>
                                  <p:childTnLst>
                                    <p:set>
                                      <p:cBhvr>
                                        <p:cTn id="23" dur="1" fill="hold">
                                          <p:stCondLst>
                                            <p:cond delay="0"/>
                                          </p:stCondLst>
                                        </p:cTn>
                                        <p:tgtEl>
                                          <p:spTgt spid="274"/>
                                        </p:tgtEl>
                                        <p:attrNameLst>
                                          <p:attrName>style.visibility</p:attrName>
                                        </p:attrNameLst>
                                      </p:cBhvr>
                                      <p:to>
                                        <p:strVal val="visible"/>
                                      </p:to>
                                    </p:set>
                                    <p:animEffect transition="in" filter="fade">
                                      <p:cBhvr>
                                        <p:cTn id="24" dur="1000"/>
                                        <p:tgtEl>
                                          <p:spTgt spid="274"/>
                                        </p:tgtEl>
                                      </p:cBhvr>
                                    </p:animEffect>
                                  </p:childTnLst>
                                </p:cTn>
                              </p:par>
                              <p:par>
                                <p:cTn id="25" presetID="10" presetClass="entr" presetSubtype="0" fill="hold" nodeType="withEffect">
                                  <p:stCondLst>
                                    <p:cond delay="0"/>
                                  </p:stCondLst>
                                  <p:childTnLst>
                                    <p:set>
                                      <p:cBhvr>
                                        <p:cTn id="26" dur="1" fill="hold">
                                          <p:stCondLst>
                                            <p:cond delay="0"/>
                                          </p:stCondLst>
                                        </p:cTn>
                                        <p:tgtEl>
                                          <p:spTgt spid="275"/>
                                        </p:tgtEl>
                                        <p:attrNameLst>
                                          <p:attrName>style.visibility</p:attrName>
                                        </p:attrNameLst>
                                      </p:cBhvr>
                                      <p:to>
                                        <p:strVal val="visible"/>
                                      </p:to>
                                    </p:set>
                                    <p:animEffect transition="in" filter="fade">
                                      <p:cBhvr>
                                        <p:cTn id="27" dur="1000"/>
                                        <p:tgtEl>
                                          <p:spTgt spid="275"/>
                                        </p:tgtEl>
                                      </p:cBhvr>
                                    </p:animEffect>
                                  </p:childTnLst>
                                </p:cTn>
                              </p:par>
                              <p:par>
                                <p:cTn id="28" presetID="10" presetClass="entr" presetSubtype="0" fill="hold" nodeType="withEffect">
                                  <p:stCondLst>
                                    <p:cond delay="0"/>
                                  </p:stCondLst>
                                  <p:childTnLst>
                                    <p:set>
                                      <p:cBhvr>
                                        <p:cTn id="29" dur="1" fill="hold">
                                          <p:stCondLst>
                                            <p:cond delay="0"/>
                                          </p:stCondLst>
                                        </p:cTn>
                                        <p:tgtEl>
                                          <p:spTgt spid="276"/>
                                        </p:tgtEl>
                                        <p:attrNameLst>
                                          <p:attrName>style.visibility</p:attrName>
                                        </p:attrNameLst>
                                      </p:cBhvr>
                                      <p:to>
                                        <p:strVal val="visible"/>
                                      </p:to>
                                    </p:set>
                                    <p:animEffect transition="in" filter="fade">
                                      <p:cBhvr>
                                        <p:cTn id="30" dur="1000"/>
                                        <p:tgtEl>
                                          <p:spTgt spid="276"/>
                                        </p:tgtEl>
                                      </p:cBhvr>
                                    </p:animEffect>
                                  </p:childTnLst>
                                </p:cTn>
                              </p:par>
                              <p:par>
                                <p:cTn id="31" presetID="10" presetClass="entr" presetSubtype="0" fill="hold" nodeType="withEffect">
                                  <p:stCondLst>
                                    <p:cond delay="0"/>
                                  </p:stCondLst>
                                  <p:childTnLst>
                                    <p:set>
                                      <p:cBhvr>
                                        <p:cTn id="32" dur="1" fill="hold">
                                          <p:stCondLst>
                                            <p:cond delay="0"/>
                                          </p:stCondLst>
                                        </p:cTn>
                                        <p:tgtEl>
                                          <p:spTgt spid="277"/>
                                        </p:tgtEl>
                                        <p:attrNameLst>
                                          <p:attrName>style.visibility</p:attrName>
                                        </p:attrNameLst>
                                      </p:cBhvr>
                                      <p:to>
                                        <p:strVal val="visible"/>
                                      </p:to>
                                    </p:set>
                                    <p:animEffect transition="in" filter="fade">
                                      <p:cBhvr>
                                        <p:cTn id="33" dur="1000"/>
                                        <p:tgtEl>
                                          <p:spTgt spid="277"/>
                                        </p:tgtEl>
                                      </p:cBhvr>
                                    </p:animEffect>
                                  </p:childTnLst>
                                </p:cTn>
                              </p:par>
                              <p:par>
                                <p:cTn id="34" presetID="10" presetClass="entr" presetSubtype="0" fill="hold" nodeType="withEffect">
                                  <p:stCondLst>
                                    <p:cond delay="0"/>
                                  </p:stCondLst>
                                  <p:childTnLst>
                                    <p:set>
                                      <p:cBhvr>
                                        <p:cTn id="35" dur="1" fill="hold">
                                          <p:stCondLst>
                                            <p:cond delay="0"/>
                                          </p:stCondLst>
                                        </p:cTn>
                                        <p:tgtEl>
                                          <p:spTgt spid="278"/>
                                        </p:tgtEl>
                                        <p:attrNameLst>
                                          <p:attrName>style.visibility</p:attrName>
                                        </p:attrNameLst>
                                      </p:cBhvr>
                                      <p:to>
                                        <p:strVal val="visible"/>
                                      </p:to>
                                    </p:set>
                                    <p:animEffect transition="in" filter="fade">
                                      <p:cBhvr>
                                        <p:cTn id="36" dur="1000"/>
                                        <p:tgtEl>
                                          <p:spTgt spid="278"/>
                                        </p:tgtEl>
                                      </p:cBhvr>
                                    </p:animEffect>
                                  </p:childTnLst>
                                </p:cTn>
                              </p:par>
                              <p:par>
                                <p:cTn id="37" presetID="10" presetClass="entr" presetSubtype="0" fill="hold" nodeType="withEffect">
                                  <p:stCondLst>
                                    <p:cond delay="0"/>
                                  </p:stCondLst>
                                  <p:childTnLst>
                                    <p:set>
                                      <p:cBhvr>
                                        <p:cTn id="38" dur="1" fill="hold">
                                          <p:stCondLst>
                                            <p:cond delay="0"/>
                                          </p:stCondLst>
                                        </p:cTn>
                                        <p:tgtEl>
                                          <p:spTgt spid="280"/>
                                        </p:tgtEl>
                                        <p:attrNameLst>
                                          <p:attrName>style.visibility</p:attrName>
                                        </p:attrNameLst>
                                      </p:cBhvr>
                                      <p:to>
                                        <p:strVal val="visible"/>
                                      </p:to>
                                    </p:set>
                                    <p:animEffect transition="in" filter="fade">
                                      <p:cBhvr>
                                        <p:cTn id="39" dur="1000"/>
                                        <p:tgtEl>
                                          <p:spTgt spid="28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79"/>
                                        </p:tgtEl>
                                        <p:attrNameLst>
                                          <p:attrName>style.visibility</p:attrName>
                                        </p:attrNameLst>
                                      </p:cBhvr>
                                      <p:to>
                                        <p:strVal val="visible"/>
                                      </p:to>
                                    </p:set>
                                    <p:animEffect transition="in" filter="fade">
                                      <p:cBhvr>
                                        <p:cTn id="44" dur="1000"/>
                                        <p:tgtEl>
                                          <p:spTgt spid="279"/>
                                        </p:tgtEl>
                                      </p:cBhvr>
                                    </p:animEffect>
                                  </p:childTnLst>
                                </p:cTn>
                              </p:par>
                              <p:par>
                                <p:cTn id="45" presetID="10" presetClass="entr" presetSubtype="0" fill="hold" nodeType="withEffect">
                                  <p:stCondLst>
                                    <p:cond delay="0"/>
                                  </p:stCondLst>
                                  <p:childTnLst>
                                    <p:set>
                                      <p:cBhvr>
                                        <p:cTn id="46" dur="1" fill="hold">
                                          <p:stCondLst>
                                            <p:cond delay="0"/>
                                          </p:stCondLst>
                                        </p:cTn>
                                        <p:tgtEl>
                                          <p:spTgt spid="282"/>
                                        </p:tgtEl>
                                        <p:attrNameLst>
                                          <p:attrName>style.visibility</p:attrName>
                                        </p:attrNameLst>
                                      </p:cBhvr>
                                      <p:to>
                                        <p:strVal val="visible"/>
                                      </p:to>
                                    </p:set>
                                    <p:animEffect transition="in" filter="fade">
                                      <p:cBhvr>
                                        <p:cTn id="47" dur="1000"/>
                                        <p:tgtEl>
                                          <p:spTgt spid="282"/>
                                        </p:tgtEl>
                                      </p:cBhvr>
                                    </p:animEffect>
                                  </p:childTnLst>
                                </p:cTn>
                              </p:par>
                              <p:par>
                                <p:cTn id="48" presetID="10" presetClass="entr" presetSubtype="0" fill="hold" nodeType="withEffect">
                                  <p:stCondLst>
                                    <p:cond delay="0"/>
                                  </p:stCondLst>
                                  <p:childTnLst>
                                    <p:set>
                                      <p:cBhvr>
                                        <p:cTn id="49" dur="1" fill="hold">
                                          <p:stCondLst>
                                            <p:cond delay="0"/>
                                          </p:stCondLst>
                                        </p:cTn>
                                        <p:tgtEl>
                                          <p:spTgt spid="297"/>
                                        </p:tgtEl>
                                        <p:attrNameLst>
                                          <p:attrName>style.visibility</p:attrName>
                                        </p:attrNameLst>
                                      </p:cBhvr>
                                      <p:to>
                                        <p:strVal val="visible"/>
                                      </p:to>
                                    </p:set>
                                    <p:animEffect transition="in" filter="fade">
                                      <p:cBhvr>
                                        <p:cTn id="50" dur="1000"/>
                                        <p:tgtEl>
                                          <p:spTgt spid="29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3"/>
                                        </p:tgtEl>
                                        <p:attrNameLst>
                                          <p:attrName>style.visibility</p:attrName>
                                        </p:attrNameLst>
                                      </p:cBhvr>
                                      <p:to>
                                        <p:strVal val="visible"/>
                                      </p:to>
                                    </p:set>
                                    <p:animEffect transition="in" filter="fade">
                                      <p:cBhvr>
                                        <p:cTn id="55" dur="1000"/>
                                        <p:tgtEl>
                                          <p:spTgt spid="283"/>
                                        </p:tgtEl>
                                      </p:cBhvr>
                                    </p:animEffect>
                                  </p:childTnLst>
                                </p:cTn>
                              </p:par>
                              <p:par>
                                <p:cTn id="56" presetID="10" presetClass="entr" presetSubtype="0" fill="hold" nodeType="withEffect">
                                  <p:stCondLst>
                                    <p:cond delay="0"/>
                                  </p:stCondLst>
                                  <p:childTnLst>
                                    <p:set>
                                      <p:cBhvr>
                                        <p:cTn id="57" dur="1" fill="hold">
                                          <p:stCondLst>
                                            <p:cond delay="0"/>
                                          </p:stCondLst>
                                        </p:cTn>
                                        <p:tgtEl>
                                          <p:spTgt spid="296"/>
                                        </p:tgtEl>
                                        <p:attrNameLst>
                                          <p:attrName>style.visibility</p:attrName>
                                        </p:attrNameLst>
                                      </p:cBhvr>
                                      <p:to>
                                        <p:strVal val="visible"/>
                                      </p:to>
                                    </p:set>
                                    <p:animEffect transition="in" filter="fade">
                                      <p:cBhvr>
                                        <p:cTn id="58" dur="1000"/>
                                        <p:tgtEl>
                                          <p:spTgt spid="29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84"/>
                                        </p:tgtEl>
                                        <p:attrNameLst>
                                          <p:attrName>style.visibility</p:attrName>
                                        </p:attrNameLst>
                                      </p:cBhvr>
                                      <p:to>
                                        <p:strVal val="visible"/>
                                      </p:to>
                                    </p:set>
                                    <p:animEffect transition="in" filter="fade">
                                      <p:cBhvr>
                                        <p:cTn id="63" dur="1000"/>
                                        <p:tgtEl>
                                          <p:spTgt spid="284"/>
                                        </p:tgtEl>
                                      </p:cBhvr>
                                    </p:animEffect>
                                  </p:childTnLst>
                                </p:cTn>
                              </p:par>
                              <p:par>
                                <p:cTn id="64" presetID="10" presetClass="entr" presetSubtype="0" fill="hold" nodeType="withEffect">
                                  <p:stCondLst>
                                    <p:cond delay="0"/>
                                  </p:stCondLst>
                                  <p:childTnLst>
                                    <p:set>
                                      <p:cBhvr>
                                        <p:cTn id="65" dur="1" fill="hold">
                                          <p:stCondLst>
                                            <p:cond delay="0"/>
                                          </p:stCondLst>
                                        </p:cTn>
                                        <p:tgtEl>
                                          <p:spTgt spid="285"/>
                                        </p:tgtEl>
                                        <p:attrNameLst>
                                          <p:attrName>style.visibility</p:attrName>
                                        </p:attrNameLst>
                                      </p:cBhvr>
                                      <p:to>
                                        <p:strVal val="visible"/>
                                      </p:to>
                                    </p:set>
                                    <p:animEffect transition="in" filter="fade">
                                      <p:cBhvr>
                                        <p:cTn id="66" dur="1000"/>
                                        <p:tgtEl>
                                          <p:spTgt spid="285"/>
                                        </p:tgtEl>
                                      </p:cBhvr>
                                    </p:animEffect>
                                  </p:childTnLst>
                                </p:cTn>
                              </p:par>
                              <p:par>
                                <p:cTn id="67" presetID="10" presetClass="entr" presetSubtype="0" fill="hold" nodeType="withEffect">
                                  <p:stCondLst>
                                    <p:cond delay="0"/>
                                  </p:stCondLst>
                                  <p:childTnLst>
                                    <p:set>
                                      <p:cBhvr>
                                        <p:cTn id="68" dur="1" fill="hold">
                                          <p:stCondLst>
                                            <p:cond delay="0"/>
                                          </p:stCondLst>
                                        </p:cTn>
                                        <p:tgtEl>
                                          <p:spTgt spid="286"/>
                                        </p:tgtEl>
                                        <p:attrNameLst>
                                          <p:attrName>style.visibility</p:attrName>
                                        </p:attrNameLst>
                                      </p:cBhvr>
                                      <p:to>
                                        <p:strVal val="visible"/>
                                      </p:to>
                                    </p:set>
                                    <p:animEffect transition="in" filter="fade">
                                      <p:cBhvr>
                                        <p:cTn id="69" dur="1000"/>
                                        <p:tgtEl>
                                          <p:spTgt spid="286"/>
                                        </p:tgtEl>
                                      </p:cBhvr>
                                    </p:animEffect>
                                  </p:childTnLst>
                                </p:cTn>
                              </p:par>
                              <p:par>
                                <p:cTn id="70" presetID="10" presetClass="entr" presetSubtype="0" fill="hold" nodeType="withEffect">
                                  <p:stCondLst>
                                    <p:cond delay="0"/>
                                  </p:stCondLst>
                                  <p:childTnLst>
                                    <p:set>
                                      <p:cBhvr>
                                        <p:cTn id="71" dur="1" fill="hold">
                                          <p:stCondLst>
                                            <p:cond delay="0"/>
                                          </p:stCondLst>
                                        </p:cTn>
                                        <p:tgtEl>
                                          <p:spTgt spid="287"/>
                                        </p:tgtEl>
                                        <p:attrNameLst>
                                          <p:attrName>style.visibility</p:attrName>
                                        </p:attrNameLst>
                                      </p:cBhvr>
                                      <p:to>
                                        <p:strVal val="visible"/>
                                      </p:to>
                                    </p:set>
                                    <p:animEffect transition="in" filter="fade">
                                      <p:cBhvr>
                                        <p:cTn id="72" dur="1000"/>
                                        <p:tgtEl>
                                          <p:spTgt spid="287"/>
                                        </p:tgtEl>
                                      </p:cBhvr>
                                    </p:animEffect>
                                  </p:childTnLst>
                                </p:cTn>
                              </p:par>
                              <p:par>
                                <p:cTn id="73" presetID="10" presetClass="entr" presetSubtype="0" fill="hold" nodeType="withEffect">
                                  <p:stCondLst>
                                    <p:cond delay="0"/>
                                  </p:stCondLst>
                                  <p:childTnLst>
                                    <p:set>
                                      <p:cBhvr>
                                        <p:cTn id="74" dur="1" fill="hold">
                                          <p:stCondLst>
                                            <p:cond delay="0"/>
                                          </p:stCondLst>
                                        </p:cTn>
                                        <p:tgtEl>
                                          <p:spTgt spid="288"/>
                                        </p:tgtEl>
                                        <p:attrNameLst>
                                          <p:attrName>style.visibility</p:attrName>
                                        </p:attrNameLst>
                                      </p:cBhvr>
                                      <p:to>
                                        <p:strVal val="visible"/>
                                      </p:to>
                                    </p:set>
                                    <p:animEffect transition="in" filter="fade">
                                      <p:cBhvr>
                                        <p:cTn id="75" dur="1000"/>
                                        <p:tgtEl>
                                          <p:spTgt spid="288"/>
                                        </p:tgtEl>
                                      </p:cBhvr>
                                    </p:animEffect>
                                  </p:childTnLst>
                                </p:cTn>
                              </p:par>
                              <p:par>
                                <p:cTn id="76" presetID="10" presetClass="entr" presetSubtype="0" fill="hold" nodeType="withEffect">
                                  <p:stCondLst>
                                    <p:cond delay="0"/>
                                  </p:stCondLst>
                                  <p:childTnLst>
                                    <p:set>
                                      <p:cBhvr>
                                        <p:cTn id="77" dur="1" fill="hold">
                                          <p:stCondLst>
                                            <p:cond delay="0"/>
                                          </p:stCondLst>
                                        </p:cTn>
                                        <p:tgtEl>
                                          <p:spTgt spid="289"/>
                                        </p:tgtEl>
                                        <p:attrNameLst>
                                          <p:attrName>style.visibility</p:attrName>
                                        </p:attrNameLst>
                                      </p:cBhvr>
                                      <p:to>
                                        <p:strVal val="visible"/>
                                      </p:to>
                                    </p:set>
                                    <p:animEffect transition="in" filter="fade">
                                      <p:cBhvr>
                                        <p:cTn id="78" dur="1000"/>
                                        <p:tgtEl>
                                          <p:spTgt spid="289"/>
                                        </p:tgtEl>
                                      </p:cBhvr>
                                    </p:animEffect>
                                  </p:childTnLst>
                                </p:cTn>
                              </p:par>
                              <p:par>
                                <p:cTn id="79" presetID="10" presetClass="entr" presetSubtype="0" fill="hold" nodeType="withEffect">
                                  <p:stCondLst>
                                    <p:cond delay="0"/>
                                  </p:stCondLst>
                                  <p:childTnLst>
                                    <p:set>
                                      <p:cBhvr>
                                        <p:cTn id="80" dur="1" fill="hold">
                                          <p:stCondLst>
                                            <p:cond delay="0"/>
                                          </p:stCondLst>
                                        </p:cTn>
                                        <p:tgtEl>
                                          <p:spTgt spid="294"/>
                                        </p:tgtEl>
                                        <p:attrNameLst>
                                          <p:attrName>style.visibility</p:attrName>
                                        </p:attrNameLst>
                                      </p:cBhvr>
                                      <p:to>
                                        <p:strVal val="visible"/>
                                      </p:to>
                                    </p:set>
                                    <p:animEffect transition="in" filter="fade">
                                      <p:cBhvr>
                                        <p:cTn id="81" dur="1000"/>
                                        <p:tgtEl>
                                          <p:spTgt spid="29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90"/>
                                        </p:tgtEl>
                                        <p:attrNameLst>
                                          <p:attrName>style.visibility</p:attrName>
                                        </p:attrNameLst>
                                      </p:cBhvr>
                                      <p:to>
                                        <p:strVal val="visible"/>
                                      </p:to>
                                    </p:set>
                                    <p:animEffect transition="in" filter="fade">
                                      <p:cBhvr>
                                        <p:cTn id="86" dur="1000"/>
                                        <p:tgtEl>
                                          <p:spTgt spid="290"/>
                                        </p:tgtEl>
                                      </p:cBhvr>
                                    </p:animEffect>
                                  </p:childTnLst>
                                </p:cTn>
                              </p:par>
                              <p:par>
                                <p:cTn id="87" presetID="10" presetClass="entr" presetSubtype="0" fill="hold" nodeType="withEffect">
                                  <p:stCondLst>
                                    <p:cond delay="0"/>
                                  </p:stCondLst>
                                  <p:childTnLst>
                                    <p:set>
                                      <p:cBhvr>
                                        <p:cTn id="88" dur="1" fill="hold">
                                          <p:stCondLst>
                                            <p:cond delay="0"/>
                                          </p:stCondLst>
                                        </p:cTn>
                                        <p:tgtEl>
                                          <p:spTgt spid="291"/>
                                        </p:tgtEl>
                                        <p:attrNameLst>
                                          <p:attrName>style.visibility</p:attrName>
                                        </p:attrNameLst>
                                      </p:cBhvr>
                                      <p:to>
                                        <p:strVal val="visible"/>
                                      </p:to>
                                    </p:set>
                                    <p:animEffect transition="in" filter="fade">
                                      <p:cBhvr>
                                        <p:cTn id="89" dur="1000"/>
                                        <p:tgtEl>
                                          <p:spTgt spid="291"/>
                                        </p:tgtEl>
                                      </p:cBhvr>
                                    </p:animEffect>
                                  </p:childTnLst>
                                </p:cTn>
                              </p:par>
                              <p:par>
                                <p:cTn id="90" presetID="10" presetClass="entr" presetSubtype="0" fill="hold" nodeType="withEffect">
                                  <p:stCondLst>
                                    <p:cond delay="0"/>
                                  </p:stCondLst>
                                  <p:childTnLst>
                                    <p:set>
                                      <p:cBhvr>
                                        <p:cTn id="91" dur="1" fill="hold">
                                          <p:stCondLst>
                                            <p:cond delay="0"/>
                                          </p:stCondLst>
                                        </p:cTn>
                                        <p:tgtEl>
                                          <p:spTgt spid="292"/>
                                        </p:tgtEl>
                                        <p:attrNameLst>
                                          <p:attrName>style.visibility</p:attrName>
                                        </p:attrNameLst>
                                      </p:cBhvr>
                                      <p:to>
                                        <p:strVal val="visible"/>
                                      </p:to>
                                    </p:set>
                                    <p:animEffect transition="in" filter="fade">
                                      <p:cBhvr>
                                        <p:cTn id="92" dur="1000"/>
                                        <p:tgtEl>
                                          <p:spTgt spid="292"/>
                                        </p:tgtEl>
                                      </p:cBhvr>
                                    </p:animEffect>
                                  </p:childTnLst>
                                </p:cTn>
                              </p:par>
                              <p:par>
                                <p:cTn id="93" presetID="10" presetClass="entr" presetSubtype="0" fill="hold" nodeType="withEffect">
                                  <p:stCondLst>
                                    <p:cond delay="0"/>
                                  </p:stCondLst>
                                  <p:childTnLst>
                                    <p:set>
                                      <p:cBhvr>
                                        <p:cTn id="94" dur="1" fill="hold">
                                          <p:stCondLst>
                                            <p:cond delay="0"/>
                                          </p:stCondLst>
                                        </p:cTn>
                                        <p:tgtEl>
                                          <p:spTgt spid="293"/>
                                        </p:tgtEl>
                                        <p:attrNameLst>
                                          <p:attrName>style.visibility</p:attrName>
                                        </p:attrNameLst>
                                      </p:cBhvr>
                                      <p:to>
                                        <p:strVal val="visible"/>
                                      </p:to>
                                    </p:set>
                                    <p:animEffect transition="in" filter="fade">
                                      <p:cBhvr>
                                        <p:cTn id="95" dur="1000"/>
                                        <p:tgtEl>
                                          <p:spTgt spid="293"/>
                                        </p:tgtEl>
                                      </p:cBhvr>
                                    </p:animEffect>
                                  </p:childTnLst>
                                </p:cTn>
                              </p:par>
                              <p:par>
                                <p:cTn id="96" presetID="10" presetClass="entr" presetSubtype="0" fill="hold" nodeType="withEffect">
                                  <p:stCondLst>
                                    <p:cond delay="0"/>
                                  </p:stCondLst>
                                  <p:childTnLst>
                                    <p:set>
                                      <p:cBhvr>
                                        <p:cTn id="97" dur="1" fill="hold">
                                          <p:stCondLst>
                                            <p:cond delay="0"/>
                                          </p:stCondLst>
                                        </p:cTn>
                                        <p:tgtEl>
                                          <p:spTgt spid="295"/>
                                        </p:tgtEl>
                                        <p:attrNameLst>
                                          <p:attrName>style.visibility</p:attrName>
                                        </p:attrNameLst>
                                      </p:cBhvr>
                                      <p:to>
                                        <p:strVal val="visible"/>
                                      </p:to>
                                    </p:set>
                                    <p:animEffect transition="in" filter="fade">
                                      <p:cBhvr>
                                        <p:cTn id="98" dur="1000"/>
                                        <p:tgtEl>
                                          <p:spTgt spid="29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99"/>
                                        </p:tgtEl>
                                        <p:attrNameLst>
                                          <p:attrName>style.visibility</p:attrName>
                                        </p:attrNameLst>
                                      </p:cBhvr>
                                      <p:to>
                                        <p:strVal val="visible"/>
                                      </p:to>
                                    </p:set>
                                    <p:animEffect transition="in" filter="fade">
                                      <p:cBhvr>
                                        <p:cTn id="103" dur="1000"/>
                                        <p:tgtEl>
                                          <p:spTgt spid="299"/>
                                        </p:tgtEl>
                                      </p:cBhvr>
                                    </p:animEffect>
                                  </p:childTnLst>
                                </p:cTn>
                              </p:par>
                              <p:par>
                                <p:cTn id="104" presetID="10" presetClass="entr" presetSubtype="0" fill="hold" nodeType="withEffect">
                                  <p:stCondLst>
                                    <p:cond delay="0"/>
                                  </p:stCondLst>
                                  <p:childTnLst>
                                    <p:set>
                                      <p:cBhvr>
                                        <p:cTn id="105" dur="1" fill="hold">
                                          <p:stCondLst>
                                            <p:cond delay="0"/>
                                          </p:stCondLst>
                                        </p:cTn>
                                        <p:tgtEl>
                                          <p:spTgt spid="298"/>
                                        </p:tgtEl>
                                        <p:attrNameLst>
                                          <p:attrName>style.visibility</p:attrName>
                                        </p:attrNameLst>
                                      </p:cBhvr>
                                      <p:to>
                                        <p:strVal val="visible"/>
                                      </p:to>
                                    </p:set>
                                    <p:animEffect transition="in" filter="fade">
                                      <p:cBhvr>
                                        <p:cTn id="106" dur="1000"/>
                                        <p:tgtEl>
                                          <p:spTgt spid="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5"/>
          <p:cNvPicPr preferRelativeResize="0"/>
          <p:nvPr/>
        </p:nvPicPr>
        <p:blipFill>
          <a:blip r:embed="rId3">
            <a:alphaModFix/>
          </a:blip>
          <a:stretch>
            <a:fillRect/>
          </a:stretch>
        </p:blipFill>
        <p:spPr>
          <a:xfrm>
            <a:off x="444025" y="608100"/>
            <a:ext cx="2030426" cy="1347466"/>
          </a:xfrm>
          <a:prstGeom prst="rect">
            <a:avLst/>
          </a:prstGeom>
          <a:noFill/>
          <a:ln>
            <a:noFill/>
          </a:ln>
        </p:spPr>
      </p:pic>
      <p:pic>
        <p:nvPicPr>
          <p:cNvPr id="306" name="Google Shape;306;p35"/>
          <p:cNvPicPr preferRelativeResize="0"/>
          <p:nvPr/>
        </p:nvPicPr>
        <p:blipFill>
          <a:blip r:embed="rId3">
            <a:alphaModFix/>
          </a:blip>
          <a:stretch>
            <a:fillRect/>
          </a:stretch>
        </p:blipFill>
        <p:spPr>
          <a:xfrm>
            <a:off x="444025" y="2935825"/>
            <a:ext cx="2030437" cy="1482950"/>
          </a:xfrm>
          <a:prstGeom prst="rect">
            <a:avLst/>
          </a:prstGeom>
          <a:noFill/>
          <a:ln>
            <a:noFill/>
          </a:ln>
        </p:spPr>
      </p:pic>
      <p:sp>
        <p:nvSpPr>
          <p:cNvPr id="307" name="Google Shape;307;p35"/>
          <p:cNvSpPr/>
          <p:nvPr/>
        </p:nvSpPr>
        <p:spPr>
          <a:xfrm>
            <a:off x="1739189" y="3012812"/>
            <a:ext cx="653400" cy="606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766509" y="3233054"/>
            <a:ext cx="929100" cy="1113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1721025" y="3629084"/>
            <a:ext cx="432000" cy="669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444025" y="2935825"/>
            <a:ext cx="484200" cy="606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471074" y="3629084"/>
            <a:ext cx="183900" cy="2385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575236" y="3858353"/>
            <a:ext cx="99000" cy="222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2241838" y="3743719"/>
            <a:ext cx="99000" cy="1812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2189757" y="4030304"/>
            <a:ext cx="284700" cy="3213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 name="Google Shape;315;p35"/>
          <p:cNvCxnSpPr>
            <a:stCxn id="305" idx="2"/>
            <a:endCxn id="306" idx="0"/>
          </p:cNvCxnSpPr>
          <p:nvPr/>
        </p:nvCxnSpPr>
        <p:spPr>
          <a:xfrm>
            <a:off x="1459238" y="1955567"/>
            <a:ext cx="0" cy="980400"/>
          </a:xfrm>
          <a:prstGeom prst="straightConnector1">
            <a:avLst/>
          </a:prstGeom>
          <a:noFill/>
          <a:ln w="9525" cap="flat" cmpd="sng">
            <a:solidFill>
              <a:schemeClr val="dk2"/>
            </a:solidFill>
            <a:prstDash val="solid"/>
            <a:round/>
            <a:headEnd type="none" w="med" len="med"/>
            <a:tailEnd type="triangle" w="med" len="med"/>
          </a:ln>
        </p:spPr>
      </p:cxnSp>
      <p:sp>
        <p:nvSpPr>
          <p:cNvPr id="316" name="Google Shape;316;p35"/>
          <p:cNvSpPr txBox="1"/>
          <p:nvPr/>
        </p:nvSpPr>
        <p:spPr>
          <a:xfrm>
            <a:off x="530150" y="2308000"/>
            <a:ext cx="9291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Apply Selective Search</a:t>
            </a:r>
            <a:endParaRPr sz="1200">
              <a:latin typeface="Calibri"/>
              <a:ea typeface="Calibri"/>
              <a:cs typeface="Calibri"/>
              <a:sym typeface="Calibri"/>
            </a:endParaRPr>
          </a:p>
        </p:txBody>
      </p:sp>
      <p:cxnSp>
        <p:nvCxnSpPr>
          <p:cNvPr id="317" name="Google Shape;317;p35"/>
          <p:cNvCxnSpPr>
            <a:stCxn id="314" idx="3"/>
            <a:endCxn id="318" idx="1"/>
          </p:cNvCxnSpPr>
          <p:nvPr/>
        </p:nvCxnSpPr>
        <p:spPr>
          <a:xfrm rot="10800000" flipH="1">
            <a:off x="2474457" y="2445554"/>
            <a:ext cx="840600" cy="1745400"/>
          </a:xfrm>
          <a:prstGeom prst="straightConnector1">
            <a:avLst/>
          </a:prstGeom>
          <a:noFill/>
          <a:ln w="19050" cap="flat" cmpd="sng">
            <a:solidFill>
              <a:schemeClr val="accent4"/>
            </a:solidFill>
            <a:prstDash val="solid"/>
            <a:round/>
            <a:headEnd type="none" w="med" len="med"/>
            <a:tailEnd type="triangle" w="med" len="med"/>
          </a:ln>
        </p:spPr>
      </p:cxnSp>
      <p:sp>
        <p:nvSpPr>
          <p:cNvPr id="319" name="Google Shape;319;p35"/>
          <p:cNvSpPr/>
          <p:nvPr/>
        </p:nvSpPr>
        <p:spPr>
          <a:xfrm>
            <a:off x="4781088" y="2079675"/>
            <a:ext cx="1600200" cy="6069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320" name="Google Shape;320;p35"/>
          <p:cNvSpPr/>
          <p:nvPr/>
        </p:nvSpPr>
        <p:spPr>
          <a:xfrm>
            <a:off x="6879700" y="1352700"/>
            <a:ext cx="653400" cy="7875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321" name="Google Shape;321;p35"/>
          <p:cNvCxnSpPr>
            <a:stCxn id="319" idx="5"/>
            <a:endCxn id="320" idx="1"/>
          </p:cNvCxnSpPr>
          <p:nvPr/>
        </p:nvCxnSpPr>
        <p:spPr>
          <a:xfrm rot="10800000" flipH="1">
            <a:off x="6381288" y="1746563"/>
            <a:ext cx="498300" cy="560700"/>
          </a:xfrm>
          <a:prstGeom prst="straightConnector1">
            <a:avLst/>
          </a:prstGeom>
          <a:noFill/>
          <a:ln w="9525" cap="flat" cmpd="sng">
            <a:solidFill>
              <a:schemeClr val="dk2"/>
            </a:solidFill>
            <a:prstDash val="solid"/>
            <a:round/>
            <a:headEnd type="none" w="med" len="med"/>
            <a:tailEnd type="triangle" w="med" len="med"/>
          </a:ln>
        </p:spPr>
      </p:cxnSp>
      <p:sp>
        <p:nvSpPr>
          <p:cNvPr id="322" name="Google Shape;322;p35"/>
          <p:cNvSpPr/>
          <p:nvPr/>
        </p:nvSpPr>
        <p:spPr>
          <a:xfrm>
            <a:off x="6879700" y="2876700"/>
            <a:ext cx="653400" cy="7875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323" name="Google Shape;323;p35"/>
          <p:cNvSpPr txBox="1"/>
          <p:nvPr/>
        </p:nvSpPr>
        <p:spPr>
          <a:xfrm>
            <a:off x="8081100" y="3132750"/>
            <a:ext cx="8343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324" name="Google Shape;324;p35"/>
          <p:cNvCxnSpPr>
            <a:stCxn id="322" idx="3"/>
            <a:endCxn id="323" idx="1"/>
          </p:cNvCxnSpPr>
          <p:nvPr/>
        </p:nvCxnSpPr>
        <p:spPr>
          <a:xfrm>
            <a:off x="7533100" y="3270450"/>
            <a:ext cx="548100" cy="0"/>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35"/>
          <p:cNvCxnSpPr>
            <a:stCxn id="319" idx="5"/>
            <a:endCxn id="322" idx="1"/>
          </p:cNvCxnSpPr>
          <p:nvPr/>
        </p:nvCxnSpPr>
        <p:spPr>
          <a:xfrm>
            <a:off x="6381288" y="2307263"/>
            <a:ext cx="498300" cy="963300"/>
          </a:xfrm>
          <a:prstGeom prst="straightConnector1">
            <a:avLst/>
          </a:prstGeom>
          <a:noFill/>
          <a:ln w="9525" cap="flat" cmpd="sng">
            <a:solidFill>
              <a:schemeClr val="dk2"/>
            </a:solidFill>
            <a:prstDash val="solid"/>
            <a:round/>
            <a:headEnd type="none" w="med" len="med"/>
            <a:tailEnd type="triangle" w="med" len="med"/>
          </a:ln>
        </p:spPr>
      </p:cxnSp>
      <p:sp>
        <p:nvSpPr>
          <p:cNvPr id="326" name="Google Shape;326;p35"/>
          <p:cNvSpPr txBox="1"/>
          <p:nvPr/>
        </p:nvSpPr>
        <p:spPr>
          <a:xfrm>
            <a:off x="7007150" y="784000"/>
            <a:ext cx="12366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Classification</a:t>
            </a:r>
            <a:endParaRPr sz="1200" b="1">
              <a:latin typeface="Calibri"/>
              <a:ea typeface="Calibri"/>
              <a:cs typeface="Calibri"/>
              <a:sym typeface="Calibri"/>
            </a:endParaRPr>
          </a:p>
        </p:txBody>
      </p:sp>
      <p:sp>
        <p:nvSpPr>
          <p:cNvPr id="327" name="Google Shape;327;p35"/>
          <p:cNvSpPr txBox="1"/>
          <p:nvPr/>
        </p:nvSpPr>
        <p:spPr>
          <a:xfrm>
            <a:off x="6930950" y="3832000"/>
            <a:ext cx="12366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Regression</a:t>
            </a:r>
            <a:endParaRPr sz="1200" b="1">
              <a:latin typeface="Calibri"/>
              <a:ea typeface="Calibri"/>
              <a:cs typeface="Calibri"/>
              <a:sym typeface="Calibri"/>
            </a:endParaRPr>
          </a:p>
        </p:txBody>
      </p:sp>
      <p:cxnSp>
        <p:nvCxnSpPr>
          <p:cNvPr id="328" name="Google Shape;328;p35"/>
          <p:cNvCxnSpPr>
            <a:stCxn id="329" idx="3"/>
            <a:endCxn id="319" idx="2"/>
          </p:cNvCxnSpPr>
          <p:nvPr/>
        </p:nvCxnSpPr>
        <p:spPr>
          <a:xfrm>
            <a:off x="4102648" y="2452300"/>
            <a:ext cx="678300" cy="6600"/>
          </a:xfrm>
          <a:prstGeom prst="straightConnector1">
            <a:avLst/>
          </a:prstGeom>
          <a:noFill/>
          <a:ln w="9525" cap="flat" cmpd="sng">
            <a:solidFill>
              <a:schemeClr val="dk2"/>
            </a:solidFill>
            <a:prstDash val="solid"/>
            <a:round/>
            <a:headEnd type="none" w="med" len="med"/>
            <a:tailEnd type="triangle" w="med" len="med"/>
          </a:ln>
        </p:spPr>
      </p:cxnSp>
      <p:sp>
        <p:nvSpPr>
          <p:cNvPr id="330" name="Google Shape;330;p35"/>
          <p:cNvSpPr txBox="1"/>
          <p:nvPr/>
        </p:nvSpPr>
        <p:spPr>
          <a:xfrm>
            <a:off x="3349550" y="3146200"/>
            <a:ext cx="9291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Take out another region</a:t>
            </a:r>
            <a:endParaRPr sz="1200">
              <a:latin typeface="Calibri"/>
              <a:ea typeface="Calibri"/>
              <a:cs typeface="Calibri"/>
              <a:sym typeface="Calibri"/>
            </a:endParaRPr>
          </a:p>
        </p:txBody>
      </p:sp>
      <p:pic>
        <p:nvPicPr>
          <p:cNvPr id="329" name="Google Shape;329;p35"/>
          <p:cNvPicPr preferRelativeResize="0"/>
          <p:nvPr/>
        </p:nvPicPr>
        <p:blipFill>
          <a:blip r:embed="rId4">
            <a:alphaModFix/>
          </a:blip>
          <a:stretch>
            <a:fillRect/>
          </a:stretch>
        </p:blipFill>
        <p:spPr>
          <a:xfrm>
            <a:off x="3315148" y="2058550"/>
            <a:ext cx="787500" cy="787500"/>
          </a:xfrm>
          <a:prstGeom prst="rect">
            <a:avLst/>
          </a:prstGeom>
          <a:noFill/>
          <a:ln>
            <a:noFill/>
          </a:ln>
        </p:spPr>
      </p:pic>
      <p:sp>
        <p:nvSpPr>
          <p:cNvPr id="331" name="Google Shape;331;p35"/>
          <p:cNvSpPr txBox="1"/>
          <p:nvPr/>
        </p:nvSpPr>
        <p:spPr>
          <a:xfrm>
            <a:off x="8081100" y="1352700"/>
            <a:ext cx="6534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332" name="Google Shape;332;p35"/>
          <p:cNvSpPr txBox="1"/>
          <p:nvPr/>
        </p:nvSpPr>
        <p:spPr>
          <a:xfrm>
            <a:off x="8081100" y="1712400"/>
            <a:ext cx="6534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333" name="Google Shape;333;p35"/>
          <p:cNvCxnSpPr>
            <a:endCxn id="331" idx="1"/>
          </p:cNvCxnSpPr>
          <p:nvPr/>
        </p:nvCxnSpPr>
        <p:spPr>
          <a:xfrm rot="10800000" flipH="1">
            <a:off x="7533000" y="1490400"/>
            <a:ext cx="548100" cy="256200"/>
          </a:xfrm>
          <a:prstGeom prst="straightConnector1">
            <a:avLst/>
          </a:prstGeom>
          <a:noFill/>
          <a:ln w="9525" cap="flat" cmpd="sng">
            <a:solidFill>
              <a:schemeClr val="dk2"/>
            </a:solidFill>
            <a:prstDash val="solid"/>
            <a:round/>
            <a:headEnd type="none" w="med" len="med"/>
            <a:tailEnd type="triangle" w="med" len="med"/>
          </a:ln>
        </p:spPr>
      </p:cxnSp>
      <p:cxnSp>
        <p:nvCxnSpPr>
          <p:cNvPr id="334" name="Google Shape;334;p35"/>
          <p:cNvCxnSpPr>
            <a:endCxn id="332" idx="1"/>
          </p:cNvCxnSpPr>
          <p:nvPr/>
        </p:nvCxnSpPr>
        <p:spPr>
          <a:xfrm>
            <a:off x="7533000" y="1746300"/>
            <a:ext cx="548100" cy="103800"/>
          </a:xfrm>
          <a:prstGeom prst="straightConnector1">
            <a:avLst/>
          </a:prstGeom>
          <a:noFill/>
          <a:ln w="9525" cap="flat" cmpd="sng">
            <a:solidFill>
              <a:schemeClr val="dk2"/>
            </a:solidFill>
            <a:prstDash val="solid"/>
            <a:round/>
            <a:headEnd type="none" w="med" len="med"/>
            <a:tailEnd type="triangle" w="med" len="med"/>
          </a:ln>
        </p:spPr>
      </p:cxnSp>
      <p:sp>
        <p:nvSpPr>
          <p:cNvPr id="335" name="Google Shape;335;p35"/>
          <p:cNvSpPr txBox="1"/>
          <p:nvPr/>
        </p:nvSpPr>
        <p:spPr>
          <a:xfrm>
            <a:off x="8081100" y="2017200"/>
            <a:ext cx="9675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Background</a:t>
            </a:r>
            <a:endParaRPr sz="1200">
              <a:latin typeface="Calibri"/>
              <a:ea typeface="Calibri"/>
              <a:cs typeface="Calibri"/>
              <a:sym typeface="Calibri"/>
            </a:endParaRPr>
          </a:p>
        </p:txBody>
      </p:sp>
      <p:cxnSp>
        <p:nvCxnSpPr>
          <p:cNvPr id="336" name="Google Shape;336;p35"/>
          <p:cNvCxnSpPr>
            <a:endCxn id="335" idx="1"/>
          </p:cNvCxnSpPr>
          <p:nvPr/>
        </p:nvCxnSpPr>
        <p:spPr>
          <a:xfrm>
            <a:off x="7533000" y="1746600"/>
            <a:ext cx="548100" cy="408300"/>
          </a:xfrm>
          <a:prstGeom prst="straightConnector1">
            <a:avLst/>
          </a:prstGeom>
          <a:noFill/>
          <a:ln w="9525" cap="flat" cmpd="sng">
            <a:solidFill>
              <a:schemeClr val="dk2"/>
            </a:solidFill>
            <a:prstDash val="solid"/>
            <a:round/>
            <a:headEnd type="none" w="med" len="med"/>
            <a:tailEnd type="triangle" w="med" len="med"/>
          </a:ln>
        </p:spPr>
      </p:cxnSp>
      <p:sp>
        <p:nvSpPr>
          <p:cNvPr id="337" name="Google Shape;337;p35"/>
          <p:cNvSpPr txBox="1"/>
          <p:nvPr/>
        </p:nvSpPr>
        <p:spPr>
          <a:xfrm>
            <a:off x="2961053" y="4275200"/>
            <a:ext cx="39699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434343"/>
                </a:solidFill>
                <a:latin typeface="Calibri"/>
                <a:ea typeface="Calibri"/>
                <a:cs typeface="Calibri"/>
                <a:sym typeface="Calibri"/>
              </a:rPr>
              <a:t>R-CNN</a:t>
            </a:r>
            <a:endParaRPr sz="2400" b="1">
              <a:solidFill>
                <a:srgbClr val="434343"/>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6"/>
          <p:cNvSpPr txBox="1"/>
          <p:nvPr/>
        </p:nvSpPr>
        <p:spPr>
          <a:xfrm>
            <a:off x="4260275" y="1147875"/>
            <a:ext cx="4088700" cy="107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800">
                <a:solidFill>
                  <a:srgbClr val="434343"/>
                </a:solidFill>
                <a:latin typeface="Calibri"/>
                <a:ea typeface="Calibri"/>
                <a:cs typeface="Calibri"/>
                <a:sym typeface="Calibri"/>
              </a:rPr>
              <a:t>How do we calculate </a:t>
            </a:r>
            <a:r>
              <a:rPr lang="en" sz="1800" b="1">
                <a:solidFill>
                  <a:srgbClr val="434343"/>
                </a:solidFill>
                <a:latin typeface="Calibri"/>
                <a:ea typeface="Calibri"/>
                <a:cs typeface="Calibri"/>
                <a:sym typeface="Calibri"/>
              </a:rPr>
              <a:t>LOSS</a:t>
            </a:r>
            <a:r>
              <a:rPr lang="en" sz="1800">
                <a:solidFill>
                  <a:srgbClr val="434343"/>
                </a:solidFill>
                <a:latin typeface="Calibri"/>
                <a:ea typeface="Calibri"/>
                <a:cs typeface="Calibri"/>
                <a:sym typeface="Calibri"/>
              </a:rPr>
              <a:t>?</a:t>
            </a:r>
            <a:endParaRPr sz="1800">
              <a:solidFill>
                <a:srgbClr val="434343"/>
              </a:solidFill>
              <a:latin typeface="Calibri"/>
              <a:ea typeface="Calibri"/>
              <a:cs typeface="Calibri"/>
              <a:sym typeface="Calibri"/>
            </a:endParaRPr>
          </a:p>
        </p:txBody>
      </p:sp>
      <p:pic>
        <p:nvPicPr>
          <p:cNvPr id="343" name="Google Shape;343;p36"/>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344" name="Google Shape;344;p36"/>
          <p:cNvSpPr txBox="1"/>
          <p:nvPr/>
        </p:nvSpPr>
        <p:spPr>
          <a:xfrm>
            <a:off x="4032725" y="2226375"/>
            <a:ext cx="4543800" cy="1462800"/>
          </a:xfrm>
          <a:prstGeom prst="rect">
            <a:avLst/>
          </a:prstGeom>
          <a:noFill/>
          <a:ln>
            <a:noFill/>
          </a:ln>
        </p:spPr>
        <p:txBody>
          <a:bodyPr spcFirstLastPara="1" wrap="square" lIns="91425" tIns="91425" rIns="91425" bIns="91425" anchor="ctr" anchorCtr="0">
            <a:noAutofit/>
          </a:bodyPr>
          <a:lstStyle/>
          <a:p>
            <a:pPr marL="457200" lvl="0" indent="-330200" algn="l" rtl="0">
              <a:lnSpc>
                <a:spcPct val="100000"/>
              </a:lnSpc>
              <a:spcBef>
                <a:spcPts val="0"/>
              </a:spcBef>
              <a:spcAft>
                <a:spcPts val="0"/>
              </a:spcAft>
              <a:buClr>
                <a:srgbClr val="0000FF"/>
              </a:buClr>
              <a:buSzPts val="1600"/>
              <a:buFont typeface="Calibri"/>
              <a:buChar char="-"/>
            </a:pPr>
            <a:r>
              <a:rPr lang="en" sz="1600">
                <a:solidFill>
                  <a:srgbClr val="0000FF"/>
                </a:solidFill>
                <a:latin typeface="Calibri"/>
                <a:ea typeface="Calibri"/>
                <a:cs typeface="Calibri"/>
                <a:sym typeface="Calibri"/>
              </a:rPr>
              <a:t>Loss is calculated for each RoI (new image)</a:t>
            </a:r>
            <a:endParaRPr sz="1600">
              <a:solidFill>
                <a:srgbClr val="0000FF"/>
              </a:solidFill>
              <a:latin typeface="Calibri"/>
              <a:ea typeface="Calibri"/>
              <a:cs typeface="Calibri"/>
              <a:sym typeface="Calibri"/>
            </a:endParaRPr>
          </a:p>
          <a:p>
            <a:pPr marL="457200" lvl="0" indent="-330200" algn="l" rtl="0">
              <a:lnSpc>
                <a:spcPct val="100000"/>
              </a:lnSpc>
              <a:spcBef>
                <a:spcPts val="1000"/>
              </a:spcBef>
              <a:spcAft>
                <a:spcPts val="1000"/>
              </a:spcAft>
              <a:buClr>
                <a:srgbClr val="0000FF"/>
              </a:buClr>
              <a:buSzPts val="1600"/>
              <a:buFont typeface="Calibri"/>
              <a:buChar char="-"/>
            </a:pPr>
            <a:r>
              <a:rPr lang="en" sz="1600">
                <a:solidFill>
                  <a:srgbClr val="0000FF"/>
                </a:solidFill>
                <a:latin typeface="Calibri"/>
                <a:ea typeface="Calibri"/>
                <a:cs typeface="Calibri"/>
                <a:sym typeface="Calibri"/>
              </a:rPr>
              <a:t>We have to prepare actual label for each RoI</a:t>
            </a:r>
            <a:endParaRPr sz="16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4">
                                            <p:txEl>
                                              <p:pRg st="0" end="0"/>
                                            </p:txEl>
                                          </p:spTgt>
                                        </p:tgtEl>
                                        <p:attrNameLst>
                                          <p:attrName>style.visibility</p:attrName>
                                        </p:attrNameLst>
                                      </p:cBhvr>
                                      <p:to>
                                        <p:strVal val="visible"/>
                                      </p:to>
                                    </p:set>
                                    <p:animEffect transition="in" filter="fade">
                                      <p:cBhvr>
                                        <p:cTn id="7" dur="1000"/>
                                        <p:tgtEl>
                                          <p:spTgt spid="3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4">
                                            <p:txEl>
                                              <p:pRg st="1" end="1"/>
                                            </p:txEl>
                                          </p:spTgt>
                                        </p:tgtEl>
                                        <p:attrNameLst>
                                          <p:attrName>style.visibility</p:attrName>
                                        </p:attrNameLst>
                                      </p:cBhvr>
                                      <p:to>
                                        <p:strVal val="visible"/>
                                      </p:to>
                                    </p:set>
                                    <p:animEffect transition="in" filter="fade">
                                      <p:cBhvr>
                                        <p:cTn id="12" dur="1000"/>
                                        <p:tgtEl>
                                          <p:spTgt spid="3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txBox="1"/>
          <p:nvPr/>
        </p:nvSpPr>
        <p:spPr>
          <a:xfrm>
            <a:off x="4260275" y="1147875"/>
            <a:ext cx="4088700" cy="107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800">
                <a:solidFill>
                  <a:srgbClr val="434343"/>
                </a:solidFill>
                <a:latin typeface="Calibri"/>
                <a:ea typeface="Calibri"/>
                <a:cs typeface="Calibri"/>
                <a:sym typeface="Calibri"/>
              </a:rPr>
              <a:t>How many </a:t>
            </a:r>
            <a:r>
              <a:rPr lang="en" sz="1800" b="1">
                <a:solidFill>
                  <a:srgbClr val="434343"/>
                </a:solidFill>
                <a:latin typeface="Calibri"/>
                <a:ea typeface="Calibri"/>
                <a:cs typeface="Calibri"/>
                <a:sym typeface="Calibri"/>
              </a:rPr>
              <a:t>actual labels</a:t>
            </a:r>
            <a:r>
              <a:rPr lang="en" sz="1800">
                <a:solidFill>
                  <a:srgbClr val="434343"/>
                </a:solidFill>
                <a:latin typeface="Calibri"/>
                <a:ea typeface="Calibri"/>
                <a:cs typeface="Calibri"/>
                <a:sym typeface="Calibri"/>
              </a:rPr>
              <a:t> we need?</a:t>
            </a:r>
            <a:endParaRPr sz="1800">
              <a:solidFill>
                <a:srgbClr val="434343"/>
              </a:solidFill>
              <a:latin typeface="Calibri"/>
              <a:ea typeface="Calibri"/>
              <a:cs typeface="Calibri"/>
              <a:sym typeface="Calibri"/>
            </a:endParaRPr>
          </a:p>
        </p:txBody>
      </p:sp>
      <p:pic>
        <p:nvPicPr>
          <p:cNvPr id="350" name="Google Shape;350;p37"/>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351" name="Google Shape;351;p37"/>
          <p:cNvSpPr txBox="1"/>
          <p:nvPr/>
        </p:nvSpPr>
        <p:spPr>
          <a:xfrm>
            <a:off x="4032725" y="2226375"/>
            <a:ext cx="4543800" cy="14628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Clr>
                <a:srgbClr val="0000FF"/>
              </a:buClr>
              <a:buSzPts val="1400"/>
              <a:buFont typeface="Calibri"/>
              <a:buChar char="-"/>
            </a:pPr>
            <a:r>
              <a:rPr lang="en" b="1">
                <a:solidFill>
                  <a:srgbClr val="0000FF"/>
                </a:solidFill>
                <a:latin typeface="Calibri"/>
                <a:ea typeface="Calibri"/>
                <a:cs typeface="Calibri"/>
                <a:sym typeface="Calibri"/>
              </a:rPr>
              <a:t>Number of classes (C) + 4</a:t>
            </a:r>
            <a:r>
              <a:rPr lang="en">
                <a:solidFill>
                  <a:srgbClr val="0000FF"/>
                </a:solidFill>
                <a:latin typeface="Calibri"/>
                <a:ea typeface="Calibri"/>
                <a:cs typeface="Calibri"/>
                <a:sym typeface="Calibri"/>
              </a:rPr>
              <a:t> for each RoI</a:t>
            </a:r>
            <a:endParaRPr>
              <a:solidFill>
                <a:srgbClr val="0000FF"/>
              </a:solidFill>
              <a:latin typeface="Calibri"/>
              <a:ea typeface="Calibri"/>
              <a:cs typeface="Calibri"/>
              <a:sym typeface="Calibri"/>
            </a:endParaRPr>
          </a:p>
          <a:p>
            <a:pPr marL="457200" lvl="0" indent="-317500" algn="l" rtl="0">
              <a:lnSpc>
                <a:spcPct val="100000"/>
              </a:lnSpc>
              <a:spcBef>
                <a:spcPts val="1000"/>
              </a:spcBef>
              <a:spcAft>
                <a:spcPts val="1000"/>
              </a:spcAft>
              <a:buClr>
                <a:srgbClr val="0000FF"/>
              </a:buClr>
              <a:buSzPts val="1400"/>
              <a:buFont typeface="Calibri"/>
              <a:buChar char="-"/>
            </a:pPr>
            <a:r>
              <a:rPr lang="en">
                <a:solidFill>
                  <a:srgbClr val="0000FF"/>
                </a:solidFill>
                <a:latin typeface="Calibri"/>
                <a:ea typeface="Calibri"/>
                <a:cs typeface="Calibri"/>
                <a:sym typeface="Calibri"/>
              </a:rPr>
              <a:t>For all the RoIs → </a:t>
            </a:r>
            <a:r>
              <a:rPr lang="en" b="1">
                <a:solidFill>
                  <a:srgbClr val="0000FF"/>
                </a:solidFill>
                <a:latin typeface="Calibri"/>
                <a:ea typeface="Calibri"/>
                <a:cs typeface="Calibri"/>
                <a:sym typeface="Calibri"/>
              </a:rPr>
              <a:t>2000 * (C+4)</a:t>
            </a:r>
            <a:endParaRPr b="1">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animEffect transition="in" filter="fade">
                                      <p:cBhvr>
                                        <p:cTn id="7" dur="1000"/>
                                        <p:tgtEl>
                                          <p:spTgt spid="3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1">
                                            <p:txEl>
                                              <p:pRg st="1" end="1"/>
                                            </p:txEl>
                                          </p:spTgt>
                                        </p:tgtEl>
                                        <p:attrNameLst>
                                          <p:attrName>style.visibility</p:attrName>
                                        </p:attrNameLst>
                                      </p:cBhvr>
                                      <p:to>
                                        <p:strVal val="visible"/>
                                      </p:to>
                                    </p:set>
                                    <p:animEffect transition="in" filter="fade">
                                      <p:cBhvr>
                                        <p:cTn id="12" dur="1000"/>
                                        <p:tgtEl>
                                          <p:spTgt spid="3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8"/>
          <p:cNvSpPr txBox="1"/>
          <p:nvPr/>
        </p:nvSpPr>
        <p:spPr>
          <a:xfrm>
            <a:off x="4260275" y="766875"/>
            <a:ext cx="4088700" cy="107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800">
                <a:solidFill>
                  <a:srgbClr val="434343"/>
                </a:solidFill>
                <a:latin typeface="Calibri"/>
                <a:ea typeface="Calibri"/>
                <a:cs typeface="Calibri"/>
                <a:sym typeface="Calibri"/>
              </a:rPr>
              <a:t>How do we create so many labels?</a:t>
            </a:r>
            <a:endParaRPr sz="1800">
              <a:solidFill>
                <a:srgbClr val="434343"/>
              </a:solidFill>
              <a:latin typeface="Calibri"/>
              <a:ea typeface="Calibri"/>
              <a:cs typeface="Calibri"/>
              <a:sym typeface="Calibri"/>
            </a:endParaRPr>
          </a:p>
        </p:txBody>
      </p:sp>
      <p:pic>
        <p:nvPicPr>
          <p:cNvPr id="357" name="Google Shape;357;p38"/>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358" name="Google Shape;358;p38"/>
          <p:cNvSpPr txBox="1"/>
          <p:nvPr/>
        </p:nvSpPr>
        <p:spPr>
          <a:xfrm>
            <a:off x="4032725" y="1921575"/>
            <a:ext cx="4543800" cy="19395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Clr>
                <a:srgbClr val="0000FF"/>
              </a:buClr>
              <a:buSzPts val="1400"/>
              <a:buFont typeface="Calibri"/>
              <a:buChar char="-"/>
            </a:pPr>
            <a:r>
              <a:rPr lang="en">
                <a:solidFill>
                  <a:srgbClr val="0000FF"/>
                </a:solidFill>
                <a:latin typeface="Calibri"/>
                <a:ea typeface="Calibri"/>
                <a:cs typeface="Calibri"/>
                <a:sym typeface="Calibri"/>
              </a:rPr>
              <a:t>Use a tool e.g LabelImg to create annotations for </a:t>
            </a:r>
            <a:r>
              <a:rPr lang="en" b="1">
                <a:solidFill>
                  <a:srgbClr val="0000FF"/>
                </a:solidFill>
                <a:latin typeface="Calibri"/>
                <a:ea typeface="Calibri"/>
                <a:cs typeface="Calibri"/>
                <a:sym typeface="Calibri"/>
              </a:rPr>
              <a:t>actual objects.</a:t>
            </a:r>
            <a:endParaRPr>
              <a:solidFill>
                <a:srgbClr val="0000FF"/>
              </a:solidFill>
              <a:latin typeface="Calibri"/>
              <a:ea typeface="Calibri"/>
              <a:cs typeface="Calibri"/>
              <a:sym typeface="Calibri"/>
            </a:endParaRPr>
          </a:p>
          <a:p>
            <a:pPr marL="457200" lvl="0" indent="-317500" algn="l" rtl="0">
              <a:lnSpc>
                <a:spcPct val="100000"/>
              </a:lnSpc>
              <a:spcBef>
                <a:spcPts val="1000"/>
              </a:spcBef>
              <a:spcAft>
                <a:spcPts val="0"/>
              </a:spcAft>
              <a:buClr>
                <a:srgbClr val="0000FF"/>
              </a:buClr>
              <a:buSzPts val="1400"/>
              <a:buFont typeface="Calibri"/>
              <a:buChar char="-"/>
            </a:pPr>
            <a:r>
              <a:rPr lang="en">
                <a:solidFill>
                  <a:srgbClr val="0000FF"/>
                </a:solidFill>
                <a:latin typeface="Calibri"/>
                <a:ea typeface="Calibri"/>
                <a:cs typeface="Calibri"/>
                <a:sym typeface="Calibri"/>
              </a:rPr>
              <a:t>Prepare labels for </a:t>
            </a:r>
            <a:r>
              <a:rPr lang="en" b="1">
                <a:solidFill>
                  <a:srgbClr val="0000FF"/>
                </a:solidFill>
                <a:latin typeface="Calibri"/>
                <a:ea typeface="Calibri"/>
                <a:cs typeface="Calibri"/>
                <a:sym typeface="Calibri"/>
              </a:rPr>
              <a:t>each RoI</a:t>
            </a:r>
            <a:r>
              <a:rPr lang="en">
                <a:solidFill>
                  <a:srgbClr val="0000FF"/>
                </a:solidFill>
                <a:latin typeface="Calibri"/>
                <a:ea typeface="Calibri"/>
                <a:cs typeface="Calibri"/>
                <a:sym typeface="Calibri"/>
              </a:rPr>
              <a:t> using</a:t>
            </a:r>
            <a:endParaRPr>
              <a:solidFill>
                <a:srgbClr val="0000FF"/>
              </a:solidFill>
              <a:latin typeface="Calibri"/>
              <a:ea typeface="Calibri"/>
              <a:cs typeface="Calibri"/>
              <a:sym typeface="Calibri"/>
            </a:endParaRPr>
          </a:p>
          <a:p>
            <a:pPr marL="914400" lvl="1" indent="-304800" algn="l" rtl="0">
              <a:lnSpc>
                <a:spcPct val="100000"/>
              </a:lnSpc>
              <a:spcBef>
                <a:spcPts val="1000"/>
              </a:spcBef>
              <a:spcAft>
                <a:spcPts val="0"/>
              </a:spcAft>
              <a:buClr>
                <a:srgbClr val="0000FF"/>
              </a:buClr>
              <a:buSzPts val="1200"/>
              <a:buFont typeface="Calibri"/>
              <a:buChar char="-"/>
            </a:pPr>
            <a:r>
              <a:rPr lang="en" sz="1200">
                <a:solidFill>
                  <a:srgbClr val="0000FF"/>
                </a:solidFill>
                <a:latin typeface="Calibri"/>
                <a:ea typeface="Calibri"/>
                <a:cs typeface="Calibri"/>
                <a:sym typeface="Calibri"/>
              </a:rPr>
              <a:t>RoI coordinates (available from Selective Search)</a:t>
            </a:r>
            <a:endParaRPr sz="1200">
              <a:solidFill>
                <a:srgbClr val="0000FF"/>
              </a:solidFill>
              <a:latin typeface="Calibri"/>
              <a:ea typeface="Calibri"/>
              <a:cs typeface="Calibri"/>
              <a:sym typeface="Calibri"/>
            </a:endParaRPr>
          </a:p>
          <a:p>
            <a:pPr marL="914400" lvl="1" indent="-304800" algn="l" rtl="0">
              <a:lnSpc>
                <a:spcPct val="100000"/>
              </a:lnSpc>
              <a:spcBef>
                <a:spcPts val="1000"/>
              </a:spcBef>
              <a:spcAft>
                <a:spcPts val="0"/>
              </a:spcAft>
              <a:buClr>
                <a:srgbClr val="0000FF"/>
              </a:buClr>
              <a:buSzPts val="1200"/>
              <a:buFont typeface="Calibri"/>
              <a:buChar char="-"/>
            </a:pPr>
            <a:r>
              <a:rPr lang="en" sz="1200">
                <a:solidFill>
                  <a:srgbClr val="0000FF"/>
                </a:solidFill>
                <a:latin typeface="Calibri"/>
                <a:ea typeface="Calibri"/>
                <a:cs typeface="Calibri"/>
                <a:sym typeface="Calibri"/>
              </a:rPr>
              <a:t>Actual Object Boxes (available from LabelImg)</a:t>
            </a:r>
            <a:endParaRPr sz="1200">
              <a:solidFill>
                <a:srgbClr val="0000FF"/>
              </a:solidFill>
              <a:latin typeface="Calibri"/>
              <a:ea typeface="Calibri"/>
              <a:cs typeface="Calibri"/>
              <a:sym typeface="Calibri"/>
            </a:endParaRPr>
          </a:p>
          <a:p>
            <a:pPr marL="914400" lvl="1" indent="-304800" algn="l" rtl="0">
              <a:lnSpc>
                <a:spcPct val="100000"/>
              </a:lnSpc>
              <a:spcBef>
                <a:spcPts val="1000"/>
              </a:spcBef>
              <a:spcAft>
                <a:spcPts val="1000"/>
              </a:spcAft>
              <a:buClr>
                <a:srgbClr val="0000FF"/>
              </a:buClr>
              <a:buSzPts val="1200"/>
              <a:buFont typeface="Calibri"/>
              <a:buChar char="-"/>
            </a:pPr>
            <a:r>
              <a:rPr lang="en" sz="1200">
                <a:solidFill>
                  <a:srgbClr val="0000FF"/>
                </a:solidFill>
                <a:latin typeface="Calibri"/>
                <a:ea typeface="Calibri"/>
                <a:cs typeface="Calibri"/>
                <a:sym typeface="Calibri"/>
              </a:rPr>
              <a:t>Use code to prepare RoI labels (and not manually)</a:t>
            </a:r>
            <a:endParaRPr sz="12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animEffect transition="in" filter="fade">
                                      <p:cBhvr>
                                        <p:cTn id="7" dur="1000"/>
                                        <p:tgtEl>
                                          <p:spTgt spid="3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
                                            <p:txEl>
                                              <p:pRg st="1" end="1"/>
                                            </p:txEl>
                                          </p:spTgt>
                                        </p:tgtEl>
                                        <p:attrNameLst>
                                          <p:attrName>style.visibility</p:attrName>
                                        </p:attrNameLst>
                                      </p:cBhvr>
                                      <p:to>
                                        <p:strVal val="visible"/>
                                      </p:to>
                                    </p:set>
                                    <p:animEffect transition="in" filter="fade">
                                      <p:cBhvr>
                                        <p:cTn id="12" dur="1000"/>
                                        <p:tgtEl>
                                          <p:spTgt spid="3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8">
                                            <p:txEl>
                                              <p:pRg st="2" end="2"/>
                                            </p:txEl>
                                          </p:spTgt>
                                        </p:tgtEl>
                                        <p:attrNameLst>
                                          <p:attrName>style.visibility</p:attrName>
                                        </p:attrNameLst>
                                      </p:cBhvr>
                                      <p:to>
                                        <p:strVal val="visible"/>
                                      </p:to>
                                    </p:set>
                                    <p:animEffect transition="in" filter="fade">
                                      <p:cBhvr>
                                        <p:cTn id="17" dur="1000"/>
                                        <p:tgtEl>
                                          <p:spTgt spid="3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8">
                                            <p:txEl>
                                              <p:pRg st="3" end="3"/>
                                            </p:txEl>
                                          </p:spTgt>
                                        </p:tgtEl>
                                        <p:attrNameLst>
                                          <p:attrName>style.visibility</p:attrName>
                                        </p:attrNameLst>
                                      </p:cBhvr>
                                      <p:to>
                                        <p:strVal val="visible"/>
                                      </p:to>
                                    </p:set>
                                    <p:animEffect transition="in" filter="fade">
                                      <p:cBhvr>
                                        <p:cTn id="22" dur="1000"/>
                                        <p:tgtEl>
                                          <p:spTgt spid="3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8">
                                            <p:txEl>
                                              <p:pRg st="4" end="4"/>
                                            </p:txEl>
                                          </p:spTgt>
                                        </p:tgtEl>
                                        <p:attrNameLst>
                                          <p:attrName>style.visibility</p:attrName>
                                        </p:attrNameLst>
                                      </p:cBhvr>
                                      <p:to>
                                        <p:strVal val="visible"/>
                                      </p:to>
                                    </p:set>
                                    <p:animEffect transition="in" filter="fade">
                                      <p:cBhvr>
                                        <p:cTn id="27" dur="1000"/>
                                        <p:tgtEl>
                                          <p:spTgt spid="3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9"/>
          <p:cNvSpPr txBox="1"/>
          <p:nvPr/>
        </p:nvSpPr>
        <p:spPr>
          <a:xfrm>
            <a:off x="4997350" y="1322475"/>
            <a:ext cx="3674400" cy="2947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b="1">
                <a:solidFill>
                  <a:srgbClr val="434343"/>
                </a:solidFill>
                <a:latin typeface="Calibri"/>
                <a:ea typeface="Calibri"/>
                <a:cs typeface="Calibri"/>
                <a:sym typeface="Calibri"/>
              </a:rPr>
              <a:t>To prepare label for each RoI</a:t>
            </a:r>
            <a:endParaRPr sz="1800" b="1">
              <a:solidFill>
                <a:srgbClr val="434343"/>
              </a:solidFill>
              <a:latin typeface="Calibri"/>
              <a:ea typeface="Calibri"/>
              <a:cs typeface="Calibri"/>
              <a:sym typeface="Calibri"/>
            </a:endParaRPr>
          </a:p>
          <a:p>
            <a:pPr marL="457200" lvl="0" indent="-304800" algn="l" rtl="0">
              <a:lnSpc>
                <a:spcPct val="100000"/>
              </a:lnSpc>
              <a:spcBef>
                <a:spcPts val="100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Calculate overlap (IOU) between RoI and actual object boxes</a:t>
            </a:r>
            <a:endParaRPr sz="1200">
              <a:solidFill>
                <a:srgbClr val="434343"/>
              </a:solidFill>
              <a:latin typeface="Calibri"/>
              <a:ea typeface="Calibri"/>
              <a:cs typeface="Calibri"/>
              <a:sym typeface="Calibri"/>
            </a:endParaRPr>
          </a:p>
          <a:p>
            <a:pPr marL="457200" lvl="0" indent="-304800" algn="l" rtl="0">
              <a:lnSpc>
                <a:spcPct val="100000"/>
              </a:lnSpc>
              <a:spcBef>
                <a:spcPts val="100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If IOU is above a threshold e.g 0.5</a:t>
            </a:r>
            <a:endParaRPr sz="1200">
              <a:solidFill>
                <a:srgbClr val="434343"/>
              </a:solidFill>
              <a:latin typeface="Calibri"/>
              <a:ea typeface="Calibri"/>
              <a:cs typeface="Calibri"/>
              <a:sym typeface="Calibri"/>
            </a:endParaRPr>
          </a:p>
          <a:p>
            <a:pPr marL="914400" lvl="1" indent="-298450" algn="l" rtl="0">
              <a:lnSpc>
                <a:spcPct val="100000"/>
              </a:lnSpc>
              <a:spcBef>
                <a:spcPts val="1000"/>
              </a:spcBef>
              <a:spcAft>
                <a:spcPts val="0"/>
              </a:spcAft>
              <a:buClr>
                <a:srgbClr val="434343"/>
              </a:buClr>
              <a:buSzPts val="1100"/>
              <a:buFont typeface="Calibri"/>
              <a:buAutoNum type="alphaLcPeriod"/>
            </a:pPr>
            <a:r>
              <a:rPr lang="en" sz="1100" b="1">
                <a:solidFill>
                  <a:srgbClr val="434343"/>
                </a:solidFill>
                <a:latin typeface="Calibri"/>
                <a:ea typeface="Calibri"/>
                <a:cs typeface="Calibri"/>
                <a:sym typeface="Calibri"/>
              </a:rPr>
              <a:t>Class Label</a:t>
            </a:r>
            <a:r>
              <a:rPr lang="en" sz="1100">
                <a:solidFill>
                  <a:srgbClr val="434343"/>
                </a:solidFill>
                <a:latin typeface="Calibri"/>
                <a:ea typeface="Calibri"/>
                <a:cs typeface="Calibri"/>
                <a:sym typeface="Calibri"/>
              </a:rPr>
              <a:t>: Actual class</a:t>
            </a:r>
            <a:endParaRPr sz="1100">
              <a:solidFill>
                <a:srgbClr val="434343"/>
              </a:solidFill>
              <a:latin typeface="Calibri"/>
              <a:ea typeface="Calibri"/>
              <a:cs typeface="Calibri"/>
              <a:sym typeface="Calibri"/>
            </a:endParaRPr>
          </a:p>
          <a:p>
            <a:pPr marL="914400" lvl="1" indent="-298450" algn="l" rtl="0">
              <a:lnSpc>
                <a:spcPct val="100000"/>
              </a:lnSpc>
              <a:spcBef>
                <a:spcPts val="1000"/>
              </a:spcBef>
              <a:spcAft>
                <a:spcPts val="0"/>
              </a:spcAft>
              <a:buClr>
                <a:srgbClr val="434343"/>
              </a:buClr>
              <a:buSzPts val="1100"/>
              <a:buFont typeface="Calibri"/>
              <a:buAutoNum type="alphaLcPeriod"/>
            </a:pPr>
            <a:r>
              <a:rPr lang="en" sz="1100" b="1">
                <a:solidFill>
                  <a:srgbClr val="434343"/>
                </a:solidFill>
                <a:latin typeface="Calibri"/>
                <a:ea typeface="Calibri"/>
                <a:cs typeface="Calibri"/>
                <a:sym typeface="Calibri"/>
              </a:rPr>
              <a:t>Regression Label</a:t>
            </a:r>
            <a:r>
              <a:rPr lang="en" sz="1100">
                <a:solidFill>
                  <a:srgbClr val="434343"/>
                </a:solidFill>
                <a:latin typeface="Calibri"/>
                <a:ea typeface="Calibri"/>
                <a:cs typeface="Calibri"/>
                <a:sym typeface="Calibri"/>
              </a:rPr>
              <a:t>: Actual Box coordinates</a:t>
            </a:r>
            <a:endParaRPr sz="1100">
              <a:solidFill>
                <a:srgbClr val="434343"/>
              </a:solidFill>
              <a:latin typeface="Calibri"/>
              <a:ea typeface="Calibri"/>
              <a:cs typeface="Calibri"/>
              <a:sym typeface="Calibri"/>
            </a:endParaRPr>
          </a:p>
          <a:p>
            <a:pPr marL="457200" lvl="0" indent="-304800" algn="l" rtl="0">
              <a:lnSpc>
                <a:spcPct val="100000"/>
              </a:lnSpc>
              <a:spcBef>
                <a:spcPts val="1000"/>
              </a:spcBef>
              <a:spcAft>
                <a:spcPts val="0"/>
              </a:spcAft>
              <a:buClr>
                <a:srgbClr val="434343"/>
              </a:buClr>
              <a:buSzPts val="1200"/>
              <a:buFont typeface="Calibri"/>
              <a:buAutoNum type="arabicPeriod"/>
            </a:pPr>
            <a:r>
              <a:rPr lang="en" sz="1200">
                <a:solidFill>
                  <a:srgbClr val="434343"/>
                </a:solidFill>
                <a:latin typeface="Calibri"/>
                <a:ea typeface="Calibri"/>
                <a:cs typeface="Calibri"/>
                <a:sym typeface="Calibri"/>
              </a:rPr>
              <a:t>If IOU &lt; threshold:</a:t>
            </a:r>
            <a:endParaRPr sz="1200">
              <a:solidFill>
                <a:srgbClr val="434343"/>
              </a:solidFill>
              <a:latin typeface="Calibri"/>
              <a:ea typeface="Calibri"/>
              <a:cs typeface="Calibri"/>
              <a:sym typeface="Calibri"/>
            </a:endParaRPr>
          </a:p>
          <a:p>
            <a:pPr marL="914400" lvl="1" indent="-298450" algn="l" rtl="0">
              <a:lnSpc>
                <a:spcPct val="100000"/>
              </a:lnSpc>
              <a:spcBef>
                <a:spcPts val="1000"/>
              </a:spcBef>
              <a:spcAft>
                <a:spcPts val="0"/>
              </a:spcAft>
              <a:buClr>
                <a:srgbClr val="434343"/>
              </a:buClr>
              <a:buSzPts val="1100"/>
              <a:buFont typeface="Calibri"/>
              <a:buAutoNum type="alphaLcPeriod"/>
            </a:pPr>
            <a:r>
              <a:rPr lang="en" sz="1100" b="1">
                <a:solidFill>
                  <a:srgbClr val="434343"/>
                </a:solidFill>
                <a:latin typeface="Calibri"/>
                <a:ea typeface="Calibri"/>
                <a:cs typeface="Calibri"/>
                <a:sym typeface="Calibri"/>
              </a:rPr>
              <a:t>Class Label: </a:t>
            </a:r>
            <a:r>
              <a:rPr lang="en" sz="1100">
                <a:solidFill>
                  <a:srgbClr val="434343"/>
                </a:solidFill>
                <a:latin typeface="Calibri"/>
                <a:ea typeface="Calibri"/>
                <a:cs typeface="Calibri"/>
                <a:sym typeface="Calibri"/>
              </a:rPr>
              <a:t>Background</a:t>
            </a:r>
            <a:endParaRPr sz="1100">
              <a:solidFill>
                <a:srgbClr val="434343"/>
              </a:solidFill>
              <a:latin typeface="Calibri"/>
              <a:ea typeface="Calibri"/>
              <a:cs typeface="Calibri"/>
              <a:sym typeface="Calibri"/>
            </a:endParaRPr>
          </a:p>
          <a:p>
            <a:pPr marL="914400" lvl="1" indent="-298450" algn="l" rtl="0">
              <a:lnSpc>
                <a:spcPct val="100000"/>
              </a:lnSpc>
              <a:spcBef>
                <a:spcPts val="1000"/>
              </a:spcBef>
              <a:spcAft>
                <a:spcPts val="0"/>
              </a:spcAft>
              <a:buClr>
                <a:srgbClr val="434343"/>
              </a:buClr>
              <a:buSzPts val="1100"/>
              <a:buFont typeface="Calibri"/>
              <a:buAutoNum type="alphaLcPeriod"/>
            </a:pPr>
            <a:r>
              <a:rPr lang="en" sz="1100" b="1">
                <a:solidFill>
                  <a:srgbClr val="434343"/>
                </a:solidFill>
                <a:latin typeface="Calibri"/>
                <a:ea typeface="Calibri"/>
                <a:cs typeface="Calibri"/>
                <a:sym typeface="Calibri"/>
              </a:rPr>
              <a:t>Regression Label:</a:t>
            </a:r>
            <a:r>
              <a:rPr lang="en" sz="1100">
                <a:solidFill>
                  <a:srgbClr val="434343"/>
                </a:solidFill>
                <a:latin typeface="Calibri"/>
                <a:ea typeface="Calibri"/>
                <a:cs typeface="Calibri"/>
                <a:sym typeface="Calibri"/>
              </a:rPr>
              <a:t> Set to [0,0,0,0], it will be ignored during loss calculation </a:t>
            </a:r>
            <a:endParaRPr sz="1100">
              <a:solidFill>
                <a:srgbClr val="434343"/>
              </a:solidFill>
              <a:latin typeface="Calibri"/>
              <a:ea typeface="Calibri"/>
              <a:cs typeface="Calibri"/>
              <a:sym typeface="Calibri"/>
            </a:endParaRPr>
          </a:p>
          <a:p>
            <a:pPr marL="0" lvl="0" indent="0" algn="l" rtl="0">
              <a:lnSpc>
                <a:spcPct val="100000"/>
              </a:lnSpc>
              <a:spcBef>
                <a:spcPts val="0"/>
              </a:spcBef>
              <a:spcAft>
                <a:spcPts val="0"/>
              </a:spcAft>
              <a:buNone/>
            </a:pPr>
            <a:endParaRPr sz="1800" b="1">
              <a:solidFill>
                <a:srgbClr val="434343"/>
              </a:solidFill>
              <a:latin typeface="Calibri"/>
              <a:ea typeface="Calibri"/>
              <a:cs typeface="Calibri"/>
              <a:sym typeface="Calibri"/>
            </a:endParaRPr>
          </a:p>
        </p:txBody>
      </p:sp>
      <p:pic>
        <p:nvPicPr>
          <p:cNvPr id="364" name="Google Shape;364;p39"/>
          <p:cNvPicPr preferRelativeResize="0"/>
          <p:nvPr/>
        </p:nvPicPr>
        <p:blipFill>
          <a:blip r:embed="rId3">
            <a:alphaModFix/>
          </a:blip>
          <a:stretch>
            <a:fillRect/>
          </a:stretch>
        </p:blipFill>
        <p:spPr>
          <a:xfrm>
            <a:off x="1768175" y="1390075"/>
            <a:ext cx="2665250" cy="2622550"/>
          </a:xfrm>
          <a:prstGeom prst="rect">
            <a:avLst/>
          </a:prstGeom>
          <a:noFill/>
          <a:ln>
            <a:noFill/>
          </a:ln>
        </p:spPr>
      </p:pic>
      <p:sp>
        <p:nvSpPr>
          <p:cNvPr id="365" name="Google Shape;365;p39"/>
          <p:cNvSpPr/>
          <p:nvPr/>
        </p:nvSpPr>
        <p:spPr>
          <a:xfrm>
            <a:off x="2503275" y="1215775"/>
            <a:ext cx="1313100" cy="3013200"/>
          </a:xfrm>
          <a:prstGeom prst="rect">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9"/>
          <p:cNvSpPr/>
          <p:nvPr/>
        </p:nvSpPr>
        <p:spPr>
          <a:xfrm>
            <a:off x="2049850" y="1792000"/>
            <a:ext cx="2134800" cy="6612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9"/>
          <p:cNvSpPr/>
          <p:nvPr/>
        </p:nvSpPr>
        <p:spPr>
          <a:xfrm>
            <a:off x="2049850" y="1929550"/>
            <a:ext cx="2286000" cy="17478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9"/>
          <p:cNvSpPr txBox="1"/>
          <p:nvPr/>
        </p:nvSpPr>
        <p:spPr>
          <a:xfrm>
            <a:off x="245375" y="3813350"/>
            <a:ext cx="1313100" cy="51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666666"/>
                </a:solidFill>
                <a:latin typeface="Calibri"/>
                <a:ea typeface="Calibri"/>
                <a:cs typeface="Calibri"/>
                <a:sym typeface="Calibri"/>
              </a:rPr>
              <a:t>Actual object box</a:t>
            </a:r>
            <a:endParaRPr sz="1200">
              <a:solidFill>
                <a:srgbClr val="666666"/>
              </a:solidFill>
              <a:latin typeface="Calibri"/>
              <a:ea typeface="Calibri"/>
              <a:cs typeface="Calibri"/>
              <a:sym typeface="Calibri"/>
            </a:endParaRPr>
          </a:p>
          <a:p>
            <a:pPr marL="0" lvl="0" indent="0" algn="ctr" rtl="0">
              <a:lnSpc>
                <a:spcPct val="100000"/>
              </a:lnSpc>
              <a:spcBef>
                <a:spcPts val="0"/>
              </a:spcBef>
              <a:spcAft>
                <a:spcPts val="0"/>
              </a:spcAft>
              <a:buNone/>
            </a:pPr>
            <a:r>
              <a:rPr lang="en" sz="800">
                <a:solidFill>
                  <a:srgbClr val="666666"/>
                </a:solidFill>
                <a:latin typeface="Calibri"/>
                <a:ea typeface="Calibri"/>
                <a:cs typeface="Calibri"/>
                <a:sym typeface="Calibri"/>
              </a:rPr>
              <a:t>(from LabelImg)</a:t>
            </a:r>
            <a:endParaRPr sz="800">
              <a:solidFill>
                <a:srgbClr val="666666"/>
              </a:solidFill>
              <a:latin typeface="Calibri"/>
              <a:ea typeface="Calibri"/>
              <a:cs typeface="Calibri"/>
              <a:sym typeface="Calibri"/>
            </a:endParaRPr>
          </a:p>
        </p:txBody>
      </p:sp>
      <p:cxnSp>
        <p:nvCxnSpPr>
          <p:cNvPr id="369" name="Google Shape;369;p39"/>
          <p:cNvCxnSpPr>
            <a:stCxn id="368" idx="0"/>
          </p:cNvCxnSpPr>
          <p:nvPr/>
        </p:nvCxnSpPr>
        <p:spPr>
          <a:xfrm rot="10800000" flipH="1">
            <a:off x="901925" y="3086150"/>
            <a:ext cx="1081800" cy="727200"/>
          </a:xfrm>
          <a:prstGeom prst="straightConnector1">
            <a:avLst/>
          </a:prstGeom>
          <a:noFill/>
          <a:ln w="19050" cap="flat" cmpd="sng">
            <a:solidFill>
              <a:schemeClr val="dk2"/>
            </a:solidFill>
            <a:prstDash val="solid"/>
            <a:round/>
            <a:headEnd type="none" w="med" len="med"/>
            <a:tailEnd type="triangle" w="med" len="med"/>
          </a:ln>
        </p:spPr>
      </p:cxnSp>
      <p:sp>
        <p:nvSpPr>
          <p:cNvPr id="370" name="Google Shape;370;p39"/>
          <p:cNvSpPr txBox="1"/>
          <p:nvPr/>
        </p:nvSpPr>
        <p:spPr>
          <a:xfrm>
            <a:off x="4055375" y="384350"/>
            <a:ext cx="1313100" cy="51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666666"/>
                </a:solidFill>
                <a:latin typeface="Calibri"/>
                <a:ea typeface="Calibri"/>
                <a:cs typeface="Calibri"/>
                <a:sym typeface="Calibri"/>
              </a:rPr>
              <a:t>RoIs</a:t>
            </a:r>
            <a:endParaRPr>
              <a:solidFill>
                <a:srgbClr val="666666"/>
              </a:solidFill>
              <a:latin typeface="Calibri"/>
              <a:ea typeface="Calibri"/>
              <a:cs typeface="Calibri"/>
              <a:sym typeface="Calibri"/>
            </a:endParaRPr>
          </a:p>
          <a:p>
            <a:pPr marL="0" lvl="0" indent="0" algn="ctr" rtl="0">
              <a:lnSpc>
                <a:spcPct val="100000"/>
              </a:lnSpc>
              <a:spcBef>
                <a:spcPts val="0"/>
              </a:spcBef>
              <a:spcAft>
                <a:spcPts val="0"/>
              </a:spcAft>
              <a:buNone/>
            </a:pPr>
            <a:r>
              <a:rPr lang="en" sz="900">
                <a:solidFill>
                  <a:srgbClr val="666666"/>
                </a:solidFill>
                <a:latin typeface="Calibri"/>
                <a:ea typeface="Calibri"/>
                <a:cs typeface="Calibri"/>
                <a:sym typeface="Calibri"/>
              </a:rPr>
              <a:t>(From Selective Search)</a:t>
            </a:r>
            <a:endParaRPr sz="900">
              <a:solidFill>
                <a:srgbClr val="666666"/>
              </a:solidFill>
              <a:latin typeface="Calibri"/>
              <a:ea typeface="Calibri"/>
              <a:cs typeface="Calibri"/>
              <a:sym typeface="Calibri"/>
            </a:endParaRPr>
          </a:p>
        </p:txBody>
      </p:sp>
      <p:cxnSp>
        <p:nvCxnSpPr>
          <p:cNvPr id="371" name="Google Shape;371;p39"/>
          <p:cNvCxnSpPr>
            <a:stCxn id="370" idx="2"/>
          </p:cNvCxnSpPr>
          <p:nvPr/>
        </p:nvCxnSpPr>
        <p:spPr>
          <a:xfrm flipH="1">
            <a:off x="3835325" y="903950"/>
            <a:ext cx="876600" cy="302400"/>
          </a:xfrm>
          <a:prstGeom prst="straightConnector1">
            <a:avLst/>
          </a:prstGeom>
          <a:noFill/>
          <a:ln w="9525" cap="flat" cmpd="sng">
            <a:solidFill>
              <a:schemeClr val="dk2"/>
            </a:solidFill>
            <a:prstDash val="solid"/>
            <a:round/>
            <a:headEnd type="none" w="med" len="med"/>
            <a:tailEnd type="triangle" w="med" len="med"/>
          </a:ln>
        </p:spPr>
      </p:cxnSp>
      <p:cxnSp>
        <p:nvCxnSpPr>
          <p:cNvPr id="372" name="Google Shape;372;p39"/>
          <p:cNvCxnSpPr>
            <a:stCxn id="370" idx="2"/>
          </p:cNvCxnSpPr>
          <p:nvPr/>
        </p:nvCxnSpPr>
        <p:spPr>
          <a:xfrm flipH="1">
            <a:off x="4128125" y="903950"/>
            <a:ext cx="583800" cy="822000"/>
          </a:xfrm>
          <a:prstGeom prst="straightConnector1">
            <a:avLst/>
          </a:prstGeom>
          <a:noFill/>
          <a:ln w="9525" cap="flat" cmpd="sng">
            <a:solidFill>
              <a:schemeClr val="dk2"/>
            </a:solidFill>
            <a:prstDash val="solid"/>
            <a:round/>
            <a:headEnd type="none" w="med" len="med"/>
            <a:tailEnd type="triangle" w="med" len="med"/>
          </a:ln>
        </p:spPr>
      </p:cxnSp>
      <p:sp>
        <p:nvSpPr>
          <p:cNvPr id="373" name="Google Shape;373;p39"/>
          <p:cNvSpPr txBox="1"/>
          <p:nvPr/>
        </p:nvSpPr>
        <p:spPr>
          <a:xfrm>
            <a:off x="1114650" y="4228975"/>
            <a:ext cx="3674400" cy="72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434343"/>
                </a:solidFill>
                <a:latin typeface="Calibri"/>
                <a:ea typeface="Calibri"/>
                <a:cs typeface="Calibri"/>
                <a:sym typeface="Calibri"/>
              </a:rPr>
              <a:t>Building Labels for each RoI</a:t>
            </a:r>
            <a:endParaRPr sz="1800">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1000"/>
                                        <p:tgtEl>
                                          <p:spTgt spid="3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9"/>
                                        </p:tgtEl>
                                        <p:attrNameLst>
                                          <p:attrName>style.visibility</p:attrName>
                                        </p:attrNameLst>
                                      </p:cBhvr>
                                      <p:to>
                                        <p:strVal val="visible"/>
                                      </p:to>
                                    </p:set>
                                    <p:animEffect transition="in" filter="fade">
                                      <p:cBhvr>
                                        <p:cTn id="12" dur="1000"/>
                                        <p:tgtEl>
                                          <p:spTgt spid="369"/>
                                        </p:tgtEl>
                                      </p:cBhvr>
                                    </p:animEffect>
                                  </p:childTnLst>
                                </p:cTn>
                              </p:par>
                              <p:par>
                                <p:cTn id="13" presetID="10" presetClass="entr" presetSubtype="0" fill="hold" nodeType="withEffect">
                                  <p:stCondLst>
                                    <p:cond delay="0"/>
                                  </p:stCondLst>
                                  <p:childTnLst>
                                    <p:set>
                                      <p:cBhvr>
                                        <p:cTn id="14" dur="1" fill="hold">
                                          <p:stCondLst>
                                            <p:cond delay="0"/>
                                          </p:stCondLst>
                                        </p:cTn>
                                        <p:tgtEl>
                                          <p:spTgt spid="368"/>
                                        </p:tgtEl>
                                        <p:attrNameLst>
                                          <p:attrName>style.visibility</p:attrName>
                                        </p:attrNameLst>
                                      </p:cBhvr>
                                      <p:to>
                                        <p:strVal val="visible"/>
                                      </p:to>
                                    </p:set>
                                    <p:animEffect transition="in" filter="fade">
                                      <p:cBhvr>
                                        <p:cTn id="15" dur="1000"/>
                                        <p:tgtEl>
                                          <p:spTgt spid="3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65"/>
                                        </p:tgtEl>
                                        <p:attrNameLst>
                                          <p:attrName>style.visibility</p:attrName>
                                        </p:attrNameLst>
                                      </p:cBhvr>
                                      <p:to>
                                        <p:strVal val="visible"/>
                                      </p:to>
                                    </p:set>
                                    <p:animEffect transition="in" filter="fade">
                                      <p:cBhvr>
                                        <p:cTn id="20" dur="1000"/>
                                        <p:tgtEl>
                                          <p:spTgt spid="36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66"/>
                                        </p:tgtEl>
                                        <p:attrNameLst>
                                          <p:attrName>style.visibility</p:attrName>
                                        </p:attrNameLst>
                                      </p:cBhvr>
                                      <p:to>
                                        <p:strVal val="visible"/>
                                      </p:to>
                                    </p:set>
                                    <p:animEffect transition="in" filter="fade">
                                      <p:cBhvr>
                                        <p:cTn id="25" dur="1000"/>
                                        <p:tgtEl>
                                          <p:spTgt spid="36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70"/>
                                        </p:tgtEl>
                                        <p:attrNameLst>
                                          <p:attrName>style.visibility</p:attrName>
                                        </p:attrNameLst>
                                      </p:cBhvr>
                                      <p:to>
                                        <p:strVal val="visible"/>
                                      </p:to>
                                    </p:set>
                                    <p:animEffect transition="in" filter="fade">
                                      <p:cBhvr>
                                        <p:cTn id="30" dur="1000"/>
                                        <p:tgtEl>
                                          <p:spTgt spid="370"/>
                                        </p:tgtEl>
                                      </p:cBhvr>
                                    </p:animEffect>
                                  </p:childTnLst>
                                </p:cTn>
                              </p:par>
                              <p:par>
                                <p:cTn id="31" presetID="10" presetClass="entr" presetSubtype="0" fill="hold" nodeType="withEffect">
                                  <p:stCondLst>
                                    <p:cond delay="0"/>
                                  </p:stCondLst>
                                  <p:childTnLst>
                                    <p:set>
                                      <p:cBhvr>
                                        <p:cTn id="32" dur="1" fill="hold">
                                          <p:stCondLst>
                                            <p:cond delay="0"/>
                                          </p:stCondLst>
                                        </p:cTn>
                                        <p:tgtEl>
                                          <p:spTgt spid="371"/>
                                        </p:tgtEl>
                                        <p:attrNameLst>
                                          <p:attrName>style.visibility</p:attrName>
                                        </p:attrNameLst>
                                      </p:cBhvr>
                                      <p:to>
                                        <p:strVal val="visible"/>
                                      </p:to>
                                    </p:set>
                                    <p:animEffect transition="in" filter="fade">
                                      <p:cBhvr>
                                        <p:cTn id="33" dur="1000"/>
                                        <p:tgtEl>
                                          <p:spTgt spid="371"/>
                                        </p:tgtEl>
                                      </p:cBhvr>
                                    </p:animEffect>
                                  </p:childTnLst>
                                </p:cTn>
                              </p:par>
                              <p:par>
                                <p:cTn id="34" presetID="10" presetClass="entr" presetSubtype="0" fill="hold" nodeType="withEffect">
                                  <p:stCondLst>
                                    <p:cond delay="0"/>
                                  </p:stCondLst>
                                  <p:childTnLst>
                                    <p:set>
                                      <p:cBhvr>
                                        <p:cTn id="35" dur="1" fill="hold">
                                          <p:stCondLst>
                                            <p:cond delay="0"/>
                                          </p:stCondLst>
                                        </p:cTn>
                                        <p:tgtEl>
                                          <p:spTgt spid="372"/>
                                        </p:tgtEl>
                                        <p:attrNameLst>
                                          <p:attrName>style.visibility</p:attrName>
                                        </p:attrNameLst>
                                      </p:cBhvr>
                                      <p:to>
                                        <p:strVal val="visible"/>
                                      </p:to>
                                    </p:set>
                                    <p:animEffect transition="in" filter="fade">
                                      <p:cBhvr>
                                        <p:cTn id="36" dur="1000"/>
                                        <p:tgtEl>
                                          <p:spTgt spid="37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3">
                                            <p:txEl>
                                              <p:pRg st="0" end="0"/>
                                            </p:txEl>
                                          </p:spTgt>
                                        </p:tgtEl>
                                        <p:attrNameLst>
                                          <p:attrName>style.visibility</p:attrName>
                                        </p:attrNameLst>
                                      </p:cBhvr>
                                      <p:to>
                                        <p:strVal val="visible"/>
                                      </p:to>
                                    </p:set>
                                    <p:animEffect transition="in" filter="fade">
                                      <p:cBhvr>
                                        <p:cTn id="41" dur="1000"/>
                                        <p:tgtEl>
                                          <p:spTgt spid="36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63">
                                            <p:txEl>
                                              <p:pRg st="1" end="1"/>
                                            </p:txEl>
                                          </p:spTgt>
                                        </p:tgtEl>
                                        <p:attrNameLst>
                                          <p:attrName>style.visibility</p:attrName>
                                        </p:attrNameLst>
                                      </p:cBhvr>
                                      <p:to>
                                        <p:strVal val="visible"/>
                                      </p:to>
                                    </p:set>
                                    <p:animEffect transition="in" filter="fade">
                                      <p:cBhvr>
                                        <p:cTn id="46" dur="1000"/>
                                        <p:tgtEl>
                                          <p:spTgt spid="363">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3">
                                            <p:txEl>
                                              <p:pRg st="2" end="2"/>
                                            </p:txEl>
                                          </p:spTgt>
                                        </p:tgtEl>
                                        <p:attrNameLst>
                                          <p:attrName>style.visibility</p:attrName>
                                        </p:attrNameLst>
                                      </p:cBhvr>
                                      <p:to>
                                        <p:strVal val="visible"/>
                                      </p:to>
                                    </p:set>
                                    <p:animEffect transition="in" filter="fade">
                                      <p:cBhvr>
                                        <p:cTn id="51" dur="1000"/>
                                        <p:tgtEl>
                                          <p:spTgt spid="363">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3">
                                            <p:txEl>
                                              <p:pRg st="3" end="3"/>
                                            </p:txEl>
                                          </p:spTgt>
                                        </p:tgtEl>
                                        <p:attrNameLst>
                                          <p:attrName>style.visibility</p:attrName>
                                        </p:attrNameLst>
                                      </p:cBhvr>
                                      <p:to>
                                        <p:strVal val="visible"/>
                                      </p:to>
                                    </p:set>
                                    <p:animEffect transition="in" filter="fade">
                                      <p:cBhvr>
                                        <p:cTn id="56" dur="1000"/>
                                        <p:tgtEl>
                                          <p:spTgt spid="363">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63">
                                            <p:txEl>
                                              <p:pRg st="4" end="4"/>
                                            </p:txEl>
                                          </p:spTgt>
                                        </p:tgtEl>
                                        <p:attrNameLst>
                                          <p:attrName>style.visibility</p:attrName>
                                        </p:attrNameLst>
                                      </p:cBhvr>
                                      <p:to>
                                        <p:strVal val="visible"/>
                                      </p:to>
                                    </p:set>
                                    <p:animEffect transition="in" filter="fade">
                                      <p:cBhvr>
                                        <p:cTn id="61" dur="1000"/>
                                        <p:tgtEl>
                                          <p:spTgt spid="363">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63">
                                            <p:txEl>
                                              <p:pRg st="5" end="5"/>
                                            </p:txEl>
                                          </p:spTgt>
                                        </p:tgtEl>
                                        <p:attrNameLst>
                                          <p:attrName>style.visibility</p:attrName>
                                        </p:attrNameLst>
                                      </p:cBhvr>
                                      <p:to>
                                        <p:strVal val="visible"/>
                                      </p:to>
                                    </p:set>
                                    <p:animEffect transition="in" filter="fade">
                                      <p:cBhvr>
                                        <p:cTn id="66" dur="1000"/>
                                        <p:tgtEl>
                                          <p:spTgt spid="363">
                                            <p:txEl>
                                              <p:pRg st="5" end="5"/>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63">
                                            <p:txEl>
                                              <p:pRg st="6" end="6"/>
                                            </p:txEl>
                                          </p:spTgt>
                                        </p:tgtEl>
                                        <p:attrNameLst>
                                          <p:attrName>style.visibility</p:attrName>
                                        </p:attrNameLst>
                                      </p:cBhvr>
                                      <p:to>
                                        <p:strVal val="visible"/>
                                      </p:to>
                                    </p:set>
                                    <p:animEffect transition="in" filter="fade">
                                      <p:cBhvr>
                                        <p:cTn id="71" dur="1000"/>
                                        <p:tgtEl>
                                          <p:spTgt spid="363">
                                            <p:txEl>
                                              <p:pRg st="6" end="6"/>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63">
                                            <p:txEl>
                                              <p:pRg st="7" end="7"/>
                                            </p:txEl>
                                          </p:spTgt>
                                        </p:tgtEl>
                                        <p:attrNameLst>
                                          <p:attrName>style.visibility</p:attrName>
                                        </p:attrNameLst>
                                      </p:cBhvr>
                                      <p:to>
                                        <p:strVal val="visible"/>
                                      </p:to>
                                    </p:set>
                                    <p:animEffect transition="in" filter="fade">
                                      <p:cBhvr>
                                        <p:cTn id="76" dur="1000"/>
                                        <p:tgtEl>
                                          <p:spTgt spid="363">
                                            <p:txEl>
                                              <p:pRg st="7" end="7"/>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63">
                                            <p:txEl>
                                              <p:pRg st="8" end="8"/>
                                            </p:txEl>
                                          </p:spTgt>
                                        </p:tgtEl>
                                        <p:attrNameLst>
                                          <p:attrName>style.visibility</p:attrName>
                                        </p:attrNameLst>
                                      </p:cBhvr>
                                      <p:to>
                                        <p:strVal val="visible"/>
                                      </p:to>
                                    </p:set>
                                    <p:animEffect transition="in" filter="fade">
                                      <p:cBhvr>
                                        <p:cTn id="81" dur="1000"/>
                                        <p:tgtEl>
                                          <p:spTgt spid="3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0"/>
          <p:cNvSpPr txBox="1"/>
          <p:nvPr/>
        </p:nvSpPr>
        <p:spPr>
          <a:xfrm>
            <a:off x="1114650" y="4228975"/>
            <a:ext cx="3674400" cy="72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434343"/>
                </a:solidFill>
                <a:latin typeface="Calibri"/>
                <a:ea typeface="Calibri"/>
                <a:cs typeface="Calibri"/>
                <a:sym typeface="Calibri"/>
              </a:rPr>
              <a:t>Building Labels for each RoI</a:t>
            </a:r>
            <a:endParaRPr sz="1800">
              <a:solidFill>
                <a:srgbClr val="434343"/>
              </a:solidFill>
              <a:latin typeface="Calibri"/>
              <a:ea typeface="Calibri"/>
              <a:cs typeface="Calibri"/>
              <a:sym typeface="Calibri"/>
            </a:endParaRPr>
          </a:p>
        </p:txBody>
      </p:sp>
      <p:pic>
        <p:nvPicPr>
          <p:cNvPr id="379" name="Google Shape;379;p40"/>
          <p:cNvPicPr preferRelativeResize="0"/>
          <p:nvPr/>
        </p:nvPicPr>
        <p:blipFill>
          <a:blip r:embed="rId3">
            <a:alphaModFix/>
          </a:blip>
          <a:stretch>
            <a:fillRect/>
          </a:stretch>
        </p:blipFill>
        <p:spPr>
          <a:xfrm>
            <a:off x="1768175" y="1390075"/>
            <a:ext cx="2665250" cy="2622550"/>
          </a:xfrm>
          <a:prstGeom prst="rect">
            <a:avLst/>
          </a:prstGeom>
          <a:noFill/>
          <a:ln>
            <a:noFill/>
          </a:ln>
        </p:spPr>
      </p:pic>
      <p:sp>
        <p:nvSpPr>
          <p:cNvPr id="380" name="Google Shape;380;p40"/>
          <p:cNvSpPr/>
          <p:nvPr/>
        </p:nvSpPr>
        <p:spPr>
          <a:xfrm>
            <a:off x="2503275" y="1215775"/>
            <a:ext cx="1313100" cy="3013200"/>
          </a:xfrm>
          <a:prstGeom prst="rect">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2049850" y="1792000"/>
            <a:ext cx="2134800" cy="6612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2049850" y="1929550"/>
            <a:ext cx="2286000" cy="17478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txBox="1"/>
          <p:nvPr/>
        </p:nvSpPr>
        <p:spPr>
          <a:xfrm>
            <a:off x="245375" y="3813350"/>
            <a:ext cx="1313100" cy="5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666666"/>
                </a:solidFill>
                <a:latin typeface="Calibri"/>
                <a:ea typeface="Calibri"/>
                <a:cs typeface="Calibri"/>
                <a:sym typeface="Calibri"/>
              </a:rPr>
              <a:t>Actual object box</a:t>
            </a:r>
            <a:endParaRPr sz="1200">
              <a:solidFill>
                <a:srgbClr val="666666"/>
              </a:solidFill>
              <a:latin typeface="Calibri"/>
              <a:ea typeface="Calibri"/>
              <a:cs typeface="Calibri"/>
              <a:sym typeface="Calibri"/>
            </a:endParaRPr>
          </a:p>
          <a:p>
            <a:pPr marL="0" lvl="0" indent="0" algn="ctr" rtl="0">
              <a:spcBef>
                <a:spcPts val="0"/>
              </a:spcBef>
              <a:spcAft>
                <a:spcPts val="0"/>
              </a:spcAft>
              <a:buNone/>
            </a:pPr>
            <a:r>
              <a:rPr lang="en" sz="800">
                <a:solidFill>
                  <a:srgbClr val="666666"/>
                </a:solidFill>
                <a:latin typeface="Calibri"/>
                <a:ea typeface="Calibri"/>
                <a:cs typeface="Calibri"/>
                <a:sym typeface="Calibri"/>
              </a:rPr>
              <a:t>(from LabelImg)</a:t>
            </a:r>
            <a:endParaRPr>
              <a:solidFill>
                <a:srgbClr val="666666"/>
              </a:solidFill>
              <a:latin typeface="Calibri"/>
              <a:ea typeface="Calibri"/>
              <a:cs typeface="Calibri"/>
              <a:sym typeface="Calibri"/>
            </a:endParaRPr>
          </a:p>
        </p:txBody>
      </p:sp>
      <p:cxnSp>
        <p:nvCxnSpPr>
          <p:cNvPr id="384" name="Google Shape;384;p40"/>
          <p:cNvCxnSpPr>
            <a:stCxn id="383" idx="0"/>
          </p:cNvCxnSpPr>
          <p:nvPr/>
        </p:nvCxnSpPr>
        <p:spPr>
          <a:xfrm rot="10800000" flipH="1">
            <a:off x="901925" y="3086150"/>
            <a:ext cx="1081800" cy="727200"/>
          </a:xfrm>
          <a:prstGeom prst="straightConnector1">
            <a:avLst/>
          </a:prstGeom>
          <a:noFill/>
          <a:ln w="19050" cap="flat" cmpd="sng">
            <a:solidFill>
              <a:schemeClr val="dk2"/>
            </a:solidFill>
            <a:prstDash val="solid"/>
            <a:round/>
            <a:headEnd type="none" w="med" len="med"/>
            <a:tailEnd type="triangle" w="med" len="med"/>
          </a:ln>
        </p:spPr>
      </p:cxnSp>
      <p:sp>
        <p:nvSpPr>
          <p:cNvPr id="385" name="Google Shape;385;p40"/>
          <p:cNvSpPr txBox="1"/>
          <p:nvPr/>
        </p:nvSpPr>
        <p:spPr>
          <a:xfrm>
            <a:off x="4055375" y="384350"/>
            <a:ext cx="1313100" cy="5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666666"/>
                </a:solidFill>
                <a:latin typeface="Calibri"/>
                <a:ea typeface="Calibri"/>
                <a:cs typeface="Calibri"/>
                <a:sym typeface="Calibri"/>
              </a:rPr>
              <a:t>RoIs</a:t>
            </a:r>
            <a:endParaRPr>
              <a:solidFill>
                <a:srgbClr val="666666"/>
              </a:solidFill>
              <a:latin typeface="Calibri"/>
              <a:ea typeface="Calibri"/>
              <a:cs typeface="Calibri"/>
              <a:sym typeface="Calibri"/>
            </a:endParaRPr>
          </a:p>
          <a:p>
            <a:pPr marL="0" lvl="0" indent="0" algn="ctr" rtl="0">
              <a:spcBef>
                <a:spcPts val="0"/>
              </a:spcBef>
              <a:spcAft>
                <a:spcPts val="0"/>
              </a:spcAft>
              <a:buNone/>
            </a:pPr>
            <a:r>
              <a:rPr lang="en" sz="900">
                <a:solidFill>
                  <a:srgbClr val="666666"/>
                </a:solidFill>
                <a:latin typeface="Calibri"/>
                <a:ea typeface="Calibri"/>
                <a:cs typeface="Calibri"/>
                <a:sym typeface="Calibri"/>
              </a:rPr>
              <a:t>(From Selective Search)</a:t>
            </a:r>
            <a:endParaRPr>
              <a:solidFill>
                <a:srgbClr val="666666"/>
              </a:solidFill>
              <a:latin typeface="Calibri"/>
              <a:ea typeface="Calibri"/>
              <a:cs typeface="Calibri"/>
              <a:sym typeface="Calibri"/>
            </a:endParaRPr>
          </a:p>
        </p:txBody>
      </p:sp>
      <p:cxnSp>
        <p:nvCxnSpPr>
          <p:cNvPr id="386" name="Google Shape;386;p40"/>
          <p:cNvCxnSpPr>
            <a:stCxn id="385" idx="2"/>
          </p:cNvCxnSpPr>
          <p:nvPr/>
        </p:nvCxnSpPr>
        <p:spPr>
          <a:xfrm flipH="1">
            <a:off x="3835325" y="903950"/>
            <a:ext cx="876600" cy="302400"/>
          </a:xfrm>
          <a:prstGeom prst="straightConnector1">
            <a:avLst/>
          </a:prstGeom>
          <a:noFill/>
          <a:ln w="9525" cap="flat" cmpd="sng">
            <a:solidFill>
              <a:schemeClr val="dk2"/>
            </a:solidFill>
            <a:prstDash val="solid"/>
            <a:round/>
            <a:headEnd type="none" w="med" len="med"/>
            <a:tailEnd type="triangle" w="med" len="med"/>
          </a:ln>
        </p:spPr>
      </p:cxnSp>
      <p:cxnSp>
        <p:nvCxnSpPr>
          <p:cNvPr id="387" name="Google Shape;387;p40"/>
          <p:cNvCxnSpPr>
            <a:stCxn id="385" idx="2"/>
          </p:cNvCxnSpPr>
          <p:nvPr/>
        </p:nvCxnSpPr>
        <p:spPr>
          <a:xfrm flipH="1">
            <a:off x="4128125" y="903950"/>
            <a:ext cx="583800" cy="822000"/>
          </a:xfrm>
          <a:prstGeom prst="straightConnector1">
            <a:avLst/>
          </a:prstGeom>
          <a:noFill/>
          <a:ln w="9525" cap="flat" cmpd="sng">
            <a:solidFill>
              <a:schemeClr val="dk2"/>
            </a:solidFill>
            <a:prstDash val="solid"/>
            <a:round/>
            <a:headEnd type="none" w="med" len="med"/>
            <a:tailEnd type="triangle" w="med" len="med"/>
          </a:ln>
        </p:spPr>
      </p:cxnSp>
      <p:sp>
        <p:nvSpPr>
          <p:cNvPr id="388" name="Google Shape;388;p40"/>
          <p:cNvSpPr txBox="1"/>
          <p:nvPr/>
        </p:nvSpPr>
        <p:spPr>
          <a:xfrm>
            <a:off x="5216775" y="1281775"/>
            <a:ext cx="3322500" cy="333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Calibri"/>
                <a:ea typeface="Calibri"/>
                <a:cs typeface="Calibri"/>
                <a:sym typeface="Calibri"/>
              </a:rPr>
              <a:t>1. Let’s assume we have 4 actual classes - </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 Dog (1), Cat(2), Elephant (3), Horse(4). </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 Background class (0)</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2. IOU Calculations</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 IOU for Yellow RoI and Actual Box (White) = 0.6</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 IOU for Blue RoI and Actual Box (White) = 0.1</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 IOU Threshold = 0.5 (we have to decide)</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3. Label for Yellow RoI ( IOU - 0.6 above threshold)</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 </a:t>
            </a:r>
            <a:r>
              <a:rPr lang="en" sz="1100" b="1">
                <a:latin typeface="Calibri"/>
                <a:ea typeface="Calibri"/>
                <a:cs typeface="Calibri"/>
                <a:sym typeface="Calibri"/>
              </a:rPr>
              <a:t>Class (Elephant): </a:t>
            </a:r>
            <a:r>
              <a:rPr lang="en" sz="1100">
                <a:latin typeface="Calibri"/>
                <a:ea typeface="Calibri"/>
                <a:cs typeface="Calibri"/>
                <a:sym typeface="Calibri"/>
              </a:rPr>
              <a:t>[0, 0, 0, 1, 0]</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 </a:t>
            </a:r>
            <a:r>
              <a:rPr lang="en" sz="1100" b="1">
                <a:latin typeface="Calibri"/>
                <a:ea typeface="Calibri"/>
                <a:cs typeface="Calibri"/>
                <a:sym typeface="Calibri"/>
              </a:rPr>
              <a:t>Regression Labels: </a:t>
            </a:r>
            <a:r>
              <a:rPr lang="en" sz="1100">
                <a:latin typeface="Calibri"/>
                <a:ea typeface="Calibri"/>
                <a:cs typeface="Calibri"/>
                <a:sym typeface="Calibri"/>
              </a:rPr>
              <a:t>[x,y,w,h] of White actual box </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4. Label for Blue RoI ( IOU - 0.1 below threshold)</a:t>
            </a: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a:t>
            </a:r>
            <a:r>
              <a:rPr lang="en" sz="1100" b="1">
                <a:solidFill>
                  <a:schemeClr val="dk1"/>
                </a:solidFill>
                <a:latin typeface="Calibri"/>
                <a:ea typeface="Calibri"/>
                <a:cs typeface="Calibri"/>
                <a:sym typeface="Calibri"/>
              </a:rPr>
              <a:t>Class (Background): </a:t>
            </a:r>
            <a:r>
              <a:rPr lang="en" sz="1100">
                <a:solidFill>
                  <a:schemeClr val="dk1"/>
                </a:solidFill>
                <a:latin typeface="Calibri"/>
                <a:ea typeface="Calibri"/>
                <a:cs typeface="Calibri"/>
                <a:sym typeface="Calibri"/>
              </a:rPr>
              <a:t>[1, 0, 0,0, 0]</a:t>
            </a: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a:t>
            </a:r>
            <a:r>
              <a:rPr lang="en" sz="1100" b="1">
                <a:solidFill>
                  <a:schemeClr val="dk1"/>
                </a:solidFill>
                <a:latin typeface="Calibri"/>
                <a:ea typeface="Calibri"/>
                <a:cs typeface="Calibri"/>
                <a:sym typeface="Calibri"/>
              </a:rPr>
              <a:t>Regression Labels: </a:t>
            </a:r>
            <a:r>
              <a:rPr lang="en" sz="1100">
                <a:solidFill>
                  <a:schemeClr val="dk1"/>
                </a:solidFill>
                <a:latin typeface="Calibri"/>
                <a:ea typeface="Calibri"/>
                <a:cs typeface="Calibri"/>
                <a:sym typeface="Calibri"/>
              </a:rPr>
              <a:t>[0,0,0,0] </a:t>
            </a:r>
            <a:endParaRPr sz="11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animEffect transition="in" filter="fade">
                                      <p:cBhvr>
                                        <p:cTn id="7" dur="1000"/>
                                        <p:tgtEl>
                                          <p:spTgt spid="3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8">
                                            <p:txEl>
                                              <p:pRg st="1" end="1"/>
                                            </p:txEl>
                                          </p:spTgt>
                                        </p:tgtEl>
                                        <p:attrNameLst>
                                          <p:attrName>style.visibility</p:attrName>
                                        </p:attrNameLst>
                                      </p:cBhvr>
                                      <p:to>
                                        <p:strVal val="visible"/>
                                      </p:to>
                                    </p:set>
                                    <p:animEffect transition="in" filter="fade">
                                      <p:cBhvr>
                                        <p:cTn id="12" dur="1000"/>
                                        <p:tgtEl>
                                          <p:spTgt spid="3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8">
                                            <p:txEl>
                                              <p:pRg st="2" end="2"/>
                                            </p:txEl>
                                          </p:spTgt>
                                        </p:tgtEl>
                                        <p:attrNameLst>
                                          <p:attrName>style.visibility</p:attrName>
                                        </p:attrNameLst>
                                      </p:cBhvr>
                                      <p:to>
                                        <p:strVal val="visible"/>
                                      </p:to>
                                    </p:set>
                                    <p:animEffect transition="in" filter="fade">
                                      <p:cBhvr>
                                        <p:cTn id="17" dur="1000"/>
                                        <p:tgtEl>
                                          <p:spTgt spid="3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8">
                                            <p:txEl>
                                              <p:pRg st="3" end="3"/>
                                            </p:txEl>
                                          </p:spTgt>
                                        </p:tgtEl>
                                        <p:attrNameLst>
                                          <p:attrName>style.visibility</p:attrName>
                                        </p:attrNameLst>
                                      </p:cBhvr>
                                      <p:to>
                                        <p:strVal val="visible"/>
                                      </p:to>
                                    </p:set>
                                    <p:animEffect transition="in" filter="fade">
                                      <p:cBhvr>
                                        <p:cTn id="22" dur="1000"/>
                                        <p:tgtEl>
                                          <p:spTgt spid="3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8">
                                            <p:txEl>
                                              <p:pRg st="4" end="4"/>
                                            </p:txEl>
                                          </p:spTgt>
                                        </p:tgtEl>
                                        <p:attrNameLst>
                                          <p:attrName>style.visibility</p:attrName>
                                        </p:attrNameLst>
                                      </p:cBhvr>
                                      <p:to>
                                        <p:strVal val="visible"/>
                                      </p:to>
                                    </p:set>
                                    <p:animEffect transition="in" filter="fade">
                                      <p:cBhvr>
                                        <p:cTn id="27" dur="1000"/>
                                        <p:tgtEl>
                                          <p:spTgt spid="3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8">
                                            <p:txEl>
                                              <p:pRg st="5" end="5"/>
                                            </p:txEl>
                                          </p:spTgt>
                                        </p:tgtEl>
                                        <p:attrNameLst>
                                          <p:attrName>style.visibility</p:attrName>
                                        </p:attrNameLst>
                                      </p:cBhvr>
                                      <p:to>
                                        <p:strVal val="visible"/>
                                      </p:to>
                                    </p:set>
                                    <p:animEffect transition="in" filter="fade">
                                      <p:cBhvr>
                                        <p:cTn id="32" dur="1000"/>
                                        <p:tgtEl>
                                          <p:spTgt spid="38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8">
                                            <p:txEl>
                                              <p:pRg st="6" end="6"/>
                                            </p:txEl>
                                          </p:spTgt>
                                        </p:tgtEl>
                                        <p:attrNameLst>
                                          <p:attrName>style.visibility</p:attrName>
                                        </p:attrNameLst>
                                      </p:cBhvr>
                                      <p:to>
                                        <p:strVal val="visible"/>
                                      </p:to>
                                    </p:set>
                                    <p:animEffect transition="in" filter="fade">
                                      <p:cBhvr>
                                        <p:cTn id="37" dur="1000"/>
                                        <p:tgtEl>
                                          <p:spTgt spid="38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8">
                                            <p:txEl>
                                              <p:pRg st="7" end="7"/>
                                            </p:txEl>
                                          </p:spTgt>
                                        </p:tgtEl>
                                        <p:attrNameLst>
                                          <p:attrName>style.visibility</p:attrName>
                                        </p:attrNameLst>
                                      </p:cBhvr>
                                      <p:to>
                                        <p:strVal val="visible"/>
                                      </p:to>
                                    </p:set>
                                    <p:animEffect transition="in" filter="fade">
                                      <p:cBhvr>
                                        <p:cTn id="42" dur="1000"/>
                                        <p:tgtEl>
                                          <p:spTgt spid="38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8">
                                            <p:txEl>
                                              <p:pRg st="8" end="8"/>
                                            </p:txEl>
                                          </p:spTgt>
                                        </p:tgtEl>
                                        <p:attrNameLst>
                                          <p:attrName>style.visibility</p:attrName>
                                        </p:attrNameLst>
                                      </p:cBhvr>
                                      <p:to>
                                        <p:strVal val="visible"/>
                                      </p:to>
                                    </p:set>
                                    <p:animEffect transition="in" filter="fade">
                                      <p:cBhvr>
                                        <p:cTn id="47" dur="1000"/>
                                        <p:tgtEl>
                                          <p:spTgt spid="38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8">
                                            <p:txEl>
                                              <p:pRg st="9" end="9"/>
                                            </p:txEl>
                                          </p:spTgt>
                                        </p:tgtEl>
                                        <p:attrNameLst>
                                          <p:attrName>style.visibility</p:attrName>
                                        </p:attrNameLst>
                                      </p:cBhvr>
                                      <p:to>
                                        <p:strVal val="visible"/>
                                      </p:to>
                                    </p:set>
                                    <p:animEffect transition="in" filter="fade">
                                      <p:cBhvr>
                                        <p:cTn id="52" dur="1000"/>
                                        <p:tgtEl>
                                          <p:spTgt spid="38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8">
                                            <p:txEl>
                                              <p:pRg st="10" end="10"/>
                                            </p:txEl>
                                          </p:spTgt>
                                        </p:tgtEl>
                                        <p:attrNameLst>
                                          <p:attrName>style.visibility</p:attrName>
                                        </p:attrNameLst>
                                      </p:cBhvr>
                                      <p:to>
                                        <p:strVal val="visible"/>
                                      </p:to>
                                    </p:set>
                                    <p:animEffect transition="in" filter="fade">
                                      <p:cBhvr>
                                        <p:cTn id="57" dur="1000"/>
                                        <p:tgtEl>
                                          <p:spTgt spid="38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88">
                                            <p:txEl>
                                              <p:pRg st="11" end="11"/>
                                            </p:txEl>
                                          </p:spTgt>
                                        </p:tgtEl>
                                        <p:attrNameLst>
                                          <p:attrName>style.visibility</p:attrName>
                                        </p:attrNameLst>
                                      </p:cBhvr>
                                      <p:to>
                                        <p:strVal val="visible"/>
                                      </p:to>
                                    </p:set>
                                    <p:animEffect transition="in" filter="fade">
                                      <p:cBhvr>
                                        <p:cTn id="62" dur="1000"/>
                                        <p:tgtEl>
                                          <p:spTgt spid="38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88">
                                            <p:txEl>
                                              <p:pRg st="12" end="12"/>
                                            </p:txEl>
                                          </p:spTgt>
                                        </p:tgtEl>
                                        <p:attrNameLst>
                                          <p:attrName>style.visibility</p:attrName>
                                        </p:attrNameLst>
                                      </p:cBhvr>
                                      <p:to>
                                        <p:strVal val="visible"/>
                                      </p:to>
                                    </p:set>
                                    <p:animEffect transition="in" filter="fade">
                                      <p:cBhvr>
                                        <p:cTn id="67" dur="1000"/>
                                        <p:tgtEl>
                                          <p:spTgt spid="38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88">
                                            <p:txEl>
                                              <p:pRg st="13" end="13"/>
                                            </p:txEl>
                                          </p:spTgt>
                                        </p:tgtEl>
                                        <p:attrNameLst>
                                          <p:attrName>style.visibility</p:attrName>
                                        </p:attrNameLst>
                                      </p:cBhvr>
                                      <p:to>
                                        <p:strVal val="visible"/>
                                      </p:to>
                                    </p:set>
                                    <p:animEffect transition="in" filter="fade">
                                      <p:cBhvr>
                                        <p:cTn id="72" dur="1000"/>
                                        <p:tgtEl>
                                          <p:spTgt spid="38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88">
                                            <p:txEl>
                                              <p:pRg st="14" end="14"/>
                                            </p:txEl>
                                          </p:spTgt>
                                        </p:tgtEl>
                                        <p:attrNameLst>
                                          <p:attrName>style.visibility</p:attrName>
                                        </p:attrNameLst>
                                      </p:cBhvr>
                                      <p:to>
                                        <p:strVal val="visible"/>
                                      </p:to>
                                    </p:set>
                                    <p:animEffect transition="in" filter="fade">
                                      <p:cBhvr>
                                        <p:cTn id="77" dur="1000"/>
                                        <p:tgtEl>
                                          <p:spTgt spid="388">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88">
                                            <p:txEl>
                                              <p:pRg st="15" end="15"/>
                                            </p:txEl>
                                          </p:spTgt>
                                        </p:tgtEl>
                                        <p:attrNameLst>
                                          <p:attrName>style.visibility</p:attrName>
                                        </p:attrNameLst>
                                      </p:cBhvr>
                                      <p:to>
                                        <p:strVal val="visible"/>
                                      </p:to>
                                    </p:set>
                                    <p:animEffect transition="in" filter="fade">
                                      <p:cBhvr>
                                        <p:cTn id="82" dur="1000"/>
                                        <p:tgtEl>
                                          <p:spTgt spid="388">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41"/>
          <p:cNvPicPr preferRelativeResize="0"/>
          <p:nvPr/>
        </p:nvPicPr>
        <p:blipFill>
          <a:blip r:embed="rId3">
            <a:alphaModFix/>
          </a:blip>
          <a:stretch>
            <a:fillRect/>
          </a:stretch>
        </p:blipFill>
        <p:spPr>
          <a:xfrm>
            <a:off x="705350" y="810545"/>
            <a:ext cx="4215951" cy="2805012"/>
          </a:xfrm>
          <a:prstGeom prst="rect">
            <a:avLst/>
          </a:prstGeom>
          <a:noFill/>
          <a:ln>
            <a:noFill/>
          </a:ln>
        </p:spPr>
      </p:pic>
      <p:sp>
        <p:nvSpPr>
          <p:cNvPr id="394" name="Google Shape;394;p41"/>
          <p:cNvSpPr txBox="1"/>
          <p:nvPr/>
        </p:nvSpPr>
        <p:spPr>
          <a:xfrm>
            <a:off x="746250" y="4228975"/>
            <a:ext cx="4042800" cy="72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434343"/>
                </a:solidFill>
                <a:latin typeface="Calibri"/>
                <a:ea typeface="Calibri"/>
                <a:cs typeface="Calibri"/>
                <a:sym typeface="Calibri"/>
              </a:rPr>
              <a:t>Let’s consider an image with two objects</a:t>
            </a:r>
            <a:endParaRPr sz="1800">
              <a:solidFill>
                <a:srgbClr val="434343"/>
              </a:solidFill>
              <a:latin typeface="Calibri"/>
              <a:ea typeface="Calibri"/>
              <a:cs typeface="Calibri"/>
              <a:sym typeface="Calibri"/>
            </a:endParaRPr>
          </a:p>
        </p:txBody>
      </p:sp>
      <p:sp>
        <p:nvSpPr>
          <p:cNvPr id="395" name="Google Shape;395;p41"/>
          <p:cNvSpPr txBox="1"/>
          <p:nvPr/>
        </p:nvSpPr>
        <p:spPr>
          <a:xfrm>
            <a:off x="245375" y="3813350"/>
            <a:ext cx="1313100" cy="51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666666"/>
                </a:solidFill>
                <a:latin typeface="Calibri"/>
                <a:ea typeface="Calibri"/>
                <a:cs typeface="Calibri"/>
                <a:sym typeface="Calibri"/>
              </a:rPr>
              <a:t>Actual Object boxes</a:t>
            </a:r>
            <a:endParaRPr sz="1100">
              <a:solidFill>
                <a:srgbClr val="666666"/>
              </a:solidFill>
              <a:latin typeface="Calibri"/>
              <a:ea typeface="Calibri"/>
              <a:cs typeface="Calibri"/>
              <a:sym typeface="Calibri"/>
            </a:endParaRPr>
          </a:p>
          <a:p>
            <a:pPr marL="0" lvl="0" indent="0" algn="ctr" rtl="0">
              <a:lnSpc>
                <a:spcPct val="100000"/>
              </a:lnSpc>
              <a:spcBef>
                <a:spcPts val="0"/>
              </a:spcBef>
              <a:spcAft>
                <a:spcPts val="0"/>
              </a:spcAft>
              <a:buNone/>
            </a:pPr>
            <a:r>
              <a:rPr lang="en" sz="1100">
                <a:solidFill>
                  <a:srgbClr val="666666"/>
                </a:solidFill>
                <a:latin typeface="Calibri"/>
                <a:ea typeface="Calibri"/>
                <a:cs typeface="Calibri"/>
                <a:sym typeface="Calibri"/>
              </a:rPr>
              <a:t>(from labelImg)</a:t>
            </a:r>
            <a:endParaRPr sz="1100">
              <a:solidFill>
                <a:srgbClr val="666666"/>
              </a:solidFill>
              <a:latin typeface="Calibri"/>
              <a:ea typeface="Calibri"/>
              <a:cs typeface="Calibri"/>
              <a:sym typeface="Calibri"/>
            </a:endParaRPr>
          </a:p>
        </p:txBody>
      </p:sp>
      <p:cxnSp>
        <p:nvCxnSpPr>
          <p:cNvPr id="396" name="Google Shape;396;p41"/>
          <p:cNvCxnSpPr>
            <a:stCxn id="395" idx="0"/>
            <a:endCxn id="397" idx="2"/>
          </p:cNvCxnSpPr>
          <p:nvPr/>
        </p:nvCxnSpPr>
        <p:spPr>
          <a:xfrm rot="10800000" flipH="1">
            <a:off x="901925" y="3202550"/>
            <a:ext cx="793800" cy="610800"/>
          </a:xfrm>
          <a:prstGeom prst="straightConnector1">
            <a:avLst/>
          </a:prstGeom>
          <a:noFill/>
          <a:ln w="19050" cap="flat" cmpd="sng">
            <a:solidFill>
              <a:schemeClr val="dk2"/>
            </a:solidFill>
            <a:prstDash val="solid"/>
            <a:round/>
            <a:headEnd type="none" w="med" len="med"/>
            <a:tailEnd type="triangle" w="med" len="med"/>
          </a:ln>
        </p:spPr>
      </p:cxnSp>
      <p:sp>
        <p:nvSpPr>
          <p:cNvPr id="398" name="Google Shape;398;p41"/>
          <p:cNvSpPr txBox="1"/>
          <p:nvPr/>
        </p:nvSpPr>
        <p:spPr>
          <a:xfrm>
            <a:off x="1147700" y="220375"/>
            <a:ext cx="1313100" cy="352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rgbClr val="666666"/>
                </a:solidFill>
                <a:latin typeface="Calibri"/>
                <a:ea typeface="Calibri"/>
                <a:cs typeface="Calibri"/>
                <a:sym typeface="Calibri"/>
              </a:rPr>
              <a:t>ROI</a:t>
            </a:r>
            <a:endParaRPr>
              <a:solidFill>
                <a:srgbClr val="666666"/>
              </a:solidFill>
              <a:latin typeface="Calibri"/>
              <a:ea typeface="Calibri"/>
              <a:cs typeface="Calibri"/>
              <a:sym typeface="Calibri"/>
            </a:endParaRPr>
          </a:p>
          <a:p>
            <a:pPr marL="0" lvl="0" indent="0" algn="ctr" rtl="0">
              <a:lnSpc>
                <a:spcPct val="100000"/>
              </a:lnSpc>
              <a:spcBef>
                <a:spcPts val="0"/>
              </a:spcBef>
              <a:spcAft>
                <a:spcPts val="0"/>
              </a:spcAft>
              <a:buNone/>
            </a:pPr>
            <a:r>
              <a:rPr lang="en" sz="1000">
                <a:solidFill>
                  <a:srgbClr val="666666"/>
                </a:solidFill>
                <a:latin typeface="Calibri"/>
                <a:ea typeface="Calibri"/>
                <a:cs typeface="Calibri"/>
                <a:sym typeface="Calibri"/>
              </a:rPr>
              <a:t>(Selective Search)</a:t>
            </a:r>
            <a:endParaRPr sz="1000">
              <a:solidFill>
                <a:srgbClr val="666666"/>
              </a:solidFill>
              <a:latin typeface="Calibri"/>
              <a:ea typeface="Calibri"/>
              <a:cs typeface="Calibri"/>
              <a:sym typeface="Calibri"/>
            </a:endParaRPr>
          </a:p>
        </p:txBody>
      </p:sp>
      <p:sp>
        <p:nvSpPr>
          <p:cNvPr id="399" name="Google Shape;399;p41"/>
          <p:cNvSpPr txBox="1"/>
          <p:nvPr/>
        </p:nvSpPr>
        <p:spPr>
          <a:xfrm>
            <a:off x="5481300" y="1699525"/>
            <a:ext cx="3190500" cy="164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Calibri"/>
                <a:ea typeface="Calibri"/>
                <a:cs typeface="Calibri"/>
                <a:sym typeface="Calibri"/>
              </a:rPr>
              <a:t>1. IOU Calculations</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 IOU for </a:t>
            </a:r>
            <a:r>
              <a:rPr lang="en" sz="1100" b="1">
                <a:latin typeface="Calibri"/>
                <a:ea typeface="Calibri"/>
                <a:cs typeface="Calibri"/>
                <a:sym typeface="Calibri"/>
              </a:rPr>
              <a:t>Yellow RoI </a:t>
            </a:r>
            <a:r>
              <a:rPr lang="en" sz="1100">
                <a:latin typeface="Calibri"/>
                <a:ea typeface="Calibri"/>
                <a:cs typeface="Calibri"/>
                <a:sym typeface="Calibri"/>
              </a:rPr>
              <a:t>and Actual box of </a:t>
            </a:r>
            <a:r>
              <a:rPr lang="en" sz="1100" b="1">
                <a:latin typeface="Calibri"/>
                <a:ea typeface="Calibri"/>
                <a:cs typeface="Calibri"/>
                <a:sym typeface="Calibri"/>
              </a:rPr>
              <a:t>Dog</a:t>
            </a:r>
            <a:r>
              <a:rPr lang="en" sz="1100">
                <a:latin typeface="Calibri"/>
                <a:ea typeface="Calibri"/>
                <a:cs typeface="Calibri"/>
                <a:sym typeface="Calibri"/>
              </a:rPr>
              <a:t> : 0.05</a:t>
            </a:r>
            <a:endParaRPr sz="1100">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IOU for </a:t>
            </a:r>
            <a:r>
              <a:rPr lang="en" sz="1100" b="1">
                <a:solidFill>
                  <a:schemeClr val="dk1"/>
                </a:solidFill>
                <a:latin typeface="Calibri"/>
                <a:ea typeface="Calibri"/>
                <a:cs typeface="Calibri"/>
                <a:sym typeface="Calibri"/>
              </a:rPr>
              <a:t>Yellow RoI </a:t>
            </a:r>
            <a:r>
              <a:rPr lang="en" sz="1100">
                <a:solidFill>
                  <a:schemeClr val="dk1"/>
                </a:solidFill>
                <a:latin typeface="Calibri"/>
                <a:ea typeface="Calibri"/>
                <a:cs typeface="Calibri"/>
                <a:sym typeface="Calibri"/>
              </a:rPr>
              <a:t>and Actual box of </a:t>
            </a:r>
            <a:r>
              <a:rPr lang="en" sz="1100" b="1">
                <a:solidFill>
                  <a:schemeClr val="dk1"/>
                </a:solidFill>
                <a:latin typeface="Calibri"/>
                <a:ea typeface="Calibri"/>
                <a:cs typeface="Calibri"/>
                <a:sym typeface="Calibri"/>
              </a:rPr>
              <a:t>Cat</a:t>
            </a:r>
            <a:r>
              <a:rPr lang="en" sz="1100">
                <a:solidFill>
                  <a:schemeClr val="dk1"/>
                </a:solidFill>
                <a:latin typeface="Calibri"/>
                <a:ea typeface="Calibri"/>
                <a:cs typeface="Calibri"/>
                <a:sym typeface="Calibri"/>
              </a:rPr>
              <a:t> : 0.07</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2. Labels for Yellow RoI</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b="1">
                <a:solidFill>
                  <a:schemeClr val="dk1"/>
                </a:solidFill>
                <a:latin typeface="Calibri"/>
                <a:ea typeface="Calibri"/>
                <a:cs typeface="Calibri"/>
                <a:sym typeface="Calibri"/>
              </a:rPr>
              <a:t>Classification (Background)</a:t>
            </a:r>
            <a:r>
              <a:rPr lang="en" sz="1100">
                <a:solidFill>
                  <a:schemeClr val="dk1"/>
                </a:solidFill>
                <a:latin typeface="Calibri"/>
                <a:ea typeface="Calibri"/>
                <a:cs typeface="Calibri"/>
                <a:sym typeface="Calibri"/>
              </a:rPr>
              <a:t>:  [1, 0, 0, 0, 0]</a:t>
            </a: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100" b="1">
                <a:solidFill>
                  <a:schemeClr val="dk1"/>
                </a:solidFill>
                <a:latin typeface="Calibri"/>
                <a:ea typeface="Calibri"/>
                <a:cs typeface="Calibri"/>
                <a:sym typeface="Calibri"/>
              </a:rPr>
              <a:t>Regression</a:t>
            </a:r>
            <a:r>
              <a:rPr lang="en" sz="1100">
                <a:solidFill>
                  <a:schemeClr val="dk1"/>
                </a:solidFill>
                <a:latin typeface="Calibri"/>
                <a:ea typeface="Calibri"/>
                <a:cs typeface="Calibri"/>
                <a:sym typeface="Calibri"/>
              </a:rPr>
              <a:t>:  [0, 0, 0, 0]</a:t>
            </a: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p:txBody>
      </p:sp>
      <p:sp>
        <p:nvSpPr>
          <p:cNvPr id="397" name="Google Shape;397;p41"/>
          <p:cNvSpPr/>
          <p:nvPr/>
        </p:nvSpPr>
        <p:spPr>
          <a:xfrm>
            <a:off x="1039100" y="1842025"/>
            <a:ext cx="1313100" cy="13605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1"/>
          <p:cNvSpPr/>
          <p:nvPr/>
        </p:nvSpPr>
        <p:spPr>
          <a:xfrm>
            <a:off x="2427700" y="1240825"/>
            <a:ext cx="1742100" cy="23205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 name="Google Shape;401;p41"/>
          <p:cNvCxnSpPr>
            <a:stCxn id="395" idx="0"/>
            <a:endCxn id="400" idx="2"/>
          </p:cNvCxnSpPr>
          <p:nvPr/>
        </p:nvCxnSpPr>
        <p:spPr>
          <a:xfrm rot="10800000" flipH="1">
            <a:off x="901925" y="3561350"/>
            <a:ext cx="2396700" cy="252000"/>
          </a:xfrm>
          <a:prstGeom prst="straightConnector1">
            <a:avLst/>
          </a:prstGeom>
          <a:noFill/>
          <a:ln w="19050" cap="flat" cmpd="sng">
            <a:solidFill>
              <a:schemeClr val="dk2"/>
            </a:solidFill>
            <a:prstDash val="solid"/>
            <a:round/>
            <a:headEnd type="none" w="med" len="med"/>
            <a:tailEnd type="triangle" w="med" len="med"/>
          </a:ln>
        </p:spPr>
      </p:cxnSp>
      <p:sp>
        <p:nvSpPr>
          <p:cNvPr id="402" name="Google Shape;402;p41"/>
          <p:cNvSpPr/>
          <p:nvPr/>
        </p:nvSpPr>
        <p:spPr>
          <a:xfrm>
            <a:off x="1029650" y="982425"/>
            <a:ext cx="1549200" cy="1039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41"/>
          <p:cNvCxnSpPr>
            <a:stCxn id="398" idx="2"/>
            <a:endCxn id="402" idx="0"/>
          </p:cNvCxnSpPr>
          <p:nvPr/>
        </p:nvCxnSpPr>
        <p:spPr>
          <a:xfrm>
            <a:off x="1804250" y="573175"/>
            <a:ext cx="0" cy="409200"/>
          </a:xfrm>
          <a:prstGeom prst="straightConnector1">
            <a:avLst/>
          </a:prstGeom>
          <a:noFill/>
          <a:ln w="9525" cap="flat" cmpd="sng">
            <a:solidFill>
              <a:srgbClr val="434343"/>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par>
                                <p:cTn id="8" presetID="10" presetClass="entr" presetSubtype="0" fill="hold" nodeType="withEffect">
                                  <p:stCondLst>
                                    <p:cond delay="0"/>
                                  </p:stCondLst>
                                  <p:childTnLst>
                                    <p:set>
                                      <p:cBhvr>
                                        <p:cTn id="9" dur="1" fill="hold">
                                          <p:stCondLst>
                                            <p:cond delay="0"/>
                                          </p:stCondLst>
                                        </p:cTn>
                                        <p:tgtEl>
                                          <p:spTgt spid="397"/>
                                        </p:tgtEl>
                                        <p:attrNameLst>
                                          <p:attrName>style.visibility</p:attrName>
                                        </p:attrNameLst>
                                      </p:cBhvr>
                                      <p:to>
                                        <p:strVal val="visible"/>
                                      </p:to>
                                    </p:set>
                                    <p:animEffect transition="in" filter="fade">
                                      <p:cBhvr>
                                        <p:cTn id="10" dur="1000"/>
                                        <p:tgtEl>
                                          <p:spTgt spid="397"/>
                                        </p:tgtEl>
                                      </p:cBhvr>
                                    </p:animEffect>
                                  </p:childTnLst>
                                </p:cTn>
                              </p:par>
                              <p:par>
                                <p:cTn id="11" presetID="10" presetClass="entr" presetSubtype="0" fill="hold" nodeType="withEffect">
                                  <p:stCondLst>
                                    <p:cond delay="0"/>
                                  </p:stCondLst>
                                  <p:childTnLst>
                                    <p:set>
                                      <p:cBhvr>
                                        <p:cTn id="12" dur="1" fill="hold">
                                          <p:stCondLst>
                                            <p:cond delay="0"/>
                                          </p:stCondLst>
                                        </p:cTn>
                                        <p:tgtEl>
                                          <p:spTgt spid="400"/>
                                        </p:tgtEl>
                                        <p:attrNameLst>
                                          <p:attrName>style.visibility</p:attrName>
                                        </p:attrNameLst>
                                      </p:cBhvr>
                                      <p:to>
                                        <p:strVal val="visible"/>
                                      </p:to>
                                    </p:set>
                                    <p:animEffect transition="in" filter="fade">
                                      <p:cBhvr>
                                        <p:cTn id="13" dur="1000"/>
                                        <p:tgtEl>
                                          <p:spTgt spid="400"/>
                                        </p:tgtEl>
                                      </p:cBhvr>
                                    </p:animEffect>
                                  </p:childTnLst>
                                </p:cTn>
                              </p:par>
                              <p:par>
                                <p:cTn id="14" presetID="10" presetClass="entr" presetSubtype="0" fill="hold" nodeType="withEffect">
                                  <p:stCondLst>
                                    <p:cond delay="0"/>
                                  </p:stCondLst>
                                  <p:childTnLst>
                                    <p:set>
                                      <p:cBhvr>
                                        <p:cTn id="15" dur="1" fill="hold">
                                          <p:stCondLst>
                                            <p:cond delay="0"/>
                                          </p:stCondLst>
                                        </p:cTn>
                                        <p:tgtEl>
                                          <p:spTgt spid="401"/>
                                        </p:tgtEl>
                                        <p:attrNameLst>
                                          <p:attrName>style.visibility</p:attrName>
                                        </p:attrNameLst>
                                      </p:cBhvr>
                                      <p:to>
                                        <p:strVal val="visible"/>
                                      </p:to>
                                    </p:set>
                                    <p:animEffect transition="in" filter="fade">
                                      <p:cBhvr>
                                        <p:cTn id="16" dur="1000"/>
                                        <p:tgtEl>
                                          <p:spTgt spid="401"/>
                                        </p:tgtEl>
                                      </p:cBhvr>
                                    </p:animEffect>
                                  </p:childTnLst>
                                </p:cTn>
                              </p:par>
                              <p:par>
                                <p:cTn id="17" presetID="10" presetClass="entr" presetSubtype="0" fill="hold" nodeType="withEffect">
                                  <p:stCondLst>
                                    <p:cond delay="0"/>
                                  </p:stCondLst>
                                  <p:childTnLst>
                                    <p:set>
                                      <p:cBhvr>
                                        <p:cTn id="18" dur="1" fill="hold">
                                          <p:stCondLst>
                                            <p:cond delay="0"/>
                                          </p:stCondLst>
                                        </p:cTn>
                                        <p:tgtEl>
                                          <p:spTgt spid="395"/>
                                        </p:tgtEl>
                                        <p:attrNameLst>
                                          <p:attrName>style.visibility</p:attrName>
                                        </p:attrNameLst>
                                      </p:cBhvr>
                                      <p:to>
                                        <p:strVal val="visible"/>
                                      </p:to>
                                    </p:set>
                                    <p:animEffect transition="in" filter="fade">
                                      <p:cBhvr>
                                        <p:cTn id="19" dur="1000"/>
                                        <p:tgtEl>
                                          <p:spTgt spid="39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2"/>
                                        </p:tgtEl>
                                        <p:attrNameLst>
                                          <p:attrName>style.visibility</p:attrName>
                                        </p:attrNameLst>
                                      </p:cBhvr>
                                      <p:to>
                                        <p:strVal val="visible"/>
                                      </p:to>
                                    </p:set>
                                    <p:animEffect transition="in" filter="fade">
                                      <p:cBhvr>
                                        <p:cTn id="24" dur="1000"/>
                                        <p:tgtEl>
                                          <p:spTgt spid="402"/>
                                        </p:tgtEl>
                                      </p:cBhvr>
                                    </p:animEffect>
                                  </p:childTnLst>
                                </p:cTn>
                              </p:par>
                              <p:par>
                                <p:cTn id="25" presetID="10" presetClass="entr" presetSubtype="0" fill="hold" nodeType="withEffect">
                                  <p:stCondLst>
                                    <p:cond delay="0"/>
                                  </p:stCondLst>
                                  <p:childTnLst>
                                    <p:set>
                                      <p:cBhvr>
                                        <p:cTn id="26" dur="1" fill="hold">
                                          <p:stCondLst>
                                            <p:cond delay="0"/>
                                          </p:stCondLst>
                                        </p:cTn>
                                        <p:tgtEl>
                                          <p:spTgt spid="403"/>
                                        </p:tgtEl>
                                        <p:attrNameLst>
                                          <p:attrName>style.visibility</p:attrName>
                                        </p:attrNameLst>
                                      </p:cBhvr>
                                      <p:to>
                                        <p:strVal val="visible"/>
                                      </p:to>
                                    </p:set>
                                    <p:animEffect transition="in" filter="fade">
                                      <p:cBhvr>
                                        <p:cTn id="27" dur="1000"/>
                                        <p:tgtEl>
                                          <p:spTgt spid="403"/>
                                        </p:tgtEl>
                                      </p:cBhvr>
                                    </p:animEffect>
                                  </p:childTnLst>
                                </p:cTn>
                              </p:par>
                              <p:par>
                                <p:cTn id="28" presetID="10" presetClass="entr" presetSubtype="0" fill="hold" nodeType="withEffect">
                                  <p:stCondLst>
                                    <p:cond delay="0"/>
                                  </p:stCondLst>
                                  <p:childTnLst>
                                    <p:set>
                                      <p:cBhvr>
                                        <p:cTn id="29" dur="1" fill="hold">
                                          <p:stCondLst>
                                            <p:cond delay="0"/>
                                          </p:stCondLst>
                                        </p:cTn>
                                        <p:tgtEl>
                                          <p:spTgt spid="398"/>
                                        </p:tgtEl>
                                        <p:attrNameLst>
                                          <p:attrName>style.visibility</p:attrName>
                                        </p:attrNameLst>
                                      </p:cBhvr>
                                      <p:to>
                                        <p:strVal val="visible"/>
                                      </p:to>
                                    </p:set>
                                    <p:animEffect transition="in" filter="fade">
                                      <p:cBhvr>
                                        <p:cTn id="30" dur="1000"/>
                                        <p:tgtEl>
                                          <p:spTgt spid="39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9">
                                            <p:txEl>
                                              <p:pRg st="0" end="0"/>
                                            </p:txEl>
                                          </p:spTgt>
                                        </p:tgtEl>
                                        <p:attrNameLst>
                                          <p:attrName>style.visibility</p:attrName>
                                        </p:attrNameLst>
                                      </p:cBhvr>
                                      <p:to>
                                        <p:strVal val="visible"/>
                                      </p:to>
                                    </p:set>
                                    <p:animEffect transition="in" filter="fade">
                                      <p:cBhvr>
                                        <p:cTn id="35" dur="1000"/>
                                        <p:tgtEl>
                                          <p:spTgt spid="39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99">
                                            <p:txEl>
                                              <p:pRg st="1" end="1"/>
                                            </p:txEl>
                                          </p:spTgt>
                                        </p:tgtEl>
                                        <p:attrNameLst>
                                          <p:attrName>style.visibility</p:attrName>
                                        </p:attrNameLst>
                                      </p:cBhvr>
                                      <p:to>
                                        <p:strVal val="visible"/>
                                      </p:to>
                                    </p:set>
                                    <p:animEffect transition="in" filter="fade">
                                      <p:cBhvr>
                                        <p:cTn id="40" dur="1000"/>
                                        <p:tgtEl>
                                          <p:spTgt spid="399">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99">
                                            <p:txEl>
                                              <p:pRg st="2" end="2"/>
                                            </p:txEl>
                                          </p:spTgt>
                                        </p:tgtEl>
                                        <p:attrNameLst>
                                          <p:attrName>style.visibility</p:attrName>
                                        </p:attrNameLst>
                                      </p:cBhvr>
                                      <p:to>
                                        <p:strVal val="visible"/>
                                      </p:to>
                                    </p:set>
                                    <p:animEffect transition="in" filter="fade">
                                      <p:cBhvr>
                                        <p:cTn id="45" dur="1000"/>
                                        <p:tgtEl>
                                          <p:spTgt spid="399">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99">
                                            <p:txEl>
                                              <p:pRg st="3" end="3"/>
                                            </p:txEl>
                                          </p:spTgt>
                                        </p:tgtEl>
                                        <p:attrNameLst>
                                          <p:attrName>style.visibility</p:attrName>
                                        </p:attrNameLst>
                                      </p:cBhvr>
                                      <p:to>
                                        <p:strVal val="visible"/>
                                      </p:to>
                                    </p:set>
                                    <p:animEffect transition="in" filter="fade">
                                      <p:cBhvr>
                                        <p:cTn id="50" dur="1000"/>
                                        <p:tgtEl>
                                          <p:spTgt spid="399">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99">
                                            <p:txEl>
                                              <p:pRg st="4" end="4"/>
                                            </p:txEl>
                                          </p:spTgt>
                                        </p:tgtEl>
                                        <p:attrNameLst>
                                          <p:attrName>style.visibility</p:attrName>
                                        </p:attrNameLst>
                                      </p:cBhvr>
                                      <p:to>
                                        <p:strVal val="visible"/>
                                      </p:to>
                                    </p:set>
                                    <p:animEffect transition="in" filter="fade">
                                      <p:cBhvr>
                                        <p:cTn id="55" dur="1000"/>
                                        <p:tgtEl>
                                          <p:spTgt spid="399">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9">
                                            <p:txEl>
                                              <p:pRg st="5" end="5"/>
                                            </p:txEl>
                                          </p:spTgt>
                                        </p:tgtEl>
                                        <p:attrNameLst>
                                          <p:attrName>style.visibility</p:attrName>
                                        </p:attrNameLst>
                                      </p:cBhvr>
                                      <p:to>
                                        <p:strVal val="visible"/>
                                      </p:to>
                                    </p:set>
                                    <p:animEffect transition="in" filter="fade">
                                      <p:cBhvr>
                                        <p:cTn id="60" dur="1000"/>
                                        <p:tgtEl>
                                          <p:spTgt spid="399">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99">
                                            <p:txEl>
                                              <p:pRg st="6" end="6"/>
                                            </p:txEl>
                                          </p:spTgt>
                                        </p:tgtEl>
                                        <p:attrNameLst>
                                          <p:attrName>style.visibility</p:attrName>
                                        </p:attrNameLst>
                                      </p:cBhvr>
                                      <p:to>
                                        <p:strVal val="visible"/>
                                      </p:to>
                                    </p:set>
                                    <p:animEffect transition="in" filter="fade">
                                      <p:cBhvr>
                                        <p:cTn id="65" dur="1000"/>
                                        <p:tgtEl>
                                          <p:spTgt spid="399">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99">
                                            <p:txEl>
                                              <p:pRg st="7" end="7"/>
                                            </p:txEl>
                                          </p:spTgt>
                                        </p:tgtEl>
                                        <p:attrNameLst>
                                          <p:attrName>style.visibility</p:attrName>
                                        </p:attrNameLst>
                                      </p:cBhvr>
                                      <p:to>
                                        <p:strVal val="visible"/>
                                      </p:to>
                                    </p:set>
                                    <p:animEffect transition="in" filter="fade">
                                      <p:cBhvr>
                                        <p:cTn id="70" dur="1000"/>
                                        <p:tgtEl>
                                          <p:spTgt spid="3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p:nvPr/>
        </p:nvSpPr>
        <p:spPr>
          <a:xfrm>
            <a:off x="1270950" y="4203725"/>
            <a:ext cx="65559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Can involve a very complex scenery</a:t>
            </a:r>
            <a:endParaRPr b="1">
              <a:solidFill>
                <a:srgbClr val="FF0000"/>
              </a:solidFill>
              <a:latin typeface="Calibri"/>
              <a:ea typeface="Calibri"/>
              <a:cs typeface="Calibri"/>
              <a:sym typeface="Calibri"/>
            </a:endParaRPr>
          </a:p>
        </p:txBody>
      </p:sp>
      <p:pic>
        <p:nvPicPr>
          <p:cNvPr id="76" name="Google Shape;76;p15"/>
          <p:cNvPicPr preferRelativeResize="0"/>
          <p:nvPr/>
        </p:nvPicPr>
        <p:blipFill>
          <a:blip r:embed="rId3">
            <a:alphaModFix/>
          </a:blip>
          <a:stretch>
            <a:fillRect/>
          </a:stretch>
        </p:blipFill>
        <p:spPr>
          <a:xfrm>
            <a:off x="1652600" y="792975"/>
            <a:ext cx="5792610" cy="3258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42"/>
          <p:cNvPicPr preferRelativeResize="0"/>
          <p:nvPr/>
        </p:nvPicPr>
        <p:blipFill>
          <a:blip r:embed="rId3">
            <a:alphaModFix/>
          </a:blip>
          <a:stretch>
            <a:fillRect/>
          </a:stretch>
        </p:blipFill>
        <p:spPr>
          <a:xfrm>
            <a:off x="705350" y="810545"/>
            <a:ext cx="4215951" cy="2805012"/>
          </a:xfrm>
          <a:prstGeom prst="rect">
            <a:avLst/>
          </a:prstGeom>
          <a:noFill/>
          <a:ln>
            <a:noFill/>
          </a:ln>
        </p:spPr>
      </p:pic>
      <p:sp>
        <p:nvSpPr>
          <p:cNvPr id="409" name="Google Shape;409;p42"/>
          <p:cNvSpPr txBox="1"/>
          <p:nvPr/>
        </p:nvSpPr>
        <p:spPr>
          <a:xfrm>
            <a:off x="746250" y="4228975"/>
            <a:ext cx="4042800" cy="72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434343"/>
                </a:solidFill>
                <a:latin typeface="Calibri"/>
                <a:ea typeface="Calibri"/>
                <a:cs typeface="Calibri"/>
                <a:sym typeface="Calibri"/>
              </a:rPr>
              <a:t>Let’s consider an image with two objects</a:t>
            </a:r>
            <a:endParaRPr sz="1800">
              <a:solidFill>
                <a:srgbClr val="434343"/>
              </a:solidFill>
              <a:latin typeface="Calibri"/>
              <a:ea typeface="Calibri"/>
              <a:cs typeface="Calibri"/>
              <a:sym typeface="Calibri"/>
            </a:endParaRPr>
          </a:p>
        </p:txBody>
      </p:sp>
      <p:sp>
        <p:nvSpPr>
          <p:cNvPr id="410" name="Google Shape;410;p42"/>
          <p:cNvSpPr txBox="1"/>
          <p:nvPr/>
        </p:nvSpPr>
        <p:spPr>
          <a:xfrm>
            <a:off x="245375" y="3813350"/>
            <a:ext cx="1313100" cy="5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rgbClr val="666666"/>
                </a:solidFill>
                <a:latin typeface="Calibri"/>
                <a:ea typeface="Calibri"/>
                <a:cs typeface="Calibri"/>
                <a:sym typeface="Calibri"/>
              </a:rPr>
              <a:t>Actual Object boxes</a:t>
            </a:r>
            <a:endParaRPr sz="1100">
              <a:solidFill>
                <a:srgbClr val="666666"/>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100">
                <a:solidFill>
                  <a:srgbClr val="666666"/>
                </a:solidFill>
                <a:latin typeface="Calibri"/>
                <a:ea typeface="Calibri"/>
                <a:cs typeface="Calibri"/>
                <a:sym typeface="Calibri"/>
              </a:rPr>
              <a:t>(from labelImg)</a:t>
            </a:r>
            <a:endParaRPr>
              <a:solidFill>
                <a:srgbClr val="666666"/>
              </a:solidFill>
              <a:latin typeface="Calibri"/>
              <a:ea typeface="Calibri"/>
              <a:cs typeface="Calibri"/>
              <a:sym typeface="Calibri"/>
            </a:endParaRPr>
          </a:p>
        </p:txBody>
      </p:sp>
      <p:cxnSp>
        <p:nvCxnSpPr>
          <p:cNvPr id="411" name="Google Shape;411;p42"/>
          <p:cNvCxnSpPr>
            <a:stCxn id="410" idx="0"/>
            <a:endCxn id="412" idx="2"/>
          </p:cNvCxnSpPr>
          <p:nvPr/>
        </p:nvCxnSpPr>
        <p:spPr>
          <a:xfrm rot="10800000" flipH="1">
            <a:off x="901925" y="3202550"/>
            <a:ext cx="793800" cy="610800"/>
          </a:xfrm>
          <a:prstGeom prst="straightConnector1">
            <a:avLst/>
          </a:prstGeom>
          <a:noFill/>
          <a:ln w="19050" cap="flat" cmpd="sng">
            <a:solidFill>
              <a:schemeClr val="dk2"/>
            </a:solidFill>
            <a:prstDash val="solid"/>
            <a:round/>
            <a:headEnd type="none" w="med" len="med"/>
            <a:tailEnd type="triangle" w="med" len="med"/>
          </a:ln>
        </p:spPr>
      </p:cxnSp>
      <p:sp>
        <p:nvSpPr>
          <p:cNvPr id="413" name="Google Shape;413;p42"/>
          <p:cNvSpPr txBox="1"/>
          <p:nvPr/>
        </p:nvSpPr>
        <p:spPr>
          <a:xfrm>
            <a:off x="1147700" y="220375"/>
            <a:ext cx="1313100" cy="3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666666"/>
                </a:solidFill>
                <a:latin typeface="Calibri"/>
                <a:ea typeface="Calibri"/>
                <a:cs typeface="Calibri"/>
                <a:sym typeface="Calibri"/>
              </a:rPr>
              <a:t>ROI</a:t>
            </a:r>
            <a:endParaRPr>
              <a:solidFill>
                <a:srgbClr val="666666"/>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000">
                <a:solidFill>
                  <a:srgbClr val="666666"/>
                </a:solidFill>
                <a:latin typeface="Calibri"/>
                <a:ea typeface="Calibri"/>
                <a:cs typeface="Calibri"/>
                <a:sym typeface="Calibri"/>
              </a:rPr>
              <a:t>(Selective Search)</a:t>
            </a:r>
            <a:endParaRPr>
              <a:solidFill>
                <a:srgbClr val="666666"/>
              </a:solidFill>
              <a:latin typeface="Calibri"/>
              <a:ea typeface="Calibri"/>
              <a:cs typeface="Calibri"/>
              <a:sym typeface="Calibri"/>
            </a:endParaRPr>
          </a:p>
        </p:txBody>
      </p:sp>
      <p:sp>
        <p:nvSpPr>
          <p:cNvPr id="412" name="Google Shape;412;p42"/>
          <p:cNvSpPr/>
          <p:nvPr/>
        </p:nvSpPr>
        <p:spPr>
          <a:xfrm>
            <a:off x="1039100" y="1842025"/>
            <a:ext cx="1313100" cy="13605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2"/>
          <p:cNvSpPr/>
          <p:nvPr/>
        </p:nvSpPr>
        <p:spPr>
          <a:xfrm>
            <a:off x="2427700" y="1240825"/>
            <a:ext cx="1742100" cy="23205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42"/>
          <p:cNvCxnSpPr>
            <a:stCxn id="410" idx="0"/>
            <a:endCxn id="414" idx="2"/>
          </p:cNvCxnSpPr>
          <p:nvPr/>
        </p:nvCxnSpPr>
        <p:spPr>
          <a:xfrm rot="10800000" flipH="1">
            <a:off x="901925" y="3561350"/>
            <a:ext cx="2396700" cy="252000"/>
          </a:xfrm>
          <a:prstGeom prst="straightConnector1">
            <a:avLst/>
          </a:prstGeom>
          <a:noFill/>
          <a:ln w="19050" cap="flat" cmpd="sng">
            <a:solidFill>
              <a:schemeClr val="dk2"/>
            </a:solidFill>
            <a:prstDash val="solid"/>
            <a:round/>
            <a:headEnd type="none" w="med" len="med"/>
            <a:tailEnd type="triangle" w="med" len="med"/>
          </a:ln>
        </p:spPr>
      </p:cxnSp>
      <p:cxnSp>
        <p:nvCxnSpPr>
          <p:cNvPr id="416" name="Google Shape;416;p42"/>
          <p:cNvCxnSpPr>
            <a:stCxn id="413" idx="2"/>
            <a:endCxn id="417" idx="0"/>
          </p:cNvCxnSpPr>
          <p:nvPr/>
        </p:nvCxnSpPr>
        <p:spPr>
          <a:xfrm flipH="1">
            <a:off x="1780550" y="573175"/>
            <a:ext cx="23700" cy="1656300"/>
          </a:xfrm>
          <a:prstGeom prst="straightConnector1">
            <a:avLst/>
          </a:prstGeom>
          <a:noFill/>
          <a:ln w="9525" cap="flat" cmpd="sng">
            <a:solidFill>
              <a:srgbClr val="F1C232"/>
            </a:solidFill>
            <a:prstDash val="solid"/>
            <a:round/>
            <a:headEnd type="none" w="med" len="med"/>
            <a:tailEnd type="triangle" w="med" len="med"/>
          </a:ln>
        </p:spPr>
      </p:cxnSp>
      <p:sp>
        <p:nvSpPr>
          <p:cNvPr id="417" name="Google Shape;417;p42"/>
          <p:cNvSpPr/>
          <p:nvPr/>
        </p:nvSpPr>
        <p:spPr>
          <a:xfrm>
            <a:off x="821825" y="2229325"/>
            <a:ext cx="1917600" cy="1152600"/>
          </a:xfrm>
          <a:prstGeom prst="rect">
            <a:avLst/>
          </a:prstGeom>
          <a:noFill/>
          <a:ln w="3810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2"/>
          <p:cNvSpPr txBox="1"/>
          <p:nvPr/>
        </p:nvSpPr>
        <p:spPr>
          <a:xfrm>
            <a:off x="831000" y="1590025"/>
            <a:ext cx="3261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rgbClr val="FFFFFF"/>
                </a:solidFill>
              </a:rPr>
              <a:t>x,y</a:t>
            </a:r>
            <a:endParaRPr sz="800" b="1">
              <a:solidFill>
                <a:srgbClr val="FFFFFF"/>
              </a:solidFill>
            </a:endParaRPr>
          </a:p>
        </p:txBody>
      </p:sp>
      <p:sp>
        <p:nvSpPr>
          <p:cNvPr id="419" name="Google Shape;419;p42"/>
          <p:cNvSpPr txBox="1"/>
          <p:nvPr/>
        </p:nvSpPr>
        <p:spPr>
          <a:xfrm>
            <a:off x="1364400" y="1590025"/>
            <a:ext cx="3261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rgbClr val="FFFFFF"/>
                </a:solidFill>
              </a:rPr>
              <a:t>w</a:t>
            </a:r>
            <a:endParaRPr sz="800" b="1">
              <a:solidFill>
                <a:srgbClr val="FFFFFF"/>
              </a:solidFill>
            </a:endParaRPr>
          </a:p>
        </p:txBody>
      </p:sp>
      <p:sp>
        <p:nvSpPr>
          <p:cNvPr id="420" name="Google Shape;420;p42"/>
          <p:cNvSpPr txBox="1"/>
          <p:nvPr/>
        </p:nvSpPr>
        <p:spPr>
          <a:xfrm>
            <a:off x="991875" y="2396288"/>
            <a:ext cx="3261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rgbClr val="FFFFFF"/>
                </a:solidFill>
              </a:rPr>
              <a:t>h</a:t>
            </a:r>
            <a:endParaRPr sz="800" b="1">
              <a:solidFill>
                <a:srgbClr val="FFFFFF"/>
              </a:solidFill>
            </a:endParaRPr>
          </a:p>
        </p:txBody>
      </p:sp>
      <p:sp>
        <p:nvSpPr>
          <p:cNvPr id="421" name="Google Shape;421;p42"/>
          <p:cNvSpPr txBox="1"/>
          <p:nvPr/>
        </p:nvSpPr>
        <p:spPr>
          <a:xfrm>
            <a:off x="5481300" y="1699525"/>
            <a:ext cx="3190500" cy="164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Calibri"/>
                <a:ea typeface="Calibri"/>
                <a:cs typeface="Calibri"/>
                <a:sym typeface="Calibri"/>
              </a:rPr>
              <a:t>1. IOU Calculations</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 IOU for </a:t>
            </a:r>
            <a:r>
              <a:rPr lang="en" sz="1100" b="1">
                <a:latin typeface="Calibri"/>
                <a:ea typeface="Calibri"/>
                <a:cs typeface="Calibri"/>
                <a:sym typeface="Calibri"/>
              </a:rPr>
              <a:t>Green RoI </a:t>
            </a:r>
            <a:r>
              <a:rPr lang="en" sz="1100">
                <a:latin typeface="Calibri"/>
                <a:ea typeface="Calibri"/>
                <a:cs typeface="Calibri"/>
                <a:sym typeface="Calibri"/>
              </a:rPr>
              <a:t>and Actual box of </a:t>
            </a:r>
            <a:r>
              <a:rPr lang="en" sz="1100" b="1">
                <a:latin typeface="Calibri"/>
                <a:ea typeface="Calibri"/>
                <a:cs typeface="Calibri"/>
                <a:sym typeface="Calibri"/>
              </a:rPr>
              <a:t>Dog</a:t>
            </a:r>
            <a:r>
              <a:rPr lang="en" sz="1100">
                <a:latin typeface="Calibri"/>
                <a:ea typeface="Calibri"/>
                <a:cs typeface="Calibri"/>
                <a:sym typeface="Calibri"/>
              </a:rPr>
              <a:t> : 0.08</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 IOU for </a:t>
            </a:r>
            <a:r>
              <a:rPr lang="en" sz="1100" b="1">
                <a:solidFill>
                  <a:schemeClr val="dk1"/>
                </a:solidFill>
                <a:latin typeface="Calibri"/>
                <a:ea typeface="Calibri"/>
                <a:cs typeface="Calibri"/>
                <a:sym typeface="Calibri"/>
              </a:rPr>
              <a:t>Green RoI </a:t>
            </a:r>
            <a:r>
              <a:rPr lang="en" sz="1100">
                <a:solidFill>
                  <a:schemeClr val="dk1"/>
                </a:solidFill>
                <a:latin typeface="Calibri"/>
                <a:ea typeface="Calibri"/>
                <a:cs typeface="Calibri"/>
                <a:sym typeface="Calibri"/>
              </a:rPr>
              <a:t>and Actual box of </a:t>
            </a:r>
            <a:r>
              <a:rPr lang="en" sz="1100" b="1">
                <a:solidFill>
                  <a:schemeClr val="dk1"/>
                </a:solidFill>
                <a:latin typeface="Calibri"/>
                <a:ea typeface="Calibri"/>
                <a:cs typeface="Calibri"/>
                <a:sym typeface="Calibri"/>
              </a:rPr>
              <a:t>Cat</a:t>
            </a:r>
            <a:r>
              <a:rPr lang="en" sz="1100">
                <a:solidFill>
                  <a:schemeClr val="dk1"/>
                </a:solidFill>
                <a:latin typeface="Calibri"/>
                <a:ea typeface="Calibri"/>
                <a:cs typeface="Calibri"/>
                <a:sym typeface="Calibri"/>
              </a:rPr>
              <a:t> : 0.62</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a:latin typeface="Calibri"/>
                <a:ea typeface="Calibri"/>
                <a:cs typeface="Calibri"/>
                <a:sym typeface="Calibri"/>
              </a:rPr>
              <a:t>2. Labels for Green RoI</a:t>
            </a:r>
            <a:endParaRPr sz="1100">
              <a:latin typeface="Calibri"/>
              <a:ea typeface="Calibri"/>
              <a:cs typeface="Calibri"/>
              <a:sym typeface="Calibri"/>
            </a:endParaRPr>
          </a:p>
          <a:p>
            <a:pPr marL="0" lvl="0" indent="0" algn="l" rtl="0">
              <a:lnSpc>
                <a:spcPct val="115000"/>
              </a:lnSpc>
              <a:spcBef>
                <a:spcPts val="0"/>
              </a:spcBef>
              <a:spcAft>
                <a:spcPts val="0"/>
              </a:spcAft>
              <a:buNone/>
            </a:pPr>
            <a:r>
              <a:rPr lang="en" sz="1100" b="1">
                <a:solidFill>
                  <a:schemeClr val="dk1"/>
                </a:solidFill>
                <a:latin typeface="Calibri"/>
                <a:ea typeface="Calibri"/>
                <a:cs typeface="Calibri"/>
                <a:sym typeface="Calibri"/>
              </a:rPr>
              <a:t>Classification (Cat)</a:t>
            </a:r>
            <a:r>
              <a:rPr lang="en" sz="1100">
                <a:solidFill>
                  <a:schemeClr val="dk1"/>
                </a:solidFill>
                <a:latin typeface="Calibri"/>
                <a:ea typeface="Calibri"/>
                <a:cs typeface="Calibri"/>
                <a:sym typeface="Calibri"/>
              </a:rPr>
              <a:t>:  [0, 0, 1, 0, 0]</a:t>
            </a: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1100" b="1">
                <a:solidFill>
                  <a:schemeClr val="dk1"/>
                </a:solidFill>
                <a:latin typeface="Calibri"/>
                <a:ea typeface="Calibri"/>
                <a:cs typeface="Calibri"/>
                <a:sym typeface="Calibri"/>
              </a:rPr>
              <a:t>Regression</a:t>
            </a:r>
            <a:r>
              <a:rPr lang="en" sz="1100">
                <a:solidFill>
                  <a:schemeClr val="dk1"/>
                </a:solidFill>
                <a:latin typeface="Calibri"/>
                <a:ea typeface="Calibri"/>
                <a:cs typeface="Calibri"/>
                <a:sym typeface="Calibri"/>
              </a:rPr>
              <a:t>:  [x, y, w, h] - actual cat box coordinates </a:t>
            </a:r>
            <a:endParaRPr sz="11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animEffect transition="in" filter="fade">
                                      <p:cBhvr>
                                        <p:cTn id="7" dur="1000"/>
                                        <p:tgtEl>
                                          <p:spTgt spid="4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1">
                                            <p:txEl>
                                              <p:pRg st="1" end="1"/>
                                            </p:txEl>
                                          </p:spTgt>
                                        </p:tgtEl>
                                        <p:attrNameLst>
                                          <p:attrName>style.visibility</p:attrName>
                                        </p:attrNameLst>
                                      </p:cBhvr>
                                      <p:to>
                                        <p:strVal val="visible"/>
                                      </p:to>
                                    </p:set>
                                    <p:animEffect transition="in" filter="fade">
                                      <p:cBhvr>
                                        <p:cTn id="12" dur="1000"/>
                                        <p:tgtEl>
                                          <p:spTgt spid="4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1">
                                            <p:txEl>
                                              <p:pRg st="2" end="2"/>
                                            </p:txEl>
                                          </p:spTgt>
                                        </p:tgtEl>
                                        <p:attrNameLst>
                                          <p:attrName>style.visibility</p:attrName>
                                        </p:attrNameLst>
                                      </p:cBhvr>
                                      <p:to>
                                        <p:strVal val="visible"/>
                                      </p:to>
                                    </p:set>
                                    <p:animEffect transition="in" filter="fade">
                                      <p:cBhvr>
                                        <p:cTn id="17" dur="1000"/>
                                        <p:tgtEl>
                                          <p:spTgt spid="4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1">
                                            <p:txEl>
                                              <p:pRg st="3" end="3"/>
                                            </p:txEl>
                                          </p:spTgt>
                                        </p:tgtEl>
                                        <p:attrNameLst>
                                          <p:attrName>style.visibility</p:attrName>
                                        </p:attrNameLst>
                                      </p:cBhvr>
                                      <p:to>
                                        <p:strVal val="visible"/>
                                      </p:to>
                                    </p:set>
                                    <p:animEffect transition="in" filter="fade">
                                      <p:cBhvr>
                                        <p:cTn id="22" dur="1000"/>
                                        <p:tgtEl>
                                          <p:spTgt spid="4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1">
                                            <p:txEl>
                                              <p:pRg st="4" end="4"/>
                                            </p:txEl>
                                          </p:spTgt>
                                        </p:tgtEl>
                                        <p:attrNameLst>
                                          <p:attrName>style.visibility</p:attrName>
                                        </p:attrNameLst>
                                      </p:cBhvr>
                                      <p:to>
                                        <p:strVal val="visible"/>
                                      </p:to>
                                    </p:set>
                                    <p:animEffect transition="in" filter="fade">
                                      <p:cBhvr>
                                        <p:cTn id="27" dur="1000"/>
                                        <p:tgtEl>
                                          <p:spTgt spid="4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1">
                                            <p:txEl>
                                              <p:pRg st="5" end="5"/>
                                            </p:txEl>
                                          </p:spTgt>
                                        </p:tgtEl>
                                        <p:attrNameLst>
                                          <p:attrName>style.visibility</p:attrName>
                                        </p:attrNameLst>
                                      </p:cBhvr>
                                      <p:to>
                                        <p:strVal val="visible"/>
                                      </p:to>
                                    </p:set>
                                    <p:animEffect transition="in" filter="fade">
                                      <p:cBhvr>
                                        <p:cTn id="32" dur="1000"/>
                                        <p:tgtEl>
                                          <p:spTgt spid="4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1">
                                            <p:txEl>
                                              <p:pRg st="6" end="6"/>
                                            </p:txEl>
                                          </p:spTgt>
                                        </p:tgtEl>
                                        <p:attrNameLst>
                                          <p:attrName>style.visibility</p:attrName>
                                        </p:attrNameLst>
                                      </p:cBhvr>
                                      <p:to>
                                        <p:strVal val="visible"/>
                                      </p:to>
                                    </p:set>
                                    <p:animEffect transition="in" filter="fade">
                                      <p:cBhvr>
                                        <p:cTn id="37" dur="1000"/>
                                        <p:tgtEl>
                                          <p:spTgt spid="42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21">
                                            <p:txEl>
                                              <p:pRg st="7" end="7"/>
                                            </p:txEl>
                                          </p:spTgt>
                                        </p:tgtEl>
                                        <p:attrNameLst>
                                          <p:attrName>style.visibility</p:attrName>
                                        </p:attrNameLst>
                                      </p:cBhvr>
                                      <p:to>
                                        <p:strVal val="visible"/>
                                      </p:to>
                                    </p:set>
                                    <p:animEffect transition="in" filter="fade">
                                      <p:cBhvr>
                                        <p:cTn id="42" dur="1000"/>
                                        <p:tgtEl>
                                          <p:spTgt spid="42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3"/>
          <p:cNvPicPr preferRelativeResize="0"/>
          <p:nvPr/>
        </p:nvPicPr>
        <p:blipFill>
          <a:blip r:embed="rId3">
            <a:alphaModFix/>
          </a:blip>
          <a:stretch>
            <a:fillRect/>
          </a:stretch>
        </p:blipFill>
        <p:spPr>
          <a:xfrm>
            <a:off x="705350" y="810545"/>
            <a:ext cx="4215951" cy="2805012"/>
          </a:xfrm>
          <a:prstGeom prst="rect">
            <a:avLst/>
          </a:prstGeom>
          <a:noFill/>
          <a:ln>
            <a:noFill/>
          </a:ln>
        </p:spPr>
      </p:pic>
      <p:sp>
        <p:nvSpPr>
          <p:cNvPr id="427" name="Google Shape;427;p43"/>
          <p:cNvSpPr txBox="1"/>
          <p:nvPr/>
        </p:nvSpPr>
        <p:spPr>
          <a:xfrm>
            <a:off x="746250" y="4228975"/>
            <a:ext cx="4042800" cy="72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434343"/>
                </a:solidFill>
                <a:latin typeface="Calibri"/>
                <a:ea typeface="Calibri"/>
                <a:cs typeface="Calibri"/>
                <a:sym typeface="Calibri"/>
              </a:rPr>
              <a:t>Let’s consider an image with two objects</a:t>
            </a:r>
            <a:endParaRPr sz="1800">
              <a:solidFill>
                <a:srgbClr val="434343"/>
              </a:solidFill>
              <a:latin typeface="Calibri"/>
              <a:ea typeface="Calibri"/>
              <a:cs typeface="Calibri"/>
              <a:sym typeface="Calibri"/>
            </a:endParaRPr>
          </a:p>
        </p:txBody>
      </p:sp>
      <p:sp>
        <p:nvSpPr>
          <p:cNvPr id="428" name="Google Shape;428;p43"/>
          <p:cNvSpPr txBox="1"/>
          <p:nvPr/>
        </p:nvSpPr>
        <p:spPr>
          <a:xfrm>
            <a:off x="245375" y="3813350"/>
            <a:ext cx="1313100" cy="51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latin typeface="Calibri"/>
                <a:ea typeface="Calibri"/>
                <a:cs typeface="Calibri"/>
                <a:sym typeface="Calibri"/>
              </a:rPr>
              <a:t>Actual Object boxes</a:t>
            </a:r>
            <a:endParaRPr sz="1100">
              <a:solidFill>
                <a:srgbClr val="666666"/>
              </a:solidFill>
              <a:latin typeface="Calibri"/>
              <a:ea typeface="Calibri"/>
              <a:cs typeface="Calibri"/>
              <a:sym typeface="Calibri"/>
            </a:endParaRPr>
          </a:p>
          <a:p>
            <a:pPr marL="0" lvl="0" indent="0" algn="ctr" rtl="0">
              <a:spcBef>
                <a:spcPts val="0"/>
              </a:spcBef>
              <a:spcAft>
                <a:spcPts val="0"/>
              </a:spcAft>
              <a:buNone/>
            </a:pPr>
            <a:r>
              <a:rPr lang="en" sz="1100">
                <a:solidFill>
                  <a:srgbClr val="666666"/>
                </a:solidFill>
                <a:latin typeface="Calibri"/>
                <a:ea typeface="Calibri"/>
                <a:cs typeface="Calibri"/>
                <a:sym typeface="Calibri"/>
              </a:rPr>
              <a:t>(from labelImg)</a:t>
            </a:r>
            <a:endParaRPr>
              <a:solidFill>
                <a:srgbClr val="666666"/>
              </a:solidFill>
              <a:latin typeface="Calibri"/>
              <a:ea typeface="Calibri"/>
              <a:cs typeface="Calibri"/>
              <a:sym typeface="Calibri"/>
            </a:endParaRPr>
          </a:p>
        </p:txBody>
      </p:sp>
      <p:cxnSp>
        <p:nvCxnSpPr>
          <p:cNvPr id="429" name="Google Shape;429;p43"/>
          <p:cNvCxnSpPr>
            <a:stCxn id="428" idx="0"/>
            <a:endCxn id="430" idx="2"/>
          </p:cNvCxnSpPr>
          <p:nvPr/>
        </p:nvCxnSpPr>
        <p:spPr>
          <a:xfrm rot="10800000" flipH="1">
            <a:off x="901925" y="3202550"/>
            <a:ext cx="793800" cy="610800"/>
          </a:xfrm>
          <a:prstGeom prst="straightConnector1">
            <a:avLst/>
          </a:prstGeom>
          <a:noFill/>
          <a:ln w="19050" cap="flat" cmpd="sng">
            <a:solidFill>
              <a:schemeClr val="dk2"/>
            </a:solidFill>
            <a:prstDash val="solid"/>
            <a:round/>
            <a:headEnd type="none" w="med" len="med"/>
            <a:tailEnd type="triangle" w="med" len="med"/>
          </a:ln>
        </p:spPr>
      </p:cxnSp>
      <p:sp>
        <p:nvSpPr>
          <p:cNvPr id="431" name="Google Shape;431;p43"/>
          <p:cNvSpPr txBox="1"/>
          <p:nvPr/>
        </p:nvSpPr>
        <p:spPr>
          <a:xfrm>
            <a:off x="1147700" y="220375"/>
            <a:ext cx="1313100" cy="3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Calibri"/>
                <a:ea typeface="Calibri"/>
                <a:cs typeface="Calibri"/>
                <a:sym typeface="Calibri"/>
              </a:rPr>
              <a:t>ROI</a:t>
            </a:r>
            <a:endParaRPr>
              <a:solidFill>
                <a:srgbClr val="666666"/>
              </a:solidFill>
              <a:latin typeface="Calibri"/>
              <a:ea typeface="Calibri"/>
              <a:cs typeface="Calibri"/>
              <a:sym typeface="Calibri"/>
            </a:endParaRPr>
          </a:p>
          <a:p>
            <a:pPr marL="0" lvl="0" indent="0" algn="ctr" rtl="0">
              <a:spcBef>
                <a:spcPts val="0"/>
              </a:spcBef>
              <a:spcAft>
                <a:spcPts val="0"/>
              </a:spcAft>
              <a:buNone/>
            </a:pPr>
            <a:r>
              <a:rPr lang="en" sz="1000">
                <a:solidFill>
                  <a:srgbClr val="666666"/>
                </a:solidFill>
                <a:latin typeface="Calibri"/>
                <a:ea typeface="Calibri"/>
                <a:cs typeface="Calibri"/>
                <a:sym typeface="Calibri"/>
              </a:rPr>
              <a:t>(Selective Search)</a:t>
            </a:r>
            <a:endParaRPr>
              <a:solidFill>
                <a:srgbClr val="666666"/>
              </a:solidFill>
              <a:latin typeface="Calibri"/>
              <a:ea typeface="Calibri"/>
              <a:cs typeface="Calibri"/>
              <a:sym typeface="Calibri"/>
            </a:endParaRPr>
          </a:p>
        </p:txBody>
      </p:sp>
      <p:sp>
        <p:nvSpPr>
          <p:cNvPr id="430" name="Google Shape;430;p43"/>
          <p:cNvSpPr/>
          <p:nvPr/>
        </p:nvSpPr>
        <p:spPr>
          <a:xfrm>
            <a:off x="1039100" y="1842025"/>
            <a:ext cx="1313100" cy="13605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2427700" y="1240825"/>
            <a:ext cx="1742100" cy="23205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 name="Google Shape;433;p43"/>
          <p:cNvCxnSpPr>
            <a:stCxn id="428" idx="0"/>
            <a:endCxn id="432" idx="2"/>
          </p:cNvCxnSpPr>
          <p:nvPr/>
        </p:nvCxnSpPr>
        <p:spPr>
          <a:xfrm rot="10800000" flipH="1">
            <a:off x="901925" y="3561350"/>
            <a:ext cx="2396700" cy="252000"/>
          </a:xfrm>
          <a:prstGeom prst="straightConnector1">
            <a:avLst/>
          </a:prstGeom>
          <a:noFill/>
          <a:ln w="19050" cap="flat" cmpd="sng">
            <a:solidFill>
              <a:schemeClr val="dk2"/>
            </a:solidFill>
            <a:prstDash val="solid"/>
            <a:round/>
            <a:headEnd type="none" w="med" len="med"/>
            <a:tailEnd type="triangle" w="med" len="med"/>
          </a:ln>
        </p:spPr>
      </p:cxnSp>
      <p:cxnSp>
        <p:nvCxnSpPr>
          <p:cNvPr id="434" name="Google Shape;434;p43"/>
          <p:cNvCxnSpPr>
            <a:stCxn id="431" idx="2"/>
            <a:endCxn id="435" idx="0"/>
          </p:cNvCxnSpPr>
          <p:nvPr/>
        </p:nvCxnSpPr>
        <p:spPr>
          <a:xfrm flipH="1">
            <a:off x="1780550" y="573175"/>
            <a:ext cx="23700" cy="1656300"/>
          </a:xfrm>
          <a:prstGeom prst="straightConnector1">
            <a:avLst/>
          </a:prstGeom>
          <a:noFill/>
          <a:ln w="9525" cap="flat" cmpd="sng">
            <a:solidFill>
              <a:srgbClr val="F1C232"/>
            </a:solidFill>
            <a:prstDash val="solid"/>
            <a:round/>
            <a:headEnd type="none" w="med" len="med"/>
            <a:tailEnd type="triangle" w="med" len="med"/>
          </a:ln>
        </p:spPr>
      </p:cxnSp>
      <p:sp>
        <p:nvSpPr>
          <p:cNvPr id="435" name="Google Shape;435;p43"/>
          <p:cNvSpPr/>
          <p:nvPr/>
        </p:nvSpPr>
        <p:spPr>
          <a:xfrm>
            <a:off x="821825" y="2229325"/>
            <a:ext cx="1917600" cy="1152600"/>
          </a:xfrm>
          <a:prstGeom prst="rect">
            <a:avLst/>
          </a:prstGeom>
          <a:noFill/>
          <a:ln w="3810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txBox="1"/>
          <p:nvPr/>
        </p:nvSpPr>
        <p:spPr>
          <a:xfrm>
            <a:off x="831000" y="1590025"/>
            <a:ext cx="3261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rgbClr val="FFFFFF"/>
                </a:solidFill>
              </a:rPr>
              <a:t>x,y</a:t>
            </a:r>
            <a:endParaRPr sz="800" b="1">
              <a:solidFill>
                <a:srgbClr val="FFFFFF"/>
              </a:solidFill>
            </a:endParaRPr>
          </a:p>
        </p:txBody>
      </p:sp>
      <p:sp>
        <p:nvSpPr>
          <p:cNvPr id="437" name="Google Shape;437;p43"/>
          <p:cNvSpPr txBox="1"/>
          <p:nvPr/>
        </p:nvSpPr>
        <p:spPr>
          <a:xfrm>
            <a:off x="1364400" y="1590025"/>
            <a:ext cx="3261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rgbClr val="FFFFFF"/>
                </a:solidFill>
              </a:rPr>
              <a:t>w</a:t>
            </a:r>
            <a:endParaRPr sz="800" b="1">
              <a:solidFill>
                <a:srgbClr val="FFFFFF"/>
              </a:solidFill>
            </a:endParaRPr>
          </a:p>
        </p:txBody>
      </p:sp>
      <p:sp>
        <p:nvSpPr>
          <p:cNvPr id="438" name="Google Shape;438;p43"/>
          <p:cNvSpPr txBox="1"/>
          <p:nvPr/>
        </p:nvSpPr>
        <p:spPr>
          <a:xfrm>
            <a:off x="991875" y="2396288"/>
            <a:ext cx="326100" cy="2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rgbClr val="FFFFFF"/>
                </a:solidFill>
              </a:rPr>
              <a:t>h</a:t>
            </a:r>
            <a:endParaRPr sz="800" b="1">
              <a:solidFill>
                <a:srgbClr val="FFFFFF"/>
              </a:solidFill>
            </a:endParaRPr>
          </a:p>
        </p:txBody>
      </p:sp>
      <p:sp>
        <p:nvSpPr>
          <p:cNvPr id="439" name="Google Shape;439;p43"/>
          <p:cNvSpPr txBox="1"/>
          <p:nvPr/>
        </p:nvSpPr>
        <p:spPr>
          <a:xfrm>
            <a:off x="5481300" y="1699525"/>
            <a:ext cx="3190500" cy="13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latin typeface="Calibri"/>
                <a:ea typeface="Calibri"/>
                <a:cs typeface="Calibri"/>
                <a:sym typeface="Calibri"/>
              </a:rPr>
              <a:t>1. An RoI will have only one object</a:t>
            </a:r>
            <a:endParaRPr sz="1300">
              <a:latin typeface="Calibri"/>
              <a:ea typeface="Calibri"/>
              <a:cs typeface="Calibri"/>
              <a:sym typeface="Calibri"/>
            </a:endParaRPr>
          </a:p>
          <a:p>
            <a:pPr marL="0" lvl="0" indent="0" algn="l" rtl="0">
              <a:lnSpc>
                <a:spcPct val="115000"/>
              </a:lnSpc>
              <a:spcBef>
                <a:spcPts val="0"/>
              </a:spcBef>
              <a:spcAft>
                <a:spcPts val="0"/>
              </a:spcAft>
              <a:buNone/>
            </a:pPr>
            <a:endParaRPr sz="1300">
              <a:latin typeface="Calibri"/>
              <a:ea typeface="Calibri"/>
              <a:cs typeface="Calibri"/>
              <a:sym typeface="Calibri"/>
            </a:endParaRPr>
          </a:p>
          <a:p>
            <a:pPr marL="0" lvl="0" indent="0" algn="l" rtl="0">
              <a:lnSpc>
                <a:spcPct val="115000"/>
              </a:lnSpc>
              <a:spcBef>
                <a:spcPts val="0"/>
              </a:spcBef>
              <a:spcAft>
                <a:spcPts val="0"/>
              </a:spcAft>
              <a:buNone/>
            </a:pPr>
            <a:r>
              <a:rPr lang="en" sz="1300">
                <a:latin typeface="Calibri"/>
                <a:ea typeface="Calibri"/>
                <a:cs typeface="Calibri"/>
                <a:sym typeface="Calibri"/>
              </a:rPr>
              <a:t>2. If IOU with multiple actual boxes is above threshold, then highest IOU object will be considered.</a:t>
            </a:r>
            <a:endParaRPr sz="13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gtEl>
                                        <p:attrNameLst>
                                          <p:attrName>style.visibility</p:attrName>
                                        </p:attrNameLst>
                                      </p:cBhvr>
                                      <p:to>
                                        <p:strVal val="visible"/>
                                      </p:to>
                                    </p:set>
                                    <p:animEffect transition="in" filter="fade">
                                      <p:cBhvr>
                                        <p:cTn id="7"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4"/>
          <p:cNvSpPr/>
          <p:nvPr/>
        </p:nvSpPr>
        <p:spPr>
          <a:xfrm>
            <a:off x="452722" y="20745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445" name="Google Shape;445;p44"/>
          <p:cNvSpPr/>
          <p:nvPr/>
        </p:nvSpPr>
        <p:spPr>
          <a:xfrm>
            <a:off x="2052922" y="20745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446" name="Google Shape;446;p44"/>
          <p:cNvSpPr/>
          <p:nvPr/>
        </p:nvSpPr>
        <p:spPr>
          <a:xfrm>
            <a:off x="5018874" y="2221212"/>
            <a:ext cx="1491600" cy="5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447" name="Google Shape;447;p44"/>
          <p:cNvSpPr/>
          <p:nvPr/>
        </p:nvSpPr>
        <p:spPr>
          <a:xfrm>
            <a:off x="6975185" y="1524921"/>
            <a:ext cx="609000" cy="754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448" name="Google Shape;448;p44"/>
          <p:cNvCxnSpPr>
            <a:stCxn id="446" idx="5"/>
            <a:endCxn id="447" idx="1"/>
          </p:cNvCxnSpPr>
          <p:nvPr/>
        </p:nvCxnSpPr>
        <p:spPr>
          <a:xfrm rot="10800000" flipH="1">
            <a:off x="6510474" y="1901937"/>
            <a:ext cx="464700" cy="537300"/>
          </a:xfrm>
          <a:prstGeom prst="straightConnector1">
            <a:avLst/>
          </a:prstGeom>
          <a:noFill/>
          <a:ln w="9525" cap="flat" cmpd="sng">
            <a:solidFill>
              <a:schemeClr val="dk2"/>
            </a:solidFill>
            <a:prstDash val="solid"/>
            <a:round/>
            <a:headEnd type="none" w="med" len="med"/>
            <a:tailEnd type="triangle" w="med" len="med"/>
          </a:ln>
        </p:spPr>
      </p:cxnSp>
      <p:sp>
        <p:nvSpPr>
          <p:cNvPr id="449" name="Google Shape;449;p44"/>
          <p:cNvSpPr txBox="1"/>
          <p:nvPr/>
        </p:nvSpPr>
        <p:spPr>
          <a:xfrm>
            <a:off x="8095121" y="1524921"/>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450" name="Google Shape;450;p44"/>
          <p:cNvSpPr txBox="1"/>
          <p:nvPr/>
        </p:nvSpPr>
        <p:spPr>
          <a:xfrm>
            <a:off x="8095121" y="2015406"/>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451" name="Google Shape;451;p44"/>
          <p:cNvCxnSpPr>
            <a:stCxn id="447" idx="3"/>
            <a:endCxn id="449" idx="1"/>
          </p:cNvCxnSpPr>
          <p:nvPr/>
        </p:nvCxnSpPr>
        <p:spPr>
          <a:xfrm rot="10800000" flipH="1">
            <a:off x="7584185" y="1656921"/>
            <a:ext cx="510900" cy="245100"/>
          </a:xfrm>
          <a:prstGeom prst="straightConnector1">
            <a:avLst/>
          </a:prstGeom>
          <a:noFill/>
          <a:ln w="9525" cap="flat" cmpd="sng">
            <a:solidFill>
              <a:schemeClr val="dk2"/>
            </a:solidFill>
            <a:prstDash val="solid"/>
            <a:round/>
            <a:headEnd type="none" w="med" len="med"/>
            <a:tailEnd type="triangle" w="med" len="med"/>
          </a:ln>
        </p:spPr>
      </p:cxnSp>
      <p:cxnSp>
        <p:nvCxnSpPr>
          <p:cNvPr id="452" name="Google Shape;452;p44"/>
          <p:cNvCxnSpPr>
            <a:stCxn id="447" idx="3"/>
            <a:endCxn id="450" idx="1"/>
          </p:cNvCxnSpPr>
          <p:nvPr/>
        </p:nvCxnSpPr>
        <p:spPr>
          <a:xfrm>
            <a:off x="7584185" y="1902021"/>
            <a:ext cx="510900" cy="245100"/>
          </a:xfrm>
          <a:prstGeom prst="straightConnector1">
            <a:avLst/>
          </a:prstGeom>
          <a:noFill/>
          <a:ln w="9525" cap="flat" cmpd="sng">
            <a:solidFill>
              <a:schemeClr val="dk2"/>
            </a:solidFill>
            <a:prstDash val="solid"/>
            <a:round/>
            <a:headEnd type="none" w="med" len="med"/>
            <a:tailEnd type="triangle" w="med" len="med"/>
          </a:ln>
        </p:spPr>
      </p:cxnSp>
      <p:sp>
        <p:nvSpPr>
          <p:cNvPr id="453" name="Google Shape;453;p44"/>
          <p:cNvSpPr/>
          <p:nvPr/>
        </p:nvSpPr>
        <p:spPr>
          <a:xfrm>
            <a:off x="6975185" y="2984596"/>
            <a:ext cx="609000" cy="75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454" name="Google Shape;454;p44"/>
          <p:cNvSpPr txBox="1"/>
          <p:nvPr/>
        </p:nvSpPr>
        <p:spPr>
          <a:xfrm>
            <a:off x="8095121" y="3229838"/>
            <a:ext cx="777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455" name="Google Shape;455;p44"/>
          <p:cNvCxnSpPr>
            <a:stCxn id="453" idx="3"/>
            <a:endCxn id="454" idx="1"/>
          </p:cNvCxnSpPr>
          <p:nvPr/>
        </p:nvCxnSpPr>
        <p:spPr>
          <a:xfrm>
            <a:off x="7584185" y="3361696"/>
            <a:ext cx="510900" cy="0"/>
          </a:xfrm>
          <a:prstGeom prst="straightConnector1">
            <a:avLst/>
          </a:prstGeom>
          <a:noFill/>
          <a:ln w="9525" cap="flat" cmpd="sng">
            <a:solidFill>
              <a:schemeClr val="dk2"/>
            </a:solidFill>
            <a:prstDash val="solid"/>
            <a:round/>
            <a:headEnd type="none" w="med" len="med"/>
            <a:tailEnd type="triangle" w="med" len="med"/>
          </a:ln>
        </p:spPr>
      </p:cxnSp>
      <p:cxnSp>
        <p:nvCxnSpPr>
          <p:cNvPr id="456" name="Google Shape;456;p44"/>
          <p:cNvCxnSpPr>
            <a:stCxn id="446" idx="5"/>
            <a:endCxn id="453" idx="1"/>
          </p:cNvCxnSpPr>
          <p:nvPr/>
        </p:nvCxnSpPr>
        <p:spPr>
          <a:xfrm>
            <a:off x="6510474" y="2439237"/>
            <a:ext cx="464700" cy="922500"/>
          </a:xfrm>
          <a:prstGeom prst="straightConnector1">
            <a:avLst/>
          </a:prstGeom>
          <a:noFill/>
          <a:ln w="9525" cap="flat" cmpd="sng">
            <a:solidFill>
              <a:schemeClr val="dk2"/>
            </a:solidFill>
            <a:prstDash val="solid"/>
            <a:round/>
            <a:headEnd type="none" w="med" len="med"/>
            <a:tailEnd type="triangle" w="med" len="med"/>
          </a:ln>
        </p:spPr>
      </p:cxnSp>
      <p:sp>
        <p:nvSpPr>
          <p:cNvPr id="457" name="Google Shape;457;p44"/>
          <p:cNvSpPr txBox="1"/>
          <p:nvPr/>
        </p:nvSpPr>
        <p:spPr>
          <a:xfrm>
            <a:off x="7093993" y="980225"/>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Classification</a:t>
            </a:r>
            <a:endParaRPr sz="1200" b="1">
              <a:latin typeface="Calibri"/>
              <a:ea typeface="Calibri"/>
              <a:cs typeface="Calibri"/>
              <a:sym typeface="Calibri"/>
            </a:endParaRPr>
          </a:p>
        </p:txBody>
      </p:sp>
      <p:sp>
        <p:nvSpPr>
          <p:cNvPr id="458" name="Google Shape;458;p44"/>
          <p:cNvSpPr txBox="1"/>
          <p:nvPr/>
        </p:nvSpPr>
        <p:spPr>
          <a:xfrm>
            <a:off x="7022960" y="3899574"/>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Regression</a:t>
            </a:r>
            <a:endParaRPr sz="1200" b="1">
              <a:latin typeface="Calibri"/>
              <a:ea typeface="Calibri"/>
              <a:cs typeface="Calibri"/>
              <a:sym typeface="Calibri"/>
            </a:endParaRPr>
          </a:p>
        </p:txBody>
      </p:sp>
      <p:sp>
        <p:nvSpPr>
          <p:cNvPr id="459" name="Google Shape;459;p44"/>
          <p:cNvSpPr/>
          <p:nvPr/>
        </p:nvSpPr>
        <p:spPr>
          <a:xfrm>
            <a:off x="3689950" y="1373250"/>
            <a:ext cx="777600" cy="7542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60" name="Google Shape;460;p44"/>
          <p:cNvSpPr/>
          <p:nvPr/>
        </p:nvSpPr>
        <p:spPr>
          <a:xfrm>
            <a:off x="3783850" y="2434950"/>
            <a:ext cx="396000" cy="427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61" name="Google Shape;461;p44"/>
          <p:cNvSpPr/>
          <p:nvPr/>
        </p:nvSpPr>
        <p:spPr>
          <a:xfrm>
            <a:off x="3783849" y="3119250"/>
            <a:ext cx="609000" cy="5814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62" name="Google Shape;462;p44"/>
          <p:cNvSpPr/>
          <p:nvPr/>
        </p:nvSpPr>
        <p:spPr>
          <a:xfrm>
            <a:off x="3783850" y="3957450"/>
            <a:ext cx="839100" cy="922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63" name="Google Shape;463;p44"/>
          <p:cNvSpPr/>
          <p:nvPr/>
        </p:nvSpPr>
        <p:spPr>
          <a:xfrm>
            <a:off x="3783850" y="604650"/>
            <a:ext cx="626100" cy="6510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cxnSp>
        <p:nvCxnSpPr>
          <p:cNvPr id="464" name="Google Shape;464;p44"/>
          <p:cNvCxnSpPr>
            <a:stCxn id="445" idx="3"/>
            <a:endCxn id="463" idx="1"/>
          </p:cNvCxnSpPr>
          <p:nvPr/>
        </p:nvCxnSpPr>
        <p:spPr>
          <a:xfrm rot="10800000" flipH="1">
            <a:off x="3157822" y="930300"/>
            <a:ext cx="626100" cy="1581600"/>
          </a:xfrm>
          <a:prstGeom prst="straightConnector1">
            <a:avLst/>
          </a:prstGeom>
          <a:noFill/>
          <a:ln w="9525" cap="flat" cmpd="sng">
            <a:solidFill>
              <a:schemeClr val="dk2"/>
            </a:solidFill>
            <a:prstDash val="solid"/>
            <a:round/>
            <a:headEnd type="none" w="med" len="med"/>
            <a:tailEnd type="triangle" w="med" len="med"/>
          </a:ln>
        </p:spPr>
      </p:cxnSp>
      <p:cxnSp>
        <p:nvCxnSpPr>
          <p:cNvPr id="465" name="Google Shape;465;p44"/>
          <p:cNvCxnSpPr>
            <a:stCxn id="445" idx="3"/>
            <a:endCxn id="459" idx="1"/>
          </p:cNvCxnSpPr>
          <p:nvPr/>
        </p:nvCxnSpPr>
        <p:spPr>
          <a:xfrm rot="10800000" flipH="1">
            <a:off x="3157822" y="1750500"/>
            <a:ext cx="532200" cy="761400"/>
          </a:xfrm>
          <a:prstGeom prst="straightConnector1">
            <a:avLst/>
          </a:prstGeom>
          <a:noFill/>
          <a:ln w="9525" cap="flat" cmpd="sng">
            <a:solidFill>
              <a:schemeClr val="dk2"/>
            </a:solidFill>
            <a:prstDash val="solid"/>
            <a:round/>
            <a:headEnd type="none" w="med" len="med"/>
            <a:tailEnd type="triangle" w="med" len="med"/>
          </a:ln>
        </p:spPr>
      </p:cxnSp>
      <p:cxnSp>
        <p:nvCxnSpPr>
          <p:cNvPr id="466" name="Google Shape;466;p44"/>
          <p:cNvCxnSpPr>
            <a:stCxn id="445" idx="3"/>
            <a:endCxn id="460" idx="1"/>
          </p:cNvCxnSpPr>
          <p:nvPr/>
        </p:nvCxnSpPr>
        <p:spPr>
          <a:xfrm>
            <a:off x="3157822" y="2511900"/>
            <a:ext cx="626100" cy="136800"/>
          </a:xfrm>
          <a:prstGeom prst="straightConnector1">
            <a:avLst/>
          </a:prstGeom>
          <a:noFill/>
          <a:ln w="9525" cap="flat" cmpd="sng">
            <a:solidFill>
              <a:schemeClr val="dk2"/>
            </a:solidFill>
            <a:prstDash val="solid"/>
            <a:round/>
            <a:headEnd type="none" w="med" len="med"/>
            <a:tailEnd type="triangle" w="med" len="med"/>
          </a:ln>
        </p:spPr>
      </p:cxnSp>
      <p:cxnSp>
        <p:nvCxnSpPr>
          <p:cNvPr id="467" name="Google Shape;467;p44"/>
          <p:cNvCxnSpPr>
            <a:stCxn id="445" idx="3"/>
            <a:endCxn id="461" idx="1"/>
          </p:cNvCxnSpPr>
          <p:nvPr/>
        </p:nvCxnSpPr>
        <p:spPr>
          <a:xfrm>
            <a:off x="3157822" y="2511900"/>
            <a:ext cx="626100" cy="898200"/>
          </a:xfrm>
          <a:prstGeom prst="straightConnector1">
            <a:avLst/>
          </a:prstGeom>
          <a:noFill/>
          <a:ln w="9525" cap="flat" cmpd="sng">
            <a:solidFill>
              <a:schemeClr val="dk2"/>
            </a:solidFill>
            <a:prstDash val="solid"/>
            <a:round/>
            <a:headEnd type="none" w="med" len="med"/>
            <a:tailEnd type="triangle" w="med" len="med"/>
          </a:ln>
        </p:spPr>
      </p:cxnSp>
      <p:cxnSp>
        <p:nvCxnSpPr>
          <p:cNvPr id="468" name="Google Shape;468;p44"/>
          <p:cNvCxnSpPr>
            <a:stCxn id="445" idx="3"/>
            <a:endCxn id="462" idx="1"/>
          </p:cNvCxnSpPr>
          <p:nvPr/>
        </p:nvCxnSpPr>
        <p:spPr>
          <a:xfrm>
            <a:off x="3157822" y="2511900"/>
            <a:ext cx="626100" cy="1906800"/>
          </a:xfrm>
          <a:prstGeom prst="straightConnector1">
            <a:avLst/>
          </a:prstGeom>
          <a:noFill/>
          <a:ln w="9525" cap="flat" cmpd="sng">
            <a:solidFill>
              <a:schemeClr val="dk2"/>
            </a:solidFill>
            <a:prstDash val="solid"/>
            <a:round/>
            <a:headEnd type="none" w="med" len="med"/>
            <a:tailEnd type="triangle" w="med" len="med"/>
          </a:ln>
        </p:spPr>
      </p:cxnSp>
      <p:cxnSp>
        <p:nvCxnSpPr>
          <p:cNvPr id="469" name="Google Shape;469;p44"/>
          <p:cNvCxnSpPr>
            <a:stCxn id="460" idx="3"/>
            <a:endCxn id="446" idx="2"/>
          </p:cNvCxnSpPr>
          <p:nvPr/>
        </p:nvCxnSpPr>
        <p:spPr>
          <a:xfrm rot="10800000" flipH="1">
            <a:off x="4179850" y="2584500"/>
            <a:ext cx="839100" cy="64200"/>
          </a:xfrm>
          <a:prstGeom prst="straightConnector1">
            <a:avLst/>
          </a:prstGeom>
          <a:noFill/>
          <a:ln w="9525" cap="flat" cmpd="sng">
            <a:solidFill>
              <a:schemeClr val="dk2"/>
            </a:solidFill>
            <a:prstDash val="solid"/>
            <a:round/>
            <a:headEnd type="none" w="med" len="med"/>
            <a:tailEnd type="triangle" w="med" len="med"/>
          </a:ln>
        </p:spPr>
      </p:cxnSp>
      <p:cxnSp>
        <p:nvCxnSpPr>
          <p:cNvPr id="470" name="Google Shape;470;p44"/>
          <p:cNvCxnSpPr>
            <a:stCxn id="463" idx="3"/>
            <a:endCxn id="446" idx="2"/>
          </p:cNvCxnSpPr>
          <p:nvPr/>
        </p:nvCxnSpPr>
        <p:spPr>
          <a:xfrm>
            <a:off x="4409950" y="930150"/>
            <a:ext cx="609000" cy="1654500"/>
          </a:xfrm>
          <a:prstGeom prst="straightConnector1">
            <a:avLst/>
          </a:prstGeom>
          <a:noFill/>
          <a:ln w="9525" cap="flat" cmpd="sng">
            <a:solidFill>
              <a:schemeClr val="dk2"/>
            </a:solidFill>
            <a:prstDash val="solid"/>
            <a:round/>
            <a:headEnd type="none" w="med" len="med"/>
            <a:tailEnd type="triangle" w="med" len="med"/>
          </a:ln>
        </p:spPr>
      </p:cxnSp>
      <p:cxnSp>
        <p:nvCxnSpPr>
          <p:cNvPr id="471" name="Google Shape;471;p44"/>
          <p:cNvCxnSpPr>
            <a:stCxn id="459" idx="3"/>
            <a:endCxn id="446" idx="2"/>
          </p:cNvCxnSpPr>
          <p:nvPr/>
        </p:nvCxnSpPr>
        <p:spPr>
          <a:xfrm>
            <a:off x="4467550" y="1750350"/>
            <a:ext cx="551400" cy="834300"/>
          </a:xfrm>
          <a:prstGeom prst="straightConnector1">
            <a:avLst/>
          </a:prstGeom>
          <a:noFill/>
          <a:ln w="9525" cap="flat" cmpd="sng">
            <a:solidFill>
              <a:schemeClr val="dk2"/>
            </a:solidFill>
            <a:prstDash val="solid"/>
            <a:round/>
            <a:headEnd type="none" w="med" len="med"/>
            <a:tailEnd type="triangle" w="med" len="med"/>
          </a:ln>
        </p:spPr>
      </p:cxnSp>
      <p:cxnSp>
        <p:nvCxnSpPr>
          <p:cNvPr id="472" name="Google Shape;472;p44"/>
          <p:cNvCxnSpPr>
            <a:stCxn id="461" idx="3"/>
            <a:endCxn id="446" idx="2"/>
          </p:cNvCxnSpPr>
          <p:nvPr/>
        </p:nvCxnSpPr>
        <p:spPr>
          <a:xfrm rot="10800000" flipH="1">
            <a:off x="4392849" y="2584650"/>
            <a:ext cx="626100" cy="825300"/>
          </a:xfrm>
          <a:prstGeom prst="straightConnector1">
            <a:avLst/>
          </a:prstGeom>
          <a:noFill/>
          <a:ln w="9525" cap="flat" cmpd="sng">
            <a:solidFill>
              <a:schemeClr val="dk2"/>
            </a:solidFill>
            <a:prstDash val="solid"/>
            <a:round/>
            <a:headEnd type="none" w="med" len="med"/>
            <a:tailEnd type="triangle" w="med" len="med"/>
          </a:ln>
        </p:spPr>
      </p:cxnSp>
      <p:cxnSp>
        <p:nvCxnSpPr>
          <p:cNvPr id="473" name="Google Shape;473;p44"/>
          <p:cNvCxnSpPr>
            <a:stCxn id="462" idx="3"/>
            <a:endCxn id="446" idx="2"/>
          </p:cNvCxnSpPr>
          <p:nvPr/>
        </p:nvCxnSpPr>
        <p:spPr>
          <a:xfrm rot="10800000" flipH="1">
            <a:off x="4622950" y="2584500"/>
            <a:ext cx="396000" cy="1834200"/>
          </a:xfrm>
          <a:prstGeom prst="straightConnector1">
            <a:avLst/>
          </a:prstGeom>
          <a:noFill/>
          <a:ln w="9525" cap="flat" cmpd="sng">
            <a:solidFill>
              <a:schemeClr val="dk2"/>
            </a:solidFill>
            <a:prstDash val="solid"/>
            <a:round/>
            <a:headEnd type="none" w="med" len="med"/>
            <a:tailEnd type="triangle" w="med" len="med"/>
          </a:ln>
        </p:spPr>
      </p:cxnSp>
      <p:cxnSp>
        <p:nvCxnSpPr>
          <p:cNvPr id="474" name="Google Shape;474;p44"/>
          <p:cNvCxnSpPr>
            <a:stCxn id="444" idx="3"/>
            <a:endCxn id="445" idx="1"/>
          </p:cNvCxnSpPr>
          <p:nvPr/>
        </p:nvCxnSpPr>
        <p:spPr>
          <a:xfrm>
            <a:off x="1557622" y="2511900"/>
            <a:ext cx="495300" cy="0"/>
          </a:xfrm>
          <a:prstGeom prst="straightConnector1">
            <a:avLst/>
          </a:prstGeom>
          <a:noFill/>
          <a:ln w="9525" cap="flat" cmpd="sng">
            <a:solidFill>
              <a:schemeClr val="dk2"/>
            </a:solidFill>
            <a:prstDash val="solid"/>
            <a:round/>
            <a:headEnd type="none" w="med" len="med"/>
            <a:tailEnd type="triangle" w="med" len="med"/>
          </a:ln>
        </p:spPr>
      </p:cxnSp>
      <p:sp>
        <p:nvSpPr>
          <p:cNvPr id="475" name="Google Shape;475;p44"/>
          <p:cNvSpPr txBox="1"/>
          <p:nvPr/>
        </p:nvSpPr>
        <p:spPr>
          <a:xfrm>
            <a:off x="1" y="4418700"/>
            <a:ext cx="3157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434343"/>
                </a:solidFill>
                <a:latin typeface="Roboto"/>
                <a:ea typeface="Roboto"/>
                <a:cs typeface="Roboto"/>
                <a:sym typeface="Roboto"/>
              </a:rPr>
              <a:t>R-CNN</a:t>
            </a:r>
            <a:endParaRPr sz="2400" b="1">
              <a:solidFill>
                <a:srgbClr val="434343"/>
              </a:solidFill>
              <a:latin typeface="Roboto"/>
              <a:ea typeface="Roboto"/>
              <a:cs typeface="Roboto"/>
              <a:sym typeface="Roboto"/>
            </a:endParaRPr>
          </a:p>
        </p:txBody>
      </p:sp>
      <p:sp>
        <p:nvSpPr>
          <p:cNvPr id="476" name="Google Shape;476;p44"/>
          <p:cNvSpPr txBox="1"/>
          <p:nvPr/>
        </p:nvSpPr>
        <p:spPr>
          <a:xfrm>
            <a:off x="3318250" y="0"/>
            <a:ext cx="15402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0000"/>
                </a:solidFill>
                <a:latin typeface="Calibri"/>
                <a:ea typeface="Calibri"/>
                <a:cs typeface="Calibri"/>
                <a:sym typeface="Calibri"/>
              </a:rPr>
              <a:t>2000 Regions of Interest (ROI)</a:t>
            </a:r>
            <a:endParaRPr sz="1200">
              <a:solidFill>
                <a:srgbClr val="FF0000"/>
              </a:solidFill>
              <a:latin typeface="Calibri"/>
              <a:ea typeface="Calibri"/>
              <a:cs typeface="Calibri"/>
              <a:sym typeface="Calibri"/>
            </a:endParaRPr>
          </a:p>
        </p:txBody>
      </p:sp>
      <p:sp>
        <p:nvSpPr>
          <p:cNvPr id="477" name="Google Shape;477;p44"/>
          <p:cNvSpPr txBox="1"/>
          <p:nvPr/>
        </p:nvSpPr>
        <p:spPr>
          <a:xfrm>
            <a:off x="4915425" y="516725"/>
            <a:ext cx="1595100" cy="537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1000"/>
              </a:spcBef>
              <a:spcAft>
                <a:spcPts val="0"/>
              </a:spcAft>
              <a:buNone/>
            </a:pPr>
            <a:r>
              <a:rPr lang="en" sz="1200">
                <a:solidFill>
                  <a:srgbClr val="BF9000"/>
                </a:solidFill>
                <a:latin typeface="Roboto"/>
                <a:ea typeface="Roboto"/>
                <a:cs typeface="Roboto"/>
                <a:sym typeface="Roboto"/>
              </a:rPr>
              <a:t>Extracted regions are resized</a:t>
            </a:r>
            <a:endParaRPr sz="1200">
              <a:solidFill>
                <a:srgbClr val="BF9000"/>
              </a:solidFill>
              <a:latin typeface="Roboto"/>
              <a:ea typeface="Roboto"/>
              <a:cs typeface="Roboto"/>
              <a:sym typeface="Roboto"/>
            </a:endParaRPr>
          </a:p>
        </p:txBody>
      </p:sp>
      <p:cxnSp>
        <p:nvCxnSpPr>
          <p:cNvPr id="478" name="Google Shape;478;p44"/>
          <p:cNvCxnSpPr>
            <a:stCxn id="477" idx="2"/>
          </p:cNvCxnSpPr>
          <p:nvPr/>
        </p:nvCxnSpPr>
        <p:spPr>
          <a:xfrm flipH="1">
            <a:off x="4959675" y="1054025"/>
            <a:ext cx="753300" cy="645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par>
                                <p:cTn id="8" presetID="10" presetClass="entr" presetSubtype="0" fill="hold" nodeType="withEffect">
                                  <p:stCondLst>
                                    <p:cond delay="0"/>
                                  </p:stCondLst>
                                  <p:childTnLst>
                                    <p:set>
                                      <p:cBhvr>
                                        <p:cTn id="9" dur="1" fill="hold">
                                          <p:stCondLst>
                                            <p:cond delay="0"/>
                                          </p:stCondLst>
                                        </p:cTn>
                                        <p:tgtEl>
                                          <p:spTgt spid="478"/>
                                        </p:tgtEl>
                                        <p:attrNameLst>
                                          <p:attrName>style.visibility</p:attrName>
                                        </p:attrNameLst>
                                      </p:cBhvr>
                                      <p:to>
                                        <p:strVal val="visible"/>
                                      </p:to>
                                    </p:set>
                                    <p:animEffect transition="in" filter="fade">
                                      <p:cBhvr>
                                        <p:cTn id="10" dur="10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5"/>
          <p:cNvSpPr/>
          <p:nvPr/>
        </p:nvSpPr>
        <p:spPr>
          <a:xfrm>
            <a:off x="3852563" y="2678913"/>
            <a:ext cx="14301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rgbClr val="FF0000"/>
                </a:solidFill>
                <a:latin typeface="Calibri"/>
                <a:ea typeface="Calibri"/>
                <a:cs typeface="Calibri"/>
                <a:sym typeface="Calibri"/>
              </a:rPr>
              <a:t>49</a:t>
            </a:r>
            <a:r>
              <a:rPr lang="en">
                <a:solidFill>
                  <a:schemeClr val="dk1"/>
                </a:solidFill>
                <a:latin typeface="Calibri"/>
                <a:ea typeface="Calibri"/>
                <a:cs typeface="Calibri"/>
                <a:sym typeface="Calibri"/>
              </a:rPr>
              <a:t> Secs to predict one Image</a:t>
            </a:r>
            <a:endParaRPr>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ctr" rtl="0">
              <a:spcBef>
                <a:spcPts val="0"/>
              </a:spcBef>
              <a:spcAft>
                <a:spcPts val="0"/>
              </a:spcAft>
              <a:buNone/>
            </a:pPr>
            <a:r>
              <a:rPr lang="en" b="1">
                <a:solidFill>
                  <a:schemeClr val="dk1"/>
                </a:solidFill>
                <a:latin typeface="Calibri"/>
                <a:ea typeface="Calibri"/>
                <a:cs typeface="Calibri"/>
                <a:sym typeface="Calibri"/>
              </a:rPr>
              <a:t>0.02 fps</a:t>
            </a:r>
            <a:endParaRPr>
              <a:latin typeface="Calibri"/>
              <a:ea typeface="Calibri"/>
              <a:cs typeface="Calibri"/>
              <a:sym typeface="Calibri"/>
            </a:endParaRPr>
          </a:p>
        </p:txBody>
      </p:sp>
      <p:sp>
        <p:nvSpPr>
          <p:cNvPr id="484" name="Google Shape;484;p45"/>
          <p:cNvSpPr/>
          <p:nvPr/>
        </p:nvSpPr>
        <p:spPr>
          <a:xfrm>
            <a:off x="2032413" y="2678913"/>
            <a:ext cx="14301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Very slow to train and Predict</a:t>
            </a:r>
            <a:endParaRPr b="1">
              <a:solidFill>
                <a:srgbClr val="FF0000"/>
              </a:solidFill>
              <a:latin typeface="Calibri"/>
              <a:ea typeface="Calibri"/>
              <a:cs typeface="Calibri"/>
              <a:sym typeface="Calibri"/>
            </a:endParaRPr>
          </a:p>
        </p:txBody>
      </p:sp>
      <p:sp>
        <p:nvSpPr>
          <p:cNvPr id="485" name="Google Shape;485;p45"/>
          <p:cNvSpPr txBox="1"/>
          <p:nvPr/>
        </p:nvSpPr>
        <p:spPr>
          <a:xfrm>
            <a:off x="2349100" y="4366700"/>
            <a:ext cx="4445700" cy="50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434343"/>
                </a:solidFill>
                <a:latin typeface="Calibri"/>
                <a:ea typeface="Calibri"/>
                <a:cs typeface="Calibri"/>
                <a:sym typeface="Calibri"/>
              </a:rPr>
              <a:t>R-CNN</a:t>
            </a:r>
            <a:endParaRPr sz="2000" b="1">
              <a:solidFill>
                <a:srgbClr val="434343"/>
              </a:solidFill>
              <a:latin typeface="Calibri"/>
              <a:ea typeface="Calibri"/>
              <a:cs typeface="Calibri"/>
              <a:sym typeface="Calibri"/>
            </a:endParaRPr>
          </a:p>
        </p:txBody>
      </p:sp>
      <p:sp>
        <p:nvSpPr>
          <p:cNvPr id="486" name="Google Shape;486;p45"/>
          <p:cNvSpPr/>
          <p:nvPr/>
        </p:nvSpPr>
        <p:spPr>
          <a:xfrm>
            <a:off x="2942538" y="991125"/>
            <a:ext cx="14301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alibri"/>
                <a:ea typeface="Calibri"/>
                <a:cs typeface="Calibri"/>
                <a:sym typeface="Calibri"/>
              </a:rPr>
              <a:t>Good Detection Results</a:t>
            </a:r>
            <a:endParaRPr b="1">
              <a:solidFill>
                <a:srgbClr val="38761D"/>
              </a:solidFill>
              <a:latin typeface="Calibri"/>
              <a:ea typeface="Calibri"/>
              <a:cs typeface="Calibri"/>
              <a:sym typeface="Calibri"/>
            </a:endParaRPr>
          </a:p>
        </p:txBody>
      </p:sp>
      <p:sp>
        <p:nvSpPr>
          <p:cNvPr id="487" name="Google Shape;487;p45"/>
          <p:cNvSpPr/>
          <p:nvPr/>
        </p:nvSpPr>
        <p:spPr>
          <a:xfrm>
            <a:off x="4771338" y="991125"/>
            <a:ext cx="14301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alibri"/>
                <a:ea typeface="Calibri"/>
                <a:cs typeface="Calibri"/>
                <a:sym typeface="Calibri"/>
              </a:rPr>
              <a:t>Provided a workable approach for Object Detection</a:t>
            </a:r>
            <a:endParaRPr b="1">
              <a:solidFill>
                <a:srgbClr val="38761D"/>
              </a:solidFill>
              <a:latin typeface="Calibri"/>
              <a:ea typeface="Calibri"/>
              <a:cs typeface="Calibri"/>
              <a:sym typeface="Calibri"/>
            </a:endParaRPr>
          </a:p>
        </p:txBody>
      </p:sp>
      <p:sp>
        <p:nvSpPr>
          <p:cNvPr id="488" name="Google Shape;488;p45"/>
          <p:cNvSpPr/>
          <p:nvPr/>
        </p:nvSpPr>
        <p:spPr>
          <a:xfrm>
            <a:off x="5681363" y="2678913"/>
            <a:ext cx="14301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Lots of CNN Computations</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~2000/image</a:t>
            </a:r>
            <a:endParaRPr>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10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7"/>
                                        </p:tgtEl>
                                        <p:attrNameLst>
                                          <p:attrName>style.visibility</p:attrName>
                                        </p:attrNameLst>
                                      </p:cBhvr>
                                      <p:to>
                                        <p:strVal val="visible"/>
                                      </p:to>
                                    </p:set>
                                    <p:animEffect transition="in" filter="fade">
                                      <p:cBhvr>
                                        <p:cTn id="12" dur="1000"/>
                                        <p:tgtEl>
                                          <p:spTgt spid="4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4"/>
                                        </p:tgtEl>
                                        <p:attrNameLst>
                                          <p:attrName>style.visibility</p:attrName>
                                        </p:attrNameLst>
                                      </p:cBhvr>
                                      <p:to>
                                        <p:strVal val="visible"/>
                                      </p:to>
                                    </p:set>
                                    <p:animEffect transition="in" filter="fade">
                                      <p:cBhvr>
                                        <p:cTn id="17" dur="1000"/>
                                        <p:tgtEl>
                                          <p:spTgt spid="48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3"/>
                                        </p:tgtEl>
                                        <p:attrNameLst>
                                          <p:attrName>style.visibility</p:attrName>
                                        </p:attrNameLst>
                                      </p:cBhvr>
                                      <p:to>
                                        <p:strVal val="visible"/>
                                      </p:to>
                                    </p:set>
                                    <p:animEffect transition="in" filter="fade">
                                      <p:cBhvr>
                                        <p:cTn id="22" dur="1000"/>
                                        <p:tgtEl>
                                          <p:spTgt spid="4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8"/>
                                        </p:tgtEl>
                                        <p:attrNameLst>
                                          <p:attrName>style.visibility</p:attrName>
                                        </p:attrNameLst>
                                      </p:cBhvr>
                                      <p:to>
                                        <p:strVal val="visible"/>
                                      </p:to>
                                    </p:set>
                                    <p:animEffect transition="in" filter="fade">
                                      <p:cBhvr>
                                        <p:cTn id="27" dur="10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6"/>
          <p:cNvSpPr txBox="1"/>
          <p:nvPr/>
        </p:nvSpPr>
        <p:spPr>
          <a:xfrm>
            <a:off x="5815075" y="2102450"/>
            <a:ext cx="3328800" cy="1038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b="1">
                <a:solidFill>
                  <a:srgbClr val="0000FF"/>
                </a:solidFill>
                <a:latin typeface="Calibri"/>
                <a:ea typeface="Calibri"/>
                <a:cs typeface="Calibri"/>
                <a:sym typeface="Calibri"/>
              </a:rPr>
              <a:t>Fast R-CNN</a:t>
            </a:r>
            <a:endParaRPr sz="3000" b="1">
              <a:solidFill>
                <a:srgbClr val="0000FF"/>
              </a:solidFill>
              <a:latin typeface="Calibri"/>
              <a:ea typeface="Calibri"/>
              <a:cs typeface="Calibri"/>
              <a:sym typeface="Calibri"/>
            </a:endParaRPr>
          </a:p>
          <a:p>
            <a:pPr marL="0" lvl="0" indent="0" algn="ctr" rtl="0">
              <a:lnSpc>
                <a:spcPct val="100000"/>
              </a:lnSpc>
              <a:spcBef>
                <a:spcPts val="0"/>
              </a:spcBef>
              <a:spcAft>
                <a:spcPts val="0"/>
              </a:spcAft>
              <a:buNone/>
            </a:pPr>
            <a:r>
              <a:rPr lang="en" sz="1200" b="1">
                <a:solidFill>
                  <a:srgbClr val="434343"/>
                </a:solidFill>
                <a:latin typeface="Calibri"/>
                <a:ea typeface="Calibri"/>
                <a:cs typeface="Calibri"/>
                <a:sym typeface="Calibri"/>
              </a:rPr>
              <a:t>Simplifying RCNN</a:t>
            </a:r>
            <a:endParaRPr sz="1200">
              <a:solidFill>
                <a:srgbClr val="434343"/>
              </a:solidFill>
              <a:latin typeface="Calibri"/>
              <a:ea typeface="Calibri"/>
              <a:cs typeface="Calibri"/>
              <a:sym typeface="Calibri"/>
            </a:endParaRPr>
          </a:p>
        </p:txBody>
      </p:sp>
      <p:pic>
        <p:nvPicPr>
          <p:cNvPr id="494" name="Google Shape;494;p46"/>
          <p:cNvPicPr preferRelativeResize="0"/>
          <p:nvPr/>
        </p:nvPicPr>
        <p:blipFill>
          <a:blip r:embed="rId3">
            <a:alphaModFix/>
          </a:blip>
          <a:stretch>
            <a:fillRect/>
          </a:stretch>
        </p:blipFill>
        <p:spPr>
          <a:xfrm>
            <a:off x="452725" y="1063588"/>
            <a:ext cx="5362349" cy="3016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7"/>
          <p:cNvSpPr/>
          <p:nvPr/>
        </p:nvSpPr>
        <p:spPr>
          <a:xfrm>
            <a:off x="452722" y="20745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500" name="Google Shape;500;p47"/>
          <p:cNvSpPr/>
          <p:nvPr/>
        </p:nvSpPr>
        <p:spPr>
          <a:xfrm>
            <a:off x="2052922" y="20745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501" name="Google Shape;501;p47"/>
          <p:cNvSpPr/>
          <p:nvPr/>
        </p:nvSpPr>
        <p:spPr>
          <a:xfrm>
            <a:off x="5018874" y="2221212"/>
            <a:ext cx="1491600" cy="5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502" name="Google Shape;502;p47"/>
          <p:cNvSpPr/>
          <p:nvPr/>
        </p:nvSpPr>
        <p:spPr>
          <a:xfrm>
            <a:off x="6975185" y="1524921"/>
            <a:ext cx="609000" cy="754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503" name="Google Shape;503;p47"/>
          <p:cNvCxnSpPr>
            <a:stCxn id="501" idx="5"/>
            <a:endCxn id="502" idx="1"/>
          </p:cNvCxnSpPr>
          <p:nvPr/>
        </p:nvCxnSpPr>
        <p:spPr>
          <a:xfrm rot="10800000" flipH="1">
            <a:off x="6510474" y="1901937"/>
            <a:ext cx="464700" cy="537300"/>
          </a:xfrm>
          <a:prstGeom prst="straightConnector1">
            <a:avLst/>
          </a:prstGeom>
          <a:noFill/>
          <a:ln w="9525" cap="flat" cmpd="sng">
            <a:solidFill>
              <a:schemeClr val="dk2"/>
            </a:solidFill>
            <a:prstDash val="solid"/>
            <a:round/>
            <a:headEnd type="none" w="med" len="med"/>
            <a:tailEnd type="triangle" w="med" len="med"/>
          </a:ln>
        </p:spPr>
      </p:cxnSp>
      <p:sp>
        <p:nvSpPr>
          <p:cNvPr id="504" name="Google Shape;504;p47"/>
          <p:cNvSpPr txBox="1"/>
          <p:nvPr/>
        </p:nvSpPr>
        <p:spPr>
          <a:xfrm>
            <a:off x="8095121" y="1524921"/>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505" name="Google Shape;505;p47"/>
          <p:cNvSpPr txBox="1"/>
          <p:nvPr/>
        </p:nvSpPr>
        <p:spPr>
          <a:xfrm>
            <a:off x="8095121" y="2015406"/>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506" name="Google Shape;506;p47"/>
          <p:cNvCxnSpPr>
            <a:stCxn id="502" idx="3"/>
            <a:endCxn id="504" idx="1"/>
          </p:cNvCxnSpPr>
          <p:nvPr/>
        </p:nvCxnSpPr>
        <p:spPr>
          <a:xfrm rot="10800000" flipH="1">
            <a:off x="7584185" y="1656921"/>
            <a:ext cx="510900" cy="245100"/>
          </a:xfrm>
          <a:prstGeom prst="straightConnector1">
            <a:avLst/>
          </a:prstGeom>
          <a:noFill/>
          <a:ln w="9525" cap="flat" cmpd="sng">
            <a:solidFill>
              <a:schemeClr val="dk2"/>
            </a:solidFill>
            <a:prstDash val="solid"/>
            <a:round/>
            <a:headEnd type="none" w="med" len="med"/>
            <a:tailEnd type="triangle" w="med" len="med"/>
          </a:ln>
        </p:spPr>
      </p:cxnSp>
      <p:cxnSp>
        <p:nvCxnSpPr>
          <p:cNvPr id="507" name="Google Shape;507;p47"/>
          <p:cNvCxnSpPr>
            <a:stCxn id="502" idx="3"/>
            <a:endCxn id="505" idx="1"/>
          </p:cNvCxnSpPr>
          <p:nvPr/>
        </p:nvCxnSpPr>
        <p:spPr>
          <a:xfrm>
            <a:off x="7584185" y="1902021"/>
            <a:ext cx="510900" cy="245100"/>
          </a:xfrm>
          <a:prstGeom prst="straightConnector1">
            <a:avLst/>
          </a:prstGeom>
          <a:noFill/>
          <a:ln w="9525" cap="flat" cmpd="sng">
            <a:solidFill>
              <a:schemeClr val="dk2"/>
            </a:solidFill>
            <a:prstDash val="solid"/>
            <a:round/>
            <a:headEnd type="none" w="med" len="med"/>
            <a:tailEnd type="triangle" w="med" len="med"/>
          </a:ln>
        </p:spPr>
      </p:cxnSp>
      <p:sp>
        <p:nvSpPr>
          <p:cNvPr id="508" name="Google Shape;508;p47"/>
          <p:cNvSpPr/>
          <p:nvPr/>
        </p:nvSpPr>
        <p:spPr>
          <a:xfrm>
            <a:off x="6975185" y="2984596"/>
            <a:ext cx="609000" cy="75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509" name="Google Shape;509;p47"/>
          <p:cNvSpPr txBox="1"/>
          <p:nvPr/>
        </p:nvSpPr>
        <p:spPr>
          <a:xfrm>
            <a:off x="8095121" y="3229838"/>
            <a:ext cx="777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510" name="Google Shape;510;p47"/>
          <p:cNvCxnSpPr>
            <a:stCxn id="508" idx="3"/>
            <a:endCxn id="509" idx="1"/>
          </p:cNvCxnSpPr>
          <p:nvPr/>
        </p:nvCxnSpPr>
        <p:spPr>
          <a:xfrm>
            <a:off x="7584185" y="3361696"/>
            <a:ext cx="510900" cy="0"/>
          </a:xfrm>
          <a:prstGeom prst="straightConnector1">
            <a:avLst/>
          </a:prstGeom>
          <a:noFill/>
          <a:ln w="9525" cap="flat" cmpd="sng">
            <a:solidFill>
              <a:schemeClr val="dk2"/>
            </a:solidFill>
            <a:prstDash val="solid"/>
            <a:round/>
            <a:headEnd type="none" w="med" len="med"/>
            <a:tailEnd type="triangle" w="med" len="med"/>
          </a:ln>
        </p:spPr>
      </p:cxnSp>
      <p:cxnSp>
        <p:nvCxnSpPr>
          <p:cNvPr id="511" name="Google Shape;511;p47"/>
          <p:cNvCxnSpPr>
            <a:stCxn id="501" idx="5"/>
            <a:endCxn id="508" idx="1"/>
          </p:cNvCxnSpPr>
          <p:nvPr/>
        </p:nvCxnSpPr>
        <p:spPr>
          <a:xfrm>
            <a:off x="6510474" y="2439237"/>
            <a:ext cx="464700" cy="922500"/>
          </a:xfrm>
          <a:prstGeom prst="straightConnector1">
            <a:avLst/>
          </a:prstGeom>
          <a:noFill/>
          <a:ln w="9525" cap="flat" cmpd="sng">
            <a:solidFill>
              <a:schemeClr val="dk2"/>
            </a:solidFill>
            <a:prstDash val="solid"/>
            <a:round/>
            <a:headEnd type="none" w="med" len="med"/>
            <a:tailEnd type="triangle" w="med" len="med"/>
          </a:ln>
        </p:spPr>
      </p:cxnSp>
      <p:sp>
        <p:nvSpPr>
          <p:cNvPr id="512" name="Google Shape;512;p47"/>
          <p:cNvSpPr txBox="1"/>
          <p:nvPr/>
        </p:nvSpPr>
        <p:spPr>
          <a:xfrm>
            <a:off x="7093993" y="980225"/>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Classification</a:t>
            </a:r>
            <a:endParaRPr sz="1200" b="1">
              <a:latin typeface="Calibri"/>
              <a:ea typeface="Calibri"/>
              <a:cs typeface="Calibri"/>
              <a:sym typeface="Calibri"/>
            </a:endParaRPr>
          </a:p>
        </p:txBody>
      </p:sp>
      <p:sp>
        <p:nvSpPr>
          <p:cNvPr id="513" name="Google Shape;513;p47"/>
          <p:cNvSpPr txBox="1"/>
          <p:nvPr/>
        </p:nvSpPr>
        <p:spPr>
          <a:xfrm>
            <a:off x="7022960" y="3899574"/>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Regression</a:t>
            </a:r>
            <a:endParaRPr sz="1200" b="1">
              <a:latin typeface="Calibri"/>
              <a:ea typeface="Calibri"/>
              <a:cs typeface="Calibri"/>
              <a:sym typeface="Calibri"/>
            </a:endParaRPr>
          </a:p>
        </p:txBody>
      </p:sp>
      <p:sp>
        <p:nvSpPr>
          <p:cNvPr id="514" name="Google Shape;514;p47"/>
          <p:cNvSpPr/>
          <p:nvPr/>
        </p:nvSpPr>
        <p:spPr>
          <a:xfrm>
            <a:off x="3689950" y="1373250"/>
            <a:ext cx="777600" cy="7542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15" name="Google Shape;515;p47"/>
          <p:cNvSpPr/>
          <p:nvPr/>
        </p:nvSpPr>
        <p:spPr>
          <a:xfrm>
            <a:off x="3783850" y="2434950"/>
            <a:ext cx="396000" cy="427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16" name="Google Shape;516;p47"/>
          <p:cNvSpPr/>
          <p:nvPr/>
        </p:nvSpPr>
        <p:spPr>
          <a:xfrm>
            <a:off x="3783849" y="3119250"/>
            <a:ext cx="609000" cy="5814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17" name="Google Shape;517;p47"/>
          <p:cNvSpPr/>
          <p:nvPr/>
        </p:nvSpPr>
        <p:spPr>
          <a:xfrm>
            <a:off x="3783850" y="3957450"/>
            <a:ext cx="839100" cy="922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18" name="Google Shape;518;p47"/>
          <p:cNvSpPr/>
          <p:nvPr/>
        </p:nvSpPr>
        <p:spPr>
          <a:xfrm>
            <a:off x="3783850" y="604650"/>
            <a:ext cx="626100" cy="6510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cxnSp>
        <p:nvCxnSpPr>
          <p:cNvPr id="519" name="Google Shape;519;p47"/>
          <p:cNvCxnSpPr>
            <a:stCxn id="500" idx="3"/>
            <a:endCxn id="518" idx="1"/>
          </p:cNvCxnSpPr>
          <p:nvPr/>
        </p:nvCxnSpPr>
        <p:spPr>
          <a:xfrm rot="10800000" flipH="1">
            <a:off x="3157822" y="930300"/>
            <a:ext cx="626100" cy="158160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7"/>
          <p:cNvCxnSpPr>
            <a:stCxn id="500" idx="3"/>
            <a:endCxn id="514" idx="1"/>
          </p:cNvCxnSpPr>
          <p:nvPr/>
        </p:nvCxnSpPr>
        <p:spPr>
          <a:xfrm rot="10800000" flipH="1">
            <a:off x="3157822" y="1750500"/>
            <a:ext cx="532200" cy="761400"/>
          </a:xfrm>
          <a:prstGeom prst="straightConnector1">
            <a:avLst/>
          </a:prstGeom>
          <a:noFill/>
          <a:ln w="9525" cap="flat" cmpd="sng">
            <a:solidFill>
              <a:schemeClr val="dk2"/>
            </a:solidFill>
            <a:prstDash val="solid"/>
            <a:round/>
            <a:headEnd type="none" w="med" len="med"/>
            <a:tailEnd type="triangle" w="med" len="med"/>
          </a:ln>
        </p:spPr>
      </p:cxnSp>
      <p:cxnSp>
        <p:nvCxnSpPr>
          <p:cNvPr id="521" name="Google Shape;521;p47"/>
          <p:cNvCxnSpPr>
            <a:stCxn id="500" idx="3"/>
            <a:endCxn id="515" idx="1"/>
          </p:cNvCxnSpPr>
          <p:nvPr/>
        </p:nvCxnSpPr>
        <p:spPr>
          <a:xfrm>
            <a:off x="3157822" y="2511900"/>
            <a:ext cx="626100" cy="136800"/>
          </a:xfrm>
          <a:prstGeom prst="straightConnector1">
            <a:avLst/>
          </a:prstGeom>
          <a:noFill/>
          <a:ln w="9525" cap="flat" cmpd="sng">
            <a:solidFill>
              <a:schemeClr val="dk2"/>
            </a:solidFill>
            <a:prstDash val="solid"/>
            <a:round/>
            <a:headEnd type="none" w="med" len="med"/>
            <a:tailEnd type="triangle" w="med" len="med"/>
          </a:ln>
        </p:spPr>
      </p:cxnSp>
      <p:cxnSp>
        <p:nvCxnSpPr>
          <p:cNvPr id="522" name="Google Shape;522;p47"/>
          <p:cNvCxnSpPr>
            <a:stCxn id="500" idx="3"/>
            <a:endCxn id="516" idx="1"/>
          </p:cNvCxnSpPr>
          <p:nvPr/>
        </p:nvCxnSpPr>
        <p:spPr>
          <a:xfrm>
            <a:off x="3157822" y="2511900"/>
            <a:ext cx="626100" cy="898200"/>
          </a:xfrm>
          <a:prstGeom prst="straightConnector1">
            <a:avLst/>
          </a:prstGeom>
          <a:noFill/>
          <a:ln w="9525" cap="flat" cmpd="sng">
            <a:solidFill>
              <a:schemeClr val="dk2"/>
            </a:solidFill>
            <a:prstDash val="solid"/>
            <a:round/>
            <a:headEnd type="none" w="med" len="med"/>
            <a:tailEnd type="triangle" w="med" len="med"/>
          </a:ln>
        </p:spPr>
      </p:cxnSp>
      <p:cxnSp>
        <p:nvCxnSpPr>
          <p:cNvPr id="523" name="Google Shape;523;p47"/>
          <p:cNvCxnSpPr>
            <a:stCxn id="500" idx="3"/>
            <a:endCxn id="517" idx="1"/>
          </p:cNvCxnSpPr>
          <p:nvPr/>
        </p:nvCxnSpPr>
        <p:spPr>
          <a:xfrm>
            <a:off x="3157822" y="2511900"/>
            <a:ext cx="626100" cy="1906800"/>
          </a:xfrm>
          <a:prstGeom prst="straightConnector1">
            <a:avLst/>
          </a:prstGeom>
          <a:noFill/>
          <a:ln w="9525" cap="flat" cmpd="sng">
            <a:solidFill>
              <a:schemeClr val="dk2"/>
            </a:solidFill>
            <a:prstDash val="solid"/>
            <a:round/>
            <a:headEnd type="none" w="med" len="med"/>
            <a:tailEnd type="triangle" w="med" len="med"/>
          </a:ln>
        </p:spPr>
      </p:cxnSp>
      <p:cxnSp>
        <p:nvCxnSpPr>
          <p:cNvPr id="524" name="Google Shape;524;p47"/>
          <p:cNvCxnSpPr>
            <a:stCxn id="515" idx="3"/>
            <a:endCxn id="501" idx="2"/>
          </p:cNvCxnSpPr>
          <p:nvPr/>
        </p:nvCxnSpPr>
        <p:spPr>
          <a:xfrm rot="10800000" flipH="1">
            <a:off x="4179850" y="2584500"/>
            <a:ext cx="839100" cy="64200"/>
          </a:xfrm>
          <a:prstGeom prst="straightConnector1">
            <a:avLst/>
          </a:prstGeom>
          <a:noFill/>
          <a:ln w="9525" cap="flat" cmpd="sng">
            <a:solidFill>
              <a:schemeClr val="dk2"/>
            </a:solidFill>
            <a:prstDash val="solid"/>
            <a:round/>
            <a:headEnd type="none" w="med" len="med"/>
            <a:tailEnd type="triangle" w="med" len="med"/>
          </a:ln>
        </p:spPr>
      </p:cxnSp>
      <p:cxnSp>
        <p:nvCxnSpPr>
          <p:cNvPr id="525" name="Google Shape;525;p47"/>
          <p:cNvCxnSpPr>
            <a:stCxn id="518" idx="3"/>
            <a:endCxn id="501" idx="2"/>
          </p:cNvCxnSpPr>
          <p:nvPr/>
        </p:nvCxnSpPr>
        <p:spPr>
          <a:xfrm>
            <a:off x="4409950" y="930150"/>
            <a:ext cx="609000" cy="1654500"/>
          </a:xfrm>
          <a:prstGeom prst="straightConnector1">
            <a:avLst/>
          </a:prstGeom>
          <a:noFill/>
          <a:ln w="9525" cap="flat" cmpd="sng">
            <a:solidFill>
              <a:schemeClr val="dk2"/>
            </a:solidFill>
            <a:prstDash val="solid"/>
            <a:round/>
            <a:headEnd type="none" w="med" len="med"/>
            <a:tailEnd type="triangle" w="med" len="med"/>
          </a:ln>
        </p:spPr>
      </p:cxnSp>
      <p:cxnSp>
        <p:nvCxnSpPr>
          <p:cNvPr id="526" name="Google Shape;526;p47"/>
          <p:cNvCxnSpPr>
            <a:stCxn id="514" idx="3"/>
            <a:endCxn id="501" idx="2"/>
          </p:cNvCxnSpPr>
          <p:nvPr/>
        </p:nvCxnSpPr>
        <p:spPr>
          <a:xfrm>
            <a:off x="4467550" y="1750350"/>
            <a:ext cx="551400" cy="834300"/>
          </a:xfrm>
          <a:prstGeom prst="straightConnector1">
            <a:avLst/>
          </a:prstGeom>
          <a:noFill/>
          <a:ln w="9525" cap="flat" cmpd="sng">
            <a:solidFill>
              <a:schemeClr val="dk2"/>
            </a:solidFill>
            <a:prstDash val="solid"/>
            <a:round/>
            <a:headEnd type="none" w="med" len="med"/>
            <a:tailEnd type="triangle" w="med" len="med"/>
          </a:ln>
        </p:spPr>
      </p:cxnSp>
      <p:cxnSp>
        <p:nvCxnSpPr>
          <p:cNvPr id="527" name="Google Shape;527;p47"/>
          <p:cNvCxnSpPr>
            <a:stCxn id="516" idx="3"/>
            <a:endCxn id="501" idx="2"/>
          </p:cNvCxnSpPr>
          <p:nvPr/>
        </p:nvCxnSpPr>
        <p:spPr>
          <a:xfrm rot="10800000" flipH="1">
            <a:off x="4392849" y="2584650"/>
            <a:ext cx="626100" cy="825300"/>
          </a:xfrm>
          <a:prstGeom prst="straightConnector1">
            <a:avLst/>
          </a:prstGeom>
          <a:noFill/>
          <a:ln w="9525" cap="flat" cmpd="sng">
            <a:solidFill>
              <a:schemeClr val="dk2"/>
            </a:solidFill>
            <a:prstDash val="solid"/>
            <a:round/>
            <a:headEnd type="none" w="med" len="med"/>
            <a:tailEnd type="triangle" w="med" len="med"/>
          </a:ln>
        </p:spPr>
      </p:cxnSp>
      <p:cxnSp>
        <p:nvCxnSpPr>
          <p:cNvPr id="528" name="Google Shape;528;p47"/>
          <p:cNvCxnSpPr>
            <a:stCxn id="517" idx="3"/>
            <a:endCxn id="501" idx="2"/>
          </p:cNvCxnSpPr>
          <p:nvPr/>
        </p:nvCxnSpPr>
        <p:spPr>
          <a:xfrm rot="10800000" flipH="1">
            <a:off x="4622950" y="2584500"/>
            <a:ext cx="396000" cy="1834200"/>
          </a:xfrm>
          <a:prstGeom prst="straightConnector1">
            <a:avLst/>
          </a:prstGeom>
          <a:noFill/>
          <a:ln w="9525" cap="flat" cmpd="sng">
            <a:solidFill>
              <a:schemeClr val="dk2"/>
            </a:solidFill>
            <a:prstDash val="solid"/>
            <a:round/>
            <a:headEnd type="none" w="med" len="med"/>
            <a:tailEnd type="triangle" w="med" len="med"/>
          </a:ln>
        </p:spPr>
      </p:cxnSp>
      <p:cxnSp>
        <p:nvCxnSpPr>
          <p:cNvPr id="529" name="Google Shape;529;p47"/>
          <p:cNvCxnSpPr>
            <a:stCxn id="499" idx="3"/>
            <a:endCxn id="500" idx="1"/>
          </p:cNvCxnSpPr>
          <p:nvPr/>
        </p:nvCxnSpPr>
        <p:spPr>
          <a:xfrm>
            <a:off x="1557622" y="2511900"/>
            <a:ext cx="495300" cy="0"/>
          </a:xfrm>
          <a:prstGeom prst="straightConnector1">
            <a:avLst/>
          </a:prstGeom>
          <a:noFill/>
          <a:ln w="9525" cap="flat" cmpd="sng">
            <a:solidFill>
              <a:schemeClr val="dk2"/>
            </a:solidFill>
            <a:prstDash val="solid"/>
            <a:round/>
            <a:headEnd type="none" w="med" len="med"/>
            <a:tailEnd type="triangle" w="med" len="med"/>
          </a:ln>
        </p:spPr>
      </p:cxnSp>
      <p:sp>
        <p:nvSpPr>
          <p:cNvPr id="530" name="Google Shape;530;p47"/>
          <p:cNvSpPr txBox="1"/>
          <p:nvPr/>
        </p:nvSpPr>
        <p:spPr>
          <a:xfrm>
            <a:off x="148101" y="4171200"/>
            <a:ext cx="2959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Calibri"/>
                <a:ea typeface="Calibri"/>
                <a:cs typeface="Calibri"/>
                <a:sym typeface="Calibri"/>
              </a:rPr>
              <a:t>R-CNN</a:t>
            </a:r>
            <a:endParaRPr sz="2400">
              <a:solidFill>
                <a:srgbClr val="434343"/>
              </a:solidFill>
              <a:latin typeface="Calibri"/>
              <a:ea typeface="Calibri"/>
              <a:cs typeface="Calibri"/>
              <a:sym typeface="Calibri"/>
            </a:endParaRPr>
          </a:p>
        </p:txBody>
      </p:sp>
      <p:sp>
        <p:nvSpPr>
          <p:cNvPr id="531" name="Google Shape;531;p47"/>
          <p:cNvSpPr txBox="1"/>
          <p:nvPr/>
        </p:nvSpPr>
        <p:spPr>
          <a:xfrm>
            <a:off x="3318250" y="223500"/>
            <a:ext cx="15402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Calibri"/>
                <a:ea typeface="Calibri"/>
                <a:cs typeface="Calibri"/>
                <a:sym typeface="Calibri"/>
              </a:rPr>
              <a:t>RoIs</a:t>
            </a:r>
            <a:endParaRPr>
              <a:solidFill>
                <a:srgbClr val="434343"/>
              </a:solidFill>
              <a:latin typeface="Calibri"/>
              <a:ea typeface="Calibri"/>
              <a:cs typeface="Calibri"/>
              <a:sym typeface="Calibri"/>
            </a:endParaRPr>
          </a:p>
        </p:txBody>
      </p:sp>
      <p:sp>
        <p:nvSpPr>
          <p:cNvPr id="532" name="Google Shape;532;p47"/>
          <p:cNvSpPr txBox="1"/>
          <p:nvPr/>
        </p:nvSpPr>
        <p:spPr>
          <a:xfrm>
            <a:off x="4863225" y="1330350"/>
            <a:ext cx="1983300" cy="72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rgbClr val="FF0000"/>
                </a:solidFill>
                <a:latin typeface="Calibri"/>
                <a:ea typeface="Calibri"/>
                <a:cs typeface="Calibri"/>
                <a:sym typeface="Calibri"/>
              </a:rPr>
              <a:t>CNN runs 2000 times for each image</a:t>
            </a:r>
            <a:endParaRPr sz="16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animEffect transition="in" filter="fade">
                                      <p:cBhvr>
                                        <p:cTn id="7" dur="1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8"/>
          <p:cNvSpPr/>
          <p:nvPr/>
        </p:nvSpPr>
        <p:spPr>
          <a:xfrm>
            <a:off x="452722" y="20745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538" name="Google Shape;538;p48"/>
          <p:cNvSpPr/>
          <p:nvPr/>
        </p:nvSpPr>
        <p:spPr>
          <a:xfrm>
            <a:off x="2052922" y="20745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539" name="Google Shape;539;p48"/>
          <p:cNvSpPr/>
          <p:nvPr/>
        </p:nvSpPr>
        <p:spPr>
          <a:xfrm>
            <a:off x="5018874" y="2221212"/>
            <a:ext cx="1491600" cy="5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540" name="Google Shape;540;p48"/>
          <p:cNvSpPr/>
          <p:nvPr/>
        </p:nvSpPr>
        <p:spPr>
          <a:xfrm>
            <a:off x="6975185" y="1524921"/>
            <a:ext cx="609000" cy="754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541" name="Google Shape;541;p48"/>
          <p:cNvCxnSpPr>
            <a:stCxn id="539" idx="5"/>
            <a:endCxn id="540" idx="1"/>
          </p:cNvCxnSpPr>
          <p:nvPr/>
        </p:nvCxnSpPr>
        <p:spPr>
          <a:xfrm rot="10800000" flipH="1">
            <a:off x="6510474" y="1901937"/>
            <a:ext cx="464700" cy="537300"/>
          </a:xfrm>
          <a:prstGeom prst="straightConnector1">
            <a:avLst/>
          </a:prstGeom>
          <a:noFill/>
          <a:ln w="9525" cap="flat" cmpd="sng">
            <a:solidFill>
              <a:schemeClr val="dk2"/>
            </a:solidFill>
            <a:prstDash val="solid"/>
            <a:round/>
            <a:headEnd type="none" w="med" len="med"/>
            <a:tailEnd type="triangle" w="med" len="med"/>
          </a:ln>
        </p:spPr>
      </p:cxnSp>
      <p:sp>
        <p:nvSpPr>
          <p:cNvPr id="542" name="Google Shape;542;p48"/>
          <p:cNvSpPr txBox="1"/>
          <p:nvPr/>
        </p:nvSpPr>
        <p:spPr>
          <a:xfrm>
            <a:off x="8095121" y="1524921"/>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543" name="Google Shape;543;p48"/>
          <p:cNvSpPr txBox="1"/>
          <p:nvPr/>
        </p:nvSpPr>
        <p:spPr>
          <a:xfrm>
            <a:off x="8095121" y="2015406"/>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544" name="Google Shape;544;p48"/>
          <p:cNvCxnSpPr>
            <a:stCxn id="540" idx="3"/>
            <a:endCxn id="542" idx="1"/>
          </p:cNvCxnSpPr>
          <p:nvPr/>
        </p:nvCxnSpPr>
        <p:spPr>
          <a:xfrm rot="10800000" flipH="1">
            <a:off x="7584185" y="1656921"/>
            <a:ext cx="510900" cy="245100"/>
          </a:xfrm>
          <a:prstGeom prst="straightConnector1">
            <a:avLst/>
          </a:prstGeom>
          <a:noFill/>
          <a:ln w="9525" cap="flat" cmpd="sng">
            <a:solidFill>
              <a:schemeClr val="dk2"/>
            </a:solidFill>
            <a:prstDash val="solid"/>
            <a:round/>
            <a:headEnd type="none" w="med" len="med"/>
            <a:tailEnd type="triangle" w="med" len="med"/>
          </a:ln>
        </p:spPr>
      </p:cxnSp>
      <p:cxnSp>
        <p:nvCxnSpPr>
          <p:cNvPr id="545" name="Google Shape;545;p48"/>
          <p:cNvCxnSpPr>
            <a:stCxn id="540" idx="3"/>
            <a:endCxn id="543" idx="1"/>
          </p:cNvCxnSpPr>
          <p:nvPr/>
        </p:nvCxnSpPr>
        <p:spPr>
          <a:xfrm>
            <a:off x="7584185" y="1902021"/>
            <a:ext cx="510900" cy="245100"/>
          </a:xfrm>
          <a:prstGeom prst="straightConnector1">
            <a:avLst/>
          </a:prstGeom>
          <a:noFill/>
          <a:ln w="9525" cap="flat" cmpd="sng">
            <a:solidFill>
              <a:schemeClr val="dk2"/>
            </a:solidFill>
            <a:prstDash val="solid"/>
            <a:round/>
            <a:headEnd type="none" w="med" len="med"/>
            <a:tailEnd type="triangle" w="med" len="med"/>
          </a:ln>
        </p:spPr>
      </p:cxnSp>
      <p:sp>
        <p:nvSpPr>
          <p:cNvPr id="546" name="Google Shape;546;p48"/>
          <p:cNvSpPr/>
          <p:nvPr/>
        </p:nvSpPr>
        <p:spPr>
          <a:xfrm>
            <a:off x="6975185" y="2984596"/>
            <a:ext cx="609000" cy="75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547" name="Google Shape;547;p48"/>
          <p:cNvSpPr txBox="1"/>
          <p:nvPr/>
        </p:nvSpPr>
        <p:spPr>
          <a:xfrm>
            <a:off x="8095121" y="3229838"/>
            <a:ext cx="777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548" name="Google Shape;548;p48"/>
          <p:cNvCxnSpPr>
            <a:stCxn id="546" idx="3"/>
            <a:endCxn id="547" idx="1"/>
          </p:cNvCxnSpPr>
          <p:nvPr/>
        </p:nvCxnSpPr>
        <p:spPr>
          <a:xfrm>
            <a:off x="7584185" y="3361696"/>
            <a:ext cx="510900" cy="0"/>
          </a:xfrm>
          <a:prstGeom prst="straightConnector1">
            <a:avLst/>
          </a:prstGeom>
          <a:noFill/>
          <a:ln w="9525" cap="flat" cmpd="sng">
            <a:solidFill>
              <a:schemeClr val="dk2"/>
            </a:solidFill>
            <a:prstDash val="solid"/>
            <a:round/>
            <a:headEnd type="none" w="med" len="med"/>
            <a:tailEnd type="triangle" w="med" len="med"/>
          </a:ln>
        </p:spPr>
      </p:cxnSp>
      <p:cxnSp>
        <p:nvCxnSpPr>
          <p:cNvPr id="549" name="Google Shape;549;p48"/>
          <p:cNvCxnSpPr>
            <a:stCxn id="539" idx="5"/>
            <a:endCxn id="546" idx="1"/>
          </p:cNvCxnSpPr>
          <p:nvPr/>
        </p:nvCxnSpPr>
        <p:spPr>
          <a:xfrm>
            <a:off x="6510474" y="2439237"/>
            <a:ext cx="464700" cy="922500"/>
          </a:xfrm>
          <a:prstGeom prst="straightConnector1">
            <a:avLst/>
          </a:prstGeom>
          <a:noFill/>
          <a:ln w="9525" cap="flat" cmpd="sng">
            <a:solidFill>
              <a:schemeClr val="dk2"/>
            </a:solidFill>
            <a:prstDash val="solid"/>
            <a:round/>
            <a:headEnd type="none" w="med" len="med"/>
            <a:tailEnd type="triangle" w="med" len="med"/>
          </a:ln>
        </p:spPr>
      </p:cxnSp>
      <p:sp>
        <p:nvSpPr>
          <p:cNvPr id="550" name="Google Shape;550;p48"/>
          <p:cNvSpPr txBox="1"/>
          <p:nvPr/>
        </p:nvSpPr>
        <p:spPr>
          <a:xfrm>
            <a:off x="7093993" y="980225"/>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Classification</a:t>
            </a:r>
            <a:endParaRPr sz="1200" b="1">
              <a:latin typeface="Calibri"/>
              <a:ea typeface="Calibri"/>
              <a:cs typeface="Calibri"/>
              <a:sym typeface="Calibri"/>
            </a:endParaRPr>
          </a:p>
        </p:txBody>
      </p:sp>
      <p:sp>
        <p:nvSpPr>
          <p:cNvPr id="551" name="Google Shape;551;p48"/>
          <p:cNvSpPr txBox="1"/>
          <p:nvPr/>
        </p:nvSpPr>
        <p:spPr>
          <a:xfrm>
            <a:off x="7022960" y="3899574"/>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Regression</a:t>
            </a:r>
            <a:endParaRPr sz="1200" b="1">
              <a:latin typeface="Calibri"/>
              <a:ea typeface="Calibri"/>
              <a:cs typeface="Calibri"/>
              <a:sym typeface="Calibri"/>
            </a:endParaRPr>
          </a:p>
        </p:txBody>
      </p:sp>
      <p:sp>
        <p:nvSpPr>
          <p:cNvPr id="552" name="Google Shape;552;p48"/>
          <p:cNvSpPr/>
          <p:nvPr/>
        </p:nvSpPr>
        <p:spPr>
          <a:xfrm>
            <a:off x="3689950" y="1373250"/>
            <a:ext cx="777600" cy="7542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53" name="Google Shape;553;p48"/>
          <p:cNvSpPr/>
          <p:nvPr/>
        </p:nvSpPr>
        <p:spPr>
          <a:xfrm>
            <a:off x="3783850" y="2434950"/>
            <a:ext cx="396000" cy="427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54" name="Google Shape;554;p48"/>
          <p:cNvSpPr/>
          <p:nvPr/>
        </p:nvSpPr>
        <p:spPr>
          <a:xfrm>
            <a:off x="3783849" y="3119250"/>
            <a:ext cx="609000" cy="5814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55" name="Google Shape;555;p48"/>
          <p:cNvSpPr/>
          <p:nvPr/>
        </p:nvSpPr>
        <p:spPr>
          <a:xfrm>
            <a:off x="3783850" y="3957450"/>
            <a:ext cx="839100" cy="922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56" name="Google Shape;556;p48"/>
          <p:cNvSpPr/>
          <p:nvPr/>
        </p:nvSpPr>
        <p:spPr>
          <a:xfrm>
            <a:off x="3783850" y="604650"/>
            <a:ext cx="626100" cy="6510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cxnSp>
        <p:nvCxnSpPr>
          <p:cNvPr id="557" name="Google Shape;557;p48"/>
          <p:cNvCxnSpPr>
            <a:stCxn id="538" idx="3"/>
            <a:endCxn id="556" idx="1"/>
          </p:cNvCxnSpPr>
          <p:nvPr/>
        </p:nvCxnSpPr>
        <p:spPr>
          <a:xfrm rot="10800000" flipH="1">
            <a:off x="3157822" y="930300"/>
            <a:ext cx="626100" cy="1581600"/>
          </a:xfrm>
          <a:prstGeom prst="straightConnector1">
            <a:avLst/>
          </a:prstGeom>
          <a:noFill/>
          <a:ln w="9525" cap="flat" cmpd="sng">
            <a:solidFill>
              <a:schemeClr val="dk2"/>
            </a:solidFill>
            <a:prstDash val="solid"/>
            <a:round/>
            <a:headEnd type="none" w="med" len="med"/>
            <a:tailEnd type="triangle" w="med" len="med"/>
          </a:ln>
        </p:spPr>
      </p:cxnSp>
      <p:cxnSp>
        <p:nvCxnSpPr>
          <p:cNvPr id="558" name="Google Shape;558;p48"/>
          <p:cNvCxnSpPr>
            <a:stCxn id="538" idx="3"/>
            <a:endCxn id="552" idx="1"/>
          </p:cNvCxnSpPr>
          <p:nvPr/>
        </p:nvCxnSpPr>
        <p:spPr>
          <a:xfrm rot="10800000" flipH="1">
            <a:off x="3157822" y="1750500"/>
            <a:ext cx="532200" cy="761400"/>
          </a:xfrm>
          <a:prstGeom prst="straightConnector1">
            <a:avLst/>
          </a:prstGeom>
          <a:noFill/>
          <a:ln w="9525" cap="flat" cmpd="sng">
            <a:solidFill>
              <a:schemeClr val="dk2"/>
            </a:solidFill>
            <a:prstDash val="solid"/>
            <a:round/>
            <a:headEnd type="none" w="med" len="med"/>
            <a:tailEnd type="triangle" w="med" len="med"/>
          </a:ln>
        </p:spPr>
      </p:cxnSp>
      <p:cxnSp>
        <p:nvCxnSpPr>
          <p:cNvPr id="559" name="Google Shape;559;p48"/>
          <p:cNvCxnSpPr>
            <a:stCxn id="538" idx="3"/>
            <a:endCxn id="553" idx="1"/>
          </p:cNvCxnSpPr>
          <p:nvPr/>
        </p:nvCxnSpPr>
        <p:spPr>
          <a:xfrm>
            <a:off x="3157822" y="2511900"/>
            <a:ext cx="626100" cy="136800"/>
          </a:xfrm>
          <a:prstGeom prst="straightConnector1">
            <a:avLst/>
          </a:prstGeom>
          <a:noFill/>
          <a:ln w="9525" cap="flat" cmpd="sng">
            <a:solidFill>
              <a:schemeClr val="dk2"/>
            </a:solidFill>
            <a:prstDash val="solid"/>
            <a:round/>
            <a:headEnd type="none" w="med" len="med"/>
            <a:tailEnd type="triangle" w="med" len="med"/>
          </a:ln>
        </p:spPr>
      </p:cxnSp>
      <p:cxnSp>
        <p:nvCxnSpPr>
          <p:cNvPr id="560" name="Google Shape;560;p48"/>
          <p:cNvCxnSpPr>
            <a:stCxn id="538" idx="3"/>
            <a:endCxn id="554" idx="1"/>
          </p:cNvCxnSpPr>
          <p:nvPr/>
        </p:nvCxnSpPr>
        <p:spPr>
          <a:xfrm>
            <a:off x="3157822" y="2511900"/>
            <a:ext cx="626100" cy="898200"/>
          </a:xfrm>
          <a:prstGeom prst="straightConnector1">
            <a:avLst/>
          </a:prstGeom>
          <a:noFill/>
          <a:ln w="9525" cap="flat" cmpd="sng">
            <a:solidFill>
              <a:schemeClr val="dk2"/>
            </a:solidFill>
            <a:prstDash val="solid"/>
            <a:round/>
            <a:headEnd type="none" w="med" len="med"/>
            <a:tailEnd type="triangle" w="med" len="med"/>
          </a:ln>
        </p:spPr>
      </p:cxnSp>
      <p:cxnSp>
        <p:nvCxnSpPr>
          <p:cNvPr id="561" name="Google Shape;561;p48"/>
          <p:cNvCxnSpPr>
            <a:stCxn id="538" idx="3"/>
            <a:endCxn id="555" idx="1"/>
          </p:cNvCxnSpPr>
          <p:nvPr/>
        </p:nvCxnSpPr>
        <p:spPr>
          <a:xfrm>
            <a:off x="3157822" y="2511900"/>
            <a:ext cx="626100" cy="1906800"/>
          </a:xfrm>
          <a:prstGeom prst="straightConnector1">
            <a:avLst/>
          </a:prstGeom>
          <a:noFill/>
          <a:ln w="9525" cap="flat" cmpd="sng">
            <a:solidFill>
              <a:schemeClr val="dk2"/>
            </a:solidFill>
            <a:prstDash val="solid"/>
            <a:round/>
            <a:headEnd type="none" w="med" len="med"/>
            <a:tailEnd type="triangle" w="med" len="med"/>
          </a:ln>
        </p:spPr>
      </p:cxnSp>
      <p:cxnSp>
        <p:nvCxnSpPr>
          <p:cNvPr id="562" name="Google Shape;562;p48"/>
          <p:cNvCxnSpPr>
            <a:stCxn id="553" idx="3"/>
            <a:endCxn id="539" idx="2"/>
          </p:cNvCxnSpPr>
          <p:nvPr/>
        </p:nvCxnSpPr>
        <p:spPr>
          <a:xfrm rot="10800000" flipH="1">
            <a:off x="4179850" y="2584500"/>
            <a:ext cx="839100" cy="64200"/>
          </a:xfrm>
          <a:prstGeom prst="straightConnector1">
            <a:avLst/>
          </a:prstGeom>
          <a:noFill/>
          <a:ln w="9525" cap="flat" cmpd="sng">
            <a:solidFill>
              <a:schemeClr val="dk2"/>
            </a:solidFill>
            <a:prstDash val="solid"/>
            <a:round/>
            <a:headEnd type="none" w="med" len="med"/>
            <a:tailEnd type="triangle" w="med" len="med"/>
          </a:ln>
        </p:spPr>
      </p:cxnSp>
      <p:cxnSp>
        <p:nvCxnSpPr>
          <p:cNvPr id="563" name="Google Shape;563;p48"/>
          <p:cNvCxnSpPr>
            <a:stCxn id="556" idx="3"/>
            <a:endCxn id="539" idx="2"/>
          </p:cNvCxnSpPr>
          <p:nvPr/>
        </p:nvCxnSpPr>
        <p:spPr>
          <a:xfrm>
            <a:off x="4409950" y="930150"/>
            <a:ext cx="609000" cy="1654500"/>
          </a:xfrm>
          <a:prstGeom prst="straightConnector1">
            <a:avLst/>
          </a:prstGeom>
          <a:noFill/>
          <a:ln w="9525" cap="flat" cmpd="sng">
            <a:solidFill>
              <a:schemeClr val="dk2"/>
            </a:solidFill>
            <a:prstDash val="solid"/>
            <a:round/>
            <a:headEnd type="none" w="med" len="med"/>
            <a:tailEnd type="triangle" w="med" len="med"/>
          </a:ln>
        </p:spPr>
      </p:cxnSp>
      <p:cxnSp>
        <p:nvCxnSpPr>
          <p:cNvPr id="564" name="Google Shape;564;p48"/>
          <p:cNvCxnSpPr>
            <a:stCxn id="552" idx="3"/>
            <a:endCxn id="539" idx="2"/>
          </p:cNvCxnSpPr>
          <p:nvPr/>
        </p:nvCxnSpPr>
        <p:spPr>
          <a:xfrm>
            <a:off x="4467550" y="1750350"/>
            <a:ext cx="551400" cy="834300"/>
          </a:xfrm>
          <a:prstGeom prst="straightConnector1">
            <a:avLst/>
          </a:prstGeom>
          <a:noFill/>
          <a:ln w="9525" cap="flat" cmpd="sng">
            <a:solidFill>
              <a:schemeClr val="dk2"/>
            </a:solidFill>
            <a:prstDash val="solid"/>
            <a:round/>
            <a:headEnd type="none" w="med" len="med"/>
            <a:tailEnd type="triangle" w="med" len="med"/>
          </a:ln>
        </p:spPr>
      </p:cxnSp>
      <p:cxnSp>
        <p:nvCxnSpPr>
          <p:cNvPr id="565" name="Google Shape;565;p48"/>
          <p:cNvCxnSpPr>
            <a:stCxn id="554" idx="3"/>
            <a:endCxn id="539" idx="2"/>
          </p:cNvCxnSpPr>
          <p:nvPr/>
        </p:nvCxnSpPr>
        <p:spPr>
          <a:xfrm rot="10800000" flipH="1">
            <a:off x="4392849" y="2584650"/>
            <a:ext cx="626100" cy="825300"/>
          </a:xfrm>
          <a:prstGeom prst="straightConnector1">
            <a:avLst/>
          </a:prstGeom>
          <a:noFill/>
          <a:ln w="9525" cap="flat" cmpd="sng">
            <a:solidFill>
              <a:schemeClr val="dk2"/>
            </a:solidFill>
            <a:prstDash val="solid"/>
            <a:round/>
            <a:headEnd type="none" w="med" len="med"/>
            <a:tailEnd type="triangle" w="med" len="med"/>
          </a:ln>
        </p:spPr>
      </p:cxnSp>
      <p:cxnSp>
        <p:nvCxnSpPr>
          <p:cNvPr id="566" name="Google Shape;566;p48"/>
          <p:cNvCxnSpPr>
            <a:stCxn id="555" idx="3"/>
            <a:endCxn id="539" idx="2"/>
          </p:cNvCxnSpPr>
          <p:nvPr/>
        </p:nvCxnSpPr>
        <p:spPr>
          <a:xfrm rot="10800000" flipH="1">
            <a:off x="4622950" y="2584500"/>
            <a:ext cx="396000" cy="1834200"/>
          </a:xfrm>
          <a:prstGeom prst="straightConnector1">
            <a:avLst/>
          </a:prstGeom>
          <a:noFill/>
          <a:ln w="9525" cap="flat" cmpd="sng">
            <a:solidFill>
              <a:schemeClr val="dk2"/>
            </a:solidFill>
            <a:prstDash val="solid"/>
            <a:round/>
            <a:headEnd type="none" w="med" len="med"/>
            <a:tailEnd type="triangle" w="med" len="med"/>
          </a:ln>
        </p:spPr>
      </p:cxnSp>
      <p:cxnSp>
        <p:nvCxnSpPr>
          <p:cNvPr id="567" name="Google Shape;567;p48"/>
          <p:cNvCxnSpPr>
            <a:stCxn id="537" idx="3"/>
            <a:endCxn id="538" idx="1"/>
          </p:cNvCxnSpPr>
          <p:nvPr/>
        </p:nvCxnSpPr>
        <p:spPr>
          <a:xfrm>
            <a:off x="1557622" y="2511900"/>
            <a:ext cx="495300" cy="0"/>
          </a:xfrm>
          <a:prstGeom prst="straightConnector1">
            <a:avLst/>
          </a:prstGeom>
          <a:noFill/>
          <a:ln w="9525" cap="flat" cmpd="sng">
            <a:solidFill>
              <a:schemeClr val="dk2"/>
            </a:solidFill>
            <a:prstDash val="solid"/>
            <a:round/>
            <a:headEnd type="none" w="med" len="med"/>
            <a:tailEnd type="triangle" w="med" len="med"/>
          </a:ln>
        </p:spPr>
      </p:cxnSp>
      <p:sp>
        <p:nvSpPr>
          <p:cNvPr id="568" name="Google Shape;568;p48"/>
          <p:cNvSpPr txBox="1"/>
          <p:nvPr/>
        </p:nvSpPr>
        <p:spPr>
          <a:xfrm>
            <a:off x="148101" y="4171200"/>
            <a:ext cx="2959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Calibri"/>
                <a:ea typeface="Calibri"/>
                <a:cs typeface="Calibri"/>
                <a:sym typeface="Calibri"/>
              </a:rPr>
              <a:t>R-CNN</a:t>
            </a:r>
            <a:endParaRPr sz="2400">
              <a:solidFill>
                <a:srgbClr val="434343"/>
              </a:solidFill>
              <a:latin typeface="Calibri"/>
              <a:ea typeface="Calibri"/>
              <a:cs typeface="Calibri"/>
              <a:sym typeface="Calibri"/>
            </a:endParaRPr>
          </a:p>
        </p:txBody>
      </p:sp>
      <p:sp>
        <p:nvSpPr>
          <p:cNvPr id="569" name="Google Shape;569;p48"/>
          <p:cNvSpPr txBox="1"/>
          <p:nvPr/>
        </p:nvSpPr>
        <p:spPr>
          <a:xfrm>
            <a:off x="3318250" y="223500"/>
            <a:ext cx="1540200" cy="42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Calibri"/>
                <a:ea typeface="Calibri"/>
                <a:cs typeface="Calibri"/>
                <a:sym typeface="Calibri"/>
              </a:rPr>
              <a:t>RoIs</a:t>
            </a:r>
            <a:endParaRPr>
              <a:solidFill>
                <a:srgbClr val="434343"/>
              </a:solidFill>
              <a:latin typeface="Calibri"/>
              <a:ea typeface="Calibri"/>
              <a:cs typeface="Calibri"/>
              <a:sym typeface="Calibri"/>
            </a:endParaRPr>
          </a:p>
        </p:txBody>
      </p:sp>
      <p:sp>
        <p:nvSpPr>
          <p:cNvPr id="570" name="Google Shape;570;p48"/>
          <p:cNvSpPr txBox="1"/>
          <p:nvPr/>
        </p:nvSpPr>
        <p:spPr>
          <a:xfrm>
            <a:off x="4999675" y="1393800"/>
            <a:ext cx="1647300" cy="72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434343"/>
                </a:solidFill>
                <a:latin typeface="Calibri"/>
                <a:ea typeface="Calibri"/>
                <a:cs typeface="Calibri"/>
                <a:sym typeface="Calibri"/>
              </a:rPr>
              <a:t>CNN runs 2000 times for each image</a:t>
            </a:r>
            <a:endParaRPr sz="1100">
              <a:solidFill>
                <a:srgbClr val="434343"/>
              </a:solidFill>
              <a:latin typeface="Calibri"/>
              <a:ea typeface="Calibri"/>
              <a:cs typeface="Calibri"/>
              <a:sym typeface="Calibri"/>
            </a:endParaRPr>
          </a:p>
        </p:txBody>
      </p:sp>
      <p:sp>
        <p:nvSpPr>
          <p:cNvPr id="571" name="Google Shape;571;p48"/>
          <p:cNvSpPr txBox="1"/>
          <p:nvPr/>
        </p:nvSpPr>
        <p:spPr>
          <a:xfrm>
            <a:off x="4831300" y="3285375"/>
            <a:ext cx="1983300" cy="72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rgbClr val="FF0000"/>
                </a:solidFill>
                <a:latin typeface="Calibri"/>
                <a:ea typeface="Calibri"/>
                <a:cs typeface="Calibri"/>
                <a:sym typeface="Calibri"/>
              </a:rPr>
              <a:t>What is the output of CNN?</a:t>
            </a:r>
            <a:endParaRPr sz="1600">
              <a:solidFill>
                <a:srgbClr val="FF0000"/>
              </a:solidFill>
              <a:latin typeface="Calibri"/>
              <a:ea typeface="Calibri"/>
              <a:cs typeface="Calibri"/>
              <a:sym typeface="Calibri"/>
            </a:endParaRPr>
          </a:p>
        </p:txBody>
      </p:sp>
      <p:sp>
        <p:nvSpPr>
          <p:cNvPr id="572" name="Google Shape;572;p48"/>
          <p:cNvSpPr txBox="1"/>
          <p:nvPr/>
        </p:nvSpPr>
        <p:spPr>
          <a:xfrm>
            <a:off x="6510475" y="2202275"/>
            <a:ext cx="1395900" cy="72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0000FF"/>
                </a:solidFill>
                <a:latin typeface="Calibri"/>
                <a:ea typeface="Calibri"/>
                <a:cs typeface="Calibri"/>
                <a:sym typeface="Calibri"/>
              </a:rPr>
              <a:t>Feature Map for each RoI</a:t>
            </a:r>
            <a:endParaRPr sz="12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1000"/>
                                        <p:tgtEl>
                                          <p:spTgt spid="5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2"/>
                                        </p:tgtEl>
                                        <p:attrNameLst>
                                          <p:attrName>style.visibility</p:attrName>
                                        </p:attrNameLst>
                                      </p:cBhvr>
                                      <p:to>
                                        <p:strVal val="visible"/>
                                      </p:to>
                                    </p:set>
                                    <p:animEffect transition="in" filter="fade">
                                      <p:cBhvr>
                                        <p:cTn id="12" dur="1000"/>
                                        <p:tgtEl>
                                          <p:spTgt spid="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49"/>
          <p:cNvSpPr txBox="1"/>
          <p:nvPr/>
        </p:nvSpPr>
        <p:spPr>
          <a:xfrm>
            <a:off x="4260275" y="766875"/>
            <a:ext cx="4088700" cy="107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800">
                <a:solidFill>
                  <a:srgbClr val="434343"/>
                </a:solidFill>
                <a:latin typeface="Calibri"/>
                <a:ea typeface="Calibri"/>
                <a:cs typeface="Calibri"/>
                <a:sym typeface="Calibri"/>
              </a:rPr>
              <a:t>How does Fast R-CNN speeds up R-CNN?</a:t>
            </a:r>
            <a:endParaRPr sz="1800">
              <a:solidFill>
                <a:srgbClr val="434343"/>
              </a:solidFill>
              <a:latin typeface="Calibri"/>
              <a:ea typeface="Calibri"/>
              <a:cs typeface="Calibri"/>
              <a:sym typeface="Calibri"/>
            </a:endParaRPr>
          </a:p>
        </p:txBody>
      </p:sp>
      <p:pic>
        <p:nvPicPr>
          <p:cNvPr id="578" name="Google Shape;578;p49"/>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579" name="Google Shape;579;p49"/>
          <p:cNvSpPr txBox="1"/>
          <p:nvPr/>
        </p:nvSpPr>
        <p:spPr>
          <a:xfrm>
            <a:off x="4032725" y="1921575"/>
            <a:ext cx="4543800" cy="1939500"/>
          </a:xfrm>
          <a:prstGeom prst="rect">
            <a:avLst/>
          </a:prstGeom>
          <a:noFill/>
          <a:ln>
            <a:noFill/>
          </a:ln>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Clr>
                <a:srgbClr val="0000FF"/>
              </a:buClr>
              <a:buSzPts val="1400"/>
              <a:buFont typeface="Calibri"/>
              <a:buChar char="-"/>
            </a:pPr>
            <a:r>
              <a:rPr lang="en">
                <a:solidFill>
                  <a:srgbClr val="0000FF"/>
                </a:solidFill>
                <a:latin typeface="Calibri"/>
                <a:ea typeface="Calibri"/>
                <a:cs typeface="Calibri"/>
                <a:sym typeface="Calibri"/>
              </a:rPr>
              <a:t>It does not break original image in 2000 RoIs directly.</a:t>
            </a:r>
            <a:endParaRPr>
              <a:solidFill>
                <a:srgbClr val="0000FF"/>
              </a:solidFill>
              <a:latin typeface="Calibri"/>
              <a:ea typeface="Calibri"/>
              <a:cs typeface="Calibri"/>
              <a:sym typeface="Calibri"/>
            </a:endParaRPr>
          </a:p>
          <a:p>
            <a:pPr marL="457200" lvl="0" indent="-317500" algn="l" rtl="0">
              <a:lnSpc>
                <a:spcPct val="100000"/>
              </a:lnSpc>
              <a:spcBef>
                <a:spcPts val="1000"/>
              </a:spcBef>
              <a:spcAft>
                <a:spcPts val="1000"/>
              </a:spcAft>
              <a:buClr>
                <a:srgbClr val="0000FF"/>
              </a:buClr>
              <a:buSzPts val="1400"/>
              <a:buFont typeface="Calibri"/>
              <a:buChar char="-"/>
            </a:pPr>
            <a:r>
              <a:rPr lang="en">
                <a:solidFill>
                  <a:srgbClr val="0000FF"/>
                </a:solidFill>
                <a:latin typeface="Calibri"/>
                <a:ea typeface="Calibri"/>
                <a:cs typeface="Calibri"/>
                <a:sym typeface="Calibri"/>
              </a:rPr>
              <a:t>Rather it breaks original image </a:t>
            </a:r>
            <a:r>
              <a:rPr lang="en" b="1">
                <a:solidFill>
                  <a:srgbClr val="0000FF"/>
                </a:solidFill>
                <a:latin typeface="Calibri"/>
                <a:ea typeface="Calibri"/>
                <a:cs typeface="Calibri"/>
                <a:sym typeface="Calibri"/>
              </a:rPr>
              <a:t>feature map</a:t>
            </a:r>
            <a:r>
              <a:rPr lang="en">
                <a:solidFill>
                  <a:srgbClr val="0000FF"/>
                </a:solidFill>
                <a:latin typeface="Calibri"/>
                <a:ea typeface="Calibri"/>
                <a:cs typeface="Calibri"/>
                <a:sym typeface="Calibri"/>
              </a:rPr>
              <a:t> into </a:t>
            </a:r>
            <a:r>
              <a:rPr lang="en" b="1">
                <a:solidFill>
                  <a:srgbClr val="0000FF"/>
                </a:solidFill>
                <a:latin typeface="Calibri"/>
                <a:ea typeface="Calibri"/>
                <a:cs typeface="Calibri"/>
                <a:sym typeface="Calibri"/>
              </a:rPr>
              <a:t>2000 RoI feature maps</a:t>
            </a:r>
            <a:r>
              <a:rPr lang="en">
                <a:solidFill>
                  <a:srgbClr val="0000FF"/>
                </a:solidFill>
                <a:latin typeface="Calibri"/>
                <a:ea typeface="Calibri"/>
                <a:cs typeface="Calibri"/>
                <a:sym typeface="Calibri"/>
              </a:rPr>
              <a:t>.</a:t>
            </a:r>
            <a:endParaRPr sz="12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animEffect transition="in" filter="fade">
                                      <p:cBhvr>
                                        <p:cTn id="7" dur="1000"/>
                                        <p:tgtEl>
                                          <p:spTgt spid="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9">
                                            <p:txEl>
                                              <p:pRg st="1" end="1"/>
                                            </p:txEl>
                                          </p:spTgt>
                                        </p:tgtEl>
                                        <p:attrNameLst>
                                          <p:attrName>style.visibility</p:attrName>
                                        </p:attrNameLst>
                                      </p:cBhvr>
                                      <p:to>
                                        <p:strVal val="visible"/>
                                      </p:to>
                                    </p:set>
                                    <p:animEffect transition="in" filter="fade">
                                      <p:cBhvr>
                                        <p:cTn id="12" dur="1000"/>
                                        <p:tgtEl>
                                          <p:spTgt spid="5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0"/>
          <p:cNvSpPr/>
          <p:nvPr/>
        </p:nvSpPr>
        <p:spPr>
          <a:xfrm>
            <a:off x="452722" y="20745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585" name="Google Shape;585;p50"/>
          <p:cNvSpPr/>
          <p:nvPr/>
        </p:nvSpPr>
        <p:spPr>
          <a:xfrm>
            <a:off x="2440872" y="369125"/>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586" name="Google Shape;586;p50"/>
          <p:cNvSpPr/>
          <p:nvPr/>
        </p:nvSpPr>
        <p:spPr>
          <a:xfrm>
            <a:off x="6975185" y="1524921"/>
            <a:ext cx="609000" cy="754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587" name="Google Shape;587;p50"/>
          <p:cNvCxnSpPr>
            <a:stCxn id="588" idx="5"/>
            <a:endCxn id="586" idx="1"/>
          </p:cNvCxnSpPr>
          <p:nvPr/>
        </p:nvCxnSpPr>
        <p:spPr>
          <a:xfrm rot="10800000" flipH="1">
            <a:off x="6510485" y="1902021"/>
            <a:ext cx="464700" cy="537300"/>
          </a:xfrm>
          <a:prstGeom prst="straightConnector1">
            <a:avLst/>
          </a:prstGeom>
          <a:noFill/>
          <a:ln w="9525" cap="flat" cmpd="sng">
            <a:solidFill>
              <a:schemeClr val="dk2"/>
            </a:solidFill>
            <a:prstDash val="solid"/>
            <a:round/>
            <a:headEnd type="none" w="med" len="med"/>
            <a:tailEnd type="triangle" w="med" len="med"/>
          </a:ln>
        </p:spPr>
      </p:cxnSp>
      <p:sp>
        <p:nvSpPr>
          <p:cNvPr id="589" name="Google Shape;589;p50"/>
          <p:cNvSpPr txBox="1"/>
          <p:nvPr/>
        </p:nvSpPr>
        <p:spPr>
          <a:xfrm>
            <a:off x="8095121" y="1524921"/>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590" name="Google Shape;590;p50"/>
          <p:cNvSpPr txBox="1"/>
          <p:nvPr/>
        </p:nvSpPr>
        <p:spPr>
          <a:xfrm>
            <a:off x="8095121" y="2015406"/>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591" name="Google Shape;591;p50"/>
          <p:cNvCxnSpPr>
            <a:stCxn id="586" idx="3"/>
            <a:endCxn id="589" idx="1"/>
          </p:cNvCxnSpPr>
          <p:nvPr/>
        </p:nvCxnSpPr>
        <p:spPr>
          <a:xfrm rot="10800000" flipH="1">
            <a:off x="7584185" y="1656921"/>
            <a:ext cx="510900" cy="245100"/>
          </a:xfrm>
          <a:prstGeom prst="straightConnector1">
            <a:avLst/>
          </a:prstGeom>
          <a:noFill/>
          <a:ln w="9525" cap="flat" cmpd="sng">
            <a:solidFill>
              <a:schemeClr val="dk2"/>
            </a:solidFill>
            <a:prstDash val="solid"/>
            <a:round/>
            <a:headEnd type="none" w="med" len="med"/>
            <a:tailEnd type="triangle" w="med" len="med"/>
          </a:ln>
        </p:spPr>
      </p:cxnSp>
      <p:cxnSp>
        <p:nvCxnSpPr>
          <p:cNvPr id="592" name="Google Shape;592;p50"/>
          <p:cNvCxnSpPr>
            <a:stCxn id="586" idx="3"/>
            <a:endCxn id="590" idx="1"/>
          </p:cNvCxnSpPr>
          <p:nvPr/>
        </p:nvCxnSpPr>
        <p:spPr>
          <a:xfrm>
            <a:off x="7584185" y="1902021"/>
            <a:ext cx="510900" cy="245100"/>
          </a:xfrm>
          <a:prstGeom prst="straightConnector1">
            <a:avLst/>
          </a:prstGeom>
          <a:noFill/>
          <a:ln w="9525" cap="flat" cmpd="sng">
            <a:solidFill>
              <a:schemeClr val="dk2"/>
            </a:solidFill>
            <a:prstDash val="solid"/>
            <a:round/>
            <a:headEnd type="none" w="med" len="med"/>
            <a:tailEnd type="triangle" w="med" len="med"/>
          </a:ln>
        </p:spPr>
      </p:cxnSp>
      <p:sp>
        <p:nvSpPr>
          <p:cNvPr id="593" name="Google Shape;593;p50"/>
          <p:cNvSpPr/>
          <p:nvPr/>
        </p:nvSpPr>
        <p:spPr>
          <a:xfrm>
            <a:off x="6975185" y="2984596"/>
            <a:ext cx="609000" cy="75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594" name="Google Shape;594;p50"/>
          <p:cNvSpPr txBox="1"/>
          <p:nvPr/>
        </p:nvSpPr>
        <p:spPr>
          <a:xfrm>
            <a:off x="8095121" y="3229838"/>
            <a:ext cx="777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595" name="Google Shape;595;p50"/>
          <p:cNvCxnSpPr>
            <a:stCxn id="593" idx="3"/>
            <a:endCxn id="594" idx="1"/>
          </p:cNvCxnSpPr>
          <p:nvPr/>
        </p:nvCxnSpPr>
        <p:spPr>
          <a:xfrm>
            <a:off x="7584185" y="3361696"/>
            <a:ext cx="510900" cy="0"/>
          </a:xfrm>
          <a:prstGeom prst="straightConnector1">
            <a:avLst/>
          </a:prstGeom>
          <a:noFill/>
          <a:ln w="9525" cap="flat" cmpd="sng">
            <a:solidFill>
              <a:schemeClr val="dk2"/>
            </a:solidFill>
            <a:prstDash val="solid"/>
            <a:round/>
            <a:headEnd type="none" w="med" len="med"/>
            <a:tailEnd type="triangle" w="med" len="med"/>
          </a:ln>
        </p:spPr>
      </p:cxnSp>
      <p:cxnSp>
        <p:nvCxnSpPr>
          <p:cNvPr id="596" name="Google Shape;596;p50"/>
          <p:cNvCxnSpPr>
            <a:stCxn id="588" idx="5"/>
            <a:endCxn id="593" idx="1"/>
          </p:cNvCxnSpPr>
          <p:nvPr/>
        </p:nvCxnSpPr>
        <p:spPr>
          <a:xfrm>
            <a:off x="6510485" y="2439196"/>
            <a:ext cx="464700" cy="922500"/>
          </a:xfrm>
          <a:prstGeom prst="straightConnector1">
            <a:avLst/>
          </a:prstGeom>
          <a:noFill/>
          <a:ln w="9525" cap="flat" cmpd="sng">
            <a:solidFill>
              <a:schemeClr val="dk2"/>
            </a:solidFill>
            <a:prstDash val="solid"/>
            <a:round/>
            <a:headEnd type="none" w="med" len="med"/>
            <a:tailEnd type="triangle" w="med" len="med"/>
          </a:ln>
        </p:spPr>
      </p:cxnSp>
      <p:sp>
        <p:nvSpPr>
          <p:cNvPr id="597" name="Google Shape;597;p50"/>
          <p:cNvSpPr txBox="1"/>
          <p:nvPr/>
        </p:nvSpPr>
        <p:spPr>
          <a:xfrm>
            <a:off x="7093993" y="980225"/>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Classification</a:t>
            </a:r>
            <a:endParaRPr sz="1200" b="1">
              <a:latin typeface="Calibri"/>
              <a:ea typeface="Calibri"/>
              <a:cs typeface="Calibri"/>
              <a:sym typeface="Calibri"/>
            </a:endParaRPr>
          </a:p>
        </p:txBody>
      </p:sp>
      <p:sp>
        <p:nvSpPr>
          <p:cNvPr id="598" name="Google Shape;598;p50"/>
          <p:cNvSpPr txBox="1"/>
          <p:nvPr/>
        </p:nvSpPr>
        <p:spPr>
          <a:xfrm>
            <a:off x="7022960" y="3899574"/>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Regression</a:t>
            </a:r>
            <a:endParaRPr sz="1200" b="1">
              <a:latin typeface="Calibri"/>
              <a:ea typeface="Calibri"/>
              <a:cs typeface="Calibri"/>
              <a:sym typeface="Calibri"/>
            </a:endParaRPr>
          </a:p>
        </p:txBody>
      </p:sp>
      <p:cxnSp>
        <p:nvCxnSpPr>
          <p:cNvPr id="599" name="Google Shape;599;p50"/>
          <p:cNvCxnSpPr>
            <a:stCxn id="584" idx="3"/>
            <a:endCxn id="585" idx="1"/>
          </p:cNvCxnSpPr>
          <p:nvPr/>
        </p:nvCxnSpPr>
        <p:spPr>
          <a:xfrm rot="10800000" flipH="1">
            <a:off x="1557622" y="806400"/>
            <a:ext cx="883200" cy="1705500"/>
          </a:xfrm>
          <a:prstGeom prst="straightConnector1">
            <a:avLst/>
          </a:prstGeom>
          <a:noFill/>
          <a:ln w="9525" cap="flat" cmpd="sng">
            <a:solidFill>
              <a:schemeClr val="dk2"/>
            </a:solidFill>
            <a:prstDash val="solid"/>
            <a:round/>
            <a:headEnd type="none" w="med" len="med"/>
            <a:tailEnd type="triangle" w="med" len="med"/>
          </a:ln>
        </p:spPr>
      </p:cxnSp>
      <p:sp>
        <p:nvSpPr>
          <p:cNvPr id="600" name="Google Shape;600;p50"/>
          <p:cNvSpPr txBox="1"/>
          <p:nvPr/>
        </p:nvSpPr>
        <p:spPr>
          <a:xfrm>
            <a:off x="440925" y="3786725"/>
            <a:ext cx="3969900" cy="96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Calibri"/>
                <a:ea typeface="Calibri"/>
                <a:cs typeface="Calibri"/>
                <a:sym typeface="Calibri"/>
              </a:rPr>
              <a:t>FAST R-CNN</a:t>
            </a:r>
            <a:endParaRPr sz="2400">
              <a:solidFill>
                <a:srgbClr val="434343"/>
              </a:solidFill>
              <a:latin typeface="Calibri"/>
              <a:ea typeface="Calibri"/>
              <a:cs typeface="Calibri"/>
              <a:sym typeface="Calibri"/>
            </a:endParaRPr>
          </a:p>
          <a:p>
            <a:pPr marL="0" lvl="0" indent="0" algn="ctr" rtl="0">
              <a:lnSpc>
                <a:spcPct val="100000"/>
              </a:lnSpc>
              <a:spcBef>
                <a:spcPts val="1000"/>
              </a:spcBef>
              <a:spcAft>
                <a:spcPts val="0"/>
              </a:spcAft>
              <a:buNone/>
            </a:pPr>
            <a:r>
              <a:rPr lang="en" sz="1200">
                <a:solidFill>
                  <a:srgbClr val="7F6000"/>
                </a:solidFill>
                <a:latin typeface="Calibri"/>
                <a:ea typeface="Calibri"/>
                <a:cs typeface="Calibri"/>
                <a:sym typeface="Calibri"/>
              </a:rPr>
              <a:t>Image is passed through CNN only once, rather </a:t>
            </a:r>
            <a:r>
              <a:rPr lang="en" sz="1200" b="1">
                <a:solidFill>
                  <a:srgbClr val="7F6000"/>
                </a:solidFill>
                <a:latin typeface="Calibri"/>
                <a:ea typeface="Calibri"/>
                <a:cs typeface="Calibri"/>
                <a:sym typeface="Calibri"/>
              </a:rPr>
              <a:t>RoI Feature maps</a:t>
            </a:r>
            <a:r>
              <a:rPr lang="en" sz="1200">
                <a:solidFill>
                  <a:srgbClr val="7F6000"/>
                </a:solidFill>
                <a:latin typeface="Calibri"/>
                <a:ea typeface="Calibri"/>
                <a:cs typeface="Calibri"/>
                <a:sym typeface="Calibri"/>
              </a:rPr>
              <a:t> are created from Image feature map</a:t>
            </a:r>
            <a:endParaRPr sz="1200">
              <a:solidFill>
                <a:srgbClr val="7F6000"/>
              </a:solidFill>
              <a:latin typeface="Calibri"/>
              <a:ea typeface="Calibri"/>
              <a:cs typeface="Calibri"/>
              <a:sym typeface="Calibri"/>
            </a:endParaRPr>
          </a:p>
        </p:txBody>
      </p:sp>
      <p:sp>
        <p:nvSpPr>
          <p:cNvPr id="601" name="Google Shape;601;p50"/>
          <p:cNvSpPr/>
          <p:nvPr/>
        </p:nvSpPr>
        <p:spPr>
          <a:xfrm>
            <a:off x="2351825" y="2124825"/>
            <a:ext cx="1687800" cy="5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602" name="Google Shape;602;p50"/>
          <p:cNvCxnSpPr>
            <a:stCxn id="584" idx="3"/>
            <a:endCxn id="601" idx="2"/>
          </p:cNvCxnSpPr>
          <p:nvPr/>
        </p:nvCxnSpPr>
        <p:spPr>
          <a:xfrm rot="10800000" flipH="1">
            <a:off x="1557622" y="2488200"/>
            <a:ext cx="794100" cy="23700"/>
          </a:xfrm>
          <a:prstGeom prst="straightConnector1">
            <a:avLst/>
          </a:prstGeom>
          <a:noFill/>
          <a:ln w="9525" cap="flat" cmpd="sng">
            <a:solidFill>
              <a:schemeClr val="dk2"/>
            </a:solidFill>
            <a:prstDash val="solid"/>
            <a:round/>
            <a:headEnd type="none" w="med" len="med"/>
            <a:tailEnd type="triangle" w="med" len="med"/>
          </a:ln>
        </p:spPr>
      </p:cxnSp>
      <p:sp>
        <p:nvSpPr>
          <p:cNvPr id="603" name="Google Shape;603;p50"/>
          <p:cNvSpPr txBox="1"/>
          <p:nvPr/>
        </p:nvSpPr>
        <p:spPr>
          <a:xfrm>
            <a:off x="4308850" y="0"/>
            <a:ext cx="15402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latin typeface="Calibri"/>
                <a:ea typeface="Calibri"/>
                <a:cs typeface="Calibri"/>
                <a:sym typeface="Calibri"/>
              </a:rPr>
              <a:t>Regions of Interest (ROI)</a:t>
            </a:r>
            <a:endParaRPr>
              <a:solidFill>
                <a:srgbClr val="FF0000"/>
              </a:solidFill>
              <a:latin typeface="Calibri"/>
              <a:ea typeface="Calibri"/>
              <a:cs typeface="Calibri"/>
              <a:sym typeface="Calibri"/>
            </a:endParaRPr>
          </a:p>
        </p:txBody>
      </p:sp>
      <p:sp>
        <p:nvSpPr>
          <p:cNvPr id="604" name="Google Shape;604;p50"/>
          <p:cNvSpPr/>
          <p:nvPr/>
        </p:nvSpPr>
        <p:spPr>
          <a:xfrm>
            <a:off x="4680550" y="1373250"/>
            <a:ext cx="777600" cy="7542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05" name="Google Shape;605;p50"/>
          <p:cNvSpPr/>
          <p:nvPr/>
        </p:nvSpPr>
        <p:spPr>
          <a:xfrm>
            <a:off x="4774450" y="2434950"/>
            <a:ext cx="396000" cy="427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06" name="Google Shape;606;p50"/>
          <p:cNvSpPr/>
          <p:nvPr/>
        </p:nvSpPr>
        <p:spPr>
          <a:xfrm>
            <a:off x="4774449" y="3119250"/>
            <a:ext cx="609000" cy="5814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07" name="Google Shape;607;p50"/>
          <p:cNvSpPr/>
          <p:nvPr/>
        </p:nvSpPr>
        <p:spPr>
          <a:xfrm>
            <a:off x="4774450" y="3957450"/>
            <a:ext cx="839100" cy="922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08" name="Google Shape;608;p50"/>
          <p:cNvSpPr/>
          <p:nvPr/>
        </p:nvSpPr>
        <p:spPr>
          <a:xfrm>
            <a:off x="4774450" y="604650"/>
            <a:ext cx="626100" cy="6510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cxnSp>
        <p:nvCxnSpPr>
          <p:cNvPr id="609" name="Google Shape;609;p50"/>
          <p:cNvCxnSpPr>
            <a:stCxn id="601" idx="5"/>
            <a:endCxn id="608" idx="1"/>
          </p:cNvCxnSpPr>
          <p:nvPr/>
        </p:nvCxnSpPr>
        <p:spPr>
          <a:xfrm rot="10800000" flipH="1">
            <a:off x="4039625" y="930150"/>
            <a:ext cx="734700" cy="1412700"/>
          </a:xfrm>
          <a:prstGeom prst="straightConnector1">
            <a:avLst/>
          </a:prstGeom>
          <a:noFill/>
          <a:ln w="9525" cap="flat" cmpd="sng">
            <a:solidFill>
              <a:schemeClr val="dk2"/>
            </a:solidFill>
            <a:prstDash val="solid"/>
            <a:round/>
            <a:headEnd type="none" w="med" len="med"/>
            <a:tailEnd type="triangle" w="med" len="med"/>
          </a:ln>
        </p:spPr>
      </p:cxnSp>
      <p:cxnSp>
        <p:nvCxnSpPr>
          <p:cNvPr id="610" name="Google Shape;610;p50"/>
          <p:cNvCxnSpPr>
            <a:stCxn id="601" idx="5"/>
            <a:endCxn id="604" idx="1"/>
          </p:cNvCxnSpPr>
          <p:nvPr/>
        </p:nvCxnSpPr>
        <p:spPr>
          <a:xfrm rot="10800000" flipH="1">
            <a:off x="4039625" y="1750350"/>
            <a:ext cx="640800" cy="592500"/>
          </a:xfrm>
          <a:prstGeom prst="straightConnector1">
            <a:avLst/>
          </a:prstGeom>
          <a:noFill/>
          <a:ln w="9525" cap="flat" cmpd="sng">
            <a:solidFill>
              <a:schemeClr val="dk2"/>
            </a:solidFill>
            <a:prstDash val="solid"/>
            <a:round/>
            <a:headEnd type="none" w="med" len="med"/>
            <a:tailEnd type="triangle" w="med" len="med"/>
          </a:ln>
        </p:spPr>
      </p:cxnSp>
      <p:cxnSp>
        <p:nvCxnSpPr>
          <p:cNvPr id="611" name="Google Shape;611;p50"/>
          <p:cNvCxnSpPr>
            <a:stCxn id="601" idx="5"/>
            <a:endCxn id="605" idx="1"/>
          </p:cNvCxnSpPr>
          <p:nvPr/>
        </p:nvCxnSpPr>
        <p:spPr>
          <a:xfrm>
            <a:off x="4039625" y="2342850"/>
            <a:ext cx="734700" cy="306000"/>
          </a:xfrm>
          <a:prstGeom prst="straightConnector1">
            <a:avLst/>
          </a:prstGeom>
          <a:noFill/>
          <a:ln w="9525" cap="flat" cmpd="sng">
            <a:solidFill>
              <a:schemeClr val="dk2"/>
            </a:solidFill>
            <a:prstDash val="solid"/>
            <a:round/>
            <a:headEnd type="none" w="med" len="med"/>
            <a:tailEnd type="triangle" w="med" len="med"/>
          </a:ln>
        </p:spPr>
      </p:cxnSp>
      <p:cxnSp>
        <p:nvCxnSpPr>
          <p:cNvPr id="612" name="Google Shape;612;p50"/>
          <p:cNvCxnSpPr>
            <a:stCxn id="601" idx="5"/>
            <a:endCxn id="606" idx="1"/>
          </p:cNvCxnSpPr>
          <p:nvPr/>
        </p:nvCxnSpPr>
        <p:spPr>
          <a:xfrm>
            <a:off x="4039625" y="2342850"/>
            <a:ext cx="734700" cy="1067100"/>
          </a:xfrm>
          <a:prstGeom prst="straightConnector1">
            <a:avLst/>
          </a:prstGeom>
          <a:noFill/>
          <a:ln w="9525" cap="flat" cmpd="sng">
            <a:solidFill>
              <a:schemeClr val="dk2"/>
            </a:solidFill>
            <a:prstDash val="solid"/>
            <a:round/>
            <a:headEnd type="none" w="med" len="med"/>
            <a:tailEnd type="triangle" w="med" len="med"/>
          </a:ln>
        </p:spPr>
      </p:cxnSp>
      <p:cxnSp>
        <p:nvCxnSpPr>
          <p:cNvPr id="613" name="Google Shape;613;p50"/>
          <p:cNvCxnSpPr>
            <a:stCxn id="601" idx="5"/>
            <a:endCxn id="607" idx="1"/>
          </p:cNvCxnSpPr>
          <p:nvPr/>
        </p:nvCxnSpPr>
        <p:spPr>
          <a:xfrm>
            <a:off x="4039625" y="2342850"/>
            <a:ext cx="734700" cy="2076000"/>
          </a:xfrm>
          <a:prstGeom prst="straightConnector1">
            <a:avLst/>
          </a:prstGeom>
          <a:noFill/>
          <a:ln w="9525" cap="flat" cmpd="sng">
            <a:solidFill>
              <a:schemeClr val="dk2"/>
            </a:solidFill>
            <a:prstDash val="solid"/>
            <a:round/>
            <a:headEnd type="none" w="med" len="med"/>
            <a:tailEnd type="triangle" w="med" len="med"/>
          </a:ln>
        </p:spPr>
      </p:cxnSp>
      <p:sp>
        <p:nvSpPr>
          <p:cNvPr id="614" name="Google Shape;614;p50"/>
          <p:cNvSpPr/>
          <p:nvPr/>
        </p:nvSpPr>
        <p:spPr>
          <a:xfrm>
            <a:off x="5912175" y="1524923"/>
            <a:ext cx="609000" cy="2261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ROI</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Pooling</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Layer</a:t>
            </a:r>
            <a:endParaRPr sz="1000">
              <a:latin typeface="Calibri"/>
              <a:ea typeface="Calibri"/>
              <a:cs typeface="Calibri"/>
              <a:sym typeface="Calibri"/>
            </a:endParaRPr>
          </a:p>
        </p:txBody>
      </p:sp>
      <p:cxnSp>
        <p:nvCxnSpPr>
          <p:cNvPr id="615" name="Google Shape;615;p50"/>
          <p:cNvCxnSpPr>
            <a:stCxn id="608" idx="3"/>
            <a:endCxn id="614" idx="0"/>
          </p:cNvCxnSpPr>
          <p:nvPr/>
        </p:nvCxnSpPr>
        <p:spPr>
          <a:xfrm>
            <a:off x="5400550" y="930150"/>
            <a:ext cx="816000" cy="594900"/>
          </a:xfrm>
          <a:prstGeom prst="straightConnector1">
            <a:avLst/>
          </a:prstGeom>
          <a:noFill/>
          <a:ln w="9525" cap="flat" cmpd="sng">
            <a:solidFill>
              <a:schemeClr val="dk2"/>
            </a:solidFill>
            <a:prstDash val="solid"/>
            <a:round/>
            <a:headEnd type="none" w="med" len="med"/>
            <a:tailEnd type="triangle" w="med" len="med"/>
          </a:ln>
        </p:spPr>
      </p:cxnSp>
      <p:cxnSp>
        <p:nvCxnSpPr>
          <p:cNvPr id="616" name="Google Shape;616;p50"/>
          <p:cNvCxnSpPr>
            <a:stCxn id="604" idx="3"/>
            <a:endCxn id="614" idx="1"/>
          </p:cNvCxnSpPr>
          <p:nvPr/>
        </p:nvCxnSpPr>
        <p:spPr>
          <a:xfrm>
            <a:off x="5458150" y="1750350"/>
            <a:ext cx="453900" cy="905400"/>
          </a:xfrm>
          <a:prstGeom prst="straightConnector1">
            <a:avLst/>
          </a:prstGeom>
          <a:noFill/>
          <a:ln w="9525" cap="flat" cmpd="sng">
            <a:solidFill>
              <a:schemeClr val="dk2"/>
            </a:solidFill>
            <a:prstDash val="solid"/>
            <a:round/>
            <a:headEnd type="none" w="med" len="med"/>
            <a:tailEnd type="triangle" w="med" len="med"/>
          </a:ln>
        </p:spPr>
      </p:cxnSp>
      <p:cxnSp>
        <p:nvCxnSpPr>
          <p:cNvPr id="617" name="Google Shape;617;p50"/>
          <p:cNvCxnSpPr>
            <a:stCxn id="605" idx="3"/>
            <a:endCxn id="614" idx="1"/>
          </p:cNvCxnSpPr>
          <p:nvPr/>
        </p:nvCxnSpPr>
        <p:spPr>
          <a:xfrm>
            <a:off x="5170450" y="2648700"/>
            <a:ext cx="741600" cy="7200"/>
          </a:xfrm>
          <a:prstGeom prst="straightConnector1">
            <a:avLst/>
          </a:prstGeom>
          <a:noFill/>
          <a:ln w="9525" cap="flat" cmpd="sng">
            <a:solidFill>
              <a:schemeClr val="dk2"/>
            </a:solidFill>
            <a:prstDash val="solid"/>
            <a:round/>
            <a:headEnd type="none" w="med" len="med"/>
            <a:tailEnd type="triangle" w="med" len="med"/>
          </a:ln>
        </p:spPr>
      </p:cxnSp>
      <p:cxnSp>
        <p:nvCxnSpPr>
          <p:cNvPr id="618" name="Google Shape;618;p50"/>
          <p:cNvCxnSpPr>
            <a:stCxn id="606" idx="3"/>
            <a:endCxn id="614" idx="1"/>
          </p:cNvCxnSpPr>
          <p:nvPr/>
        </p:nvCxnSpPr>
        <p:spPr>
          <a:xfrm rot="10800000" flipH="1">
            <a:off x="5383449" y="2655750"/>
            <a:ext cx="528600" cy="754200"/>
          </a:xfrm>
          <a:prstGeom prst="straightConnector1">
            <a:avLst/>
          </a:prstGeom>
          <a:noFill/>
          <a:ln w="9525" cap="flat" cmpd="sng">
            <a:solidFill>
              <a:schemeClr val="dk2"/>
            </a:solidFill>
            <a:prstDash val="solid"/>
            <a:round/>
            <a:headEnd type="none" w="med" len="med"/>
            <a:tailEnd type="triangle" w="med" len="med"/>
          </a:ln>
        </p:spPr>
      </p:cxnSp>
      <p:cxnSp>
        <p:nvCxnSpPr>
          <p:cNvPr id="619" name="Google Shape;619;p50"/>
          <p:cNvCxnSpPr>
            <a:stCxn id="607" idx="3"/>
            <a:endCxn id="614" idx="2"/>
          </p:cNvCxnSpPr>
          <p:nvPr/>
        </p:nvCxnSpPr>
        <p:spPr>
          <a:xfrm rot="10800000" flipH="1">
            <a:off x="5613550" y="3786600"/>
            <a:ext cx="603000" cy="632100"/>
          </a:xfrm>
          <a:prstGeom prst="straightConnector1">
            <a:avLst/>
          </a:prstGeom>
          <a:noFill/>
          <a:ln w="9525" cap="flat" cmpd="sng">
            <a:solidFill>
              <a:schemeClr val="dk2"/>
            </a:solidFill>
            <a:prstDash val="solid"/>
            <a:round/>
            <a:headEnd type="none" w="med" len="med"/>
            <a:tailEnd type="triangle" w="med" len="med"/>
          </a:ln>
        </p:spPr>
      </p:cxnSp>
      <p:cxnSp>
        <p:nvCxnSpPr>
          <p:cNvPr id="620" name="Google Shape;620;p50"/>
          <p:cNvCxnSpPr>
            <a:stCxn id="585" idx="3"/>
          </p:cNvCxnSpPr>
          <p:nvPr/>
        </p:nvCxnSpPr>
        <p:spPr>
          <a:xfrm>
            <a:off x="3545772" y="806525"/>
            <a:ext cx="684300" cy="369900"/>
          </a:xfrm>
          <a:prstGeom prst="straightConnector1">
            <a:avLst/>
          </a:prstGeom>
          <a:noFill/>
          <a:ln w="38100" cap="flat" cmpd="sng">
            <a:solidFill>
              <a:srgbClr val="999999"/>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1"/>
          <p:cNvSpPr/>
          <p:nvPr/>
        </p:nvSpPr>
        <p:spPr>
          <a:xfrm>
            <a:off x="452722" y="20745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626" name="Google Shape;626;p51"/>
          <p:cNvSpPr/>
          <p:nvPr/>
        </p:nvSpPr>
        <p:spPr>
          <a:xfrm>
            <a:off x="2440872" y="369125"/>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627" name="Google Shape;627;p51"/>
          <p:cNvSpPr/>
          <p:nvPr/>
        </p:nvSpPr>
        <p:spPr>
          <a:xfrm>
            <a:off x="6975185" y="1524921"/>
            <a:ext cx="609000" cy="754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628" name="Google Shape;628;p51"/>
          <p:cNvCxnSpPr>
            <a:stCxn id="629" idx="5"/>
            <a:endCxn id="627" idx="1"/>
          </p:cNvCxnSpPr>
          <p:nvPr/>
        </p:nvCxnSpPr>
        <p:spPr>
          <a:xfrm rot="10800000" flipH="1">
            <a:off x="6510485" y="1902021"/>
            <a:ext cx="464700" cy="537300"/>
          </a:xfrm>
          <a:prstGeom prst="straightConnector1">
            <a:avLst/>
          </a:prstGeom>
          <a:noFill/>
          <a:ln w="9525" cap="flat" cmpd="sng">
            <a:solidFill>
              <a:schemeClr val="dk2"/>
            </a:solidFill>
            <a:prstDash val="solid"/>
            <a:round/>
            <a:headEnd type="none" w="med" len="med"/>
            <a:tailEnd type="triangle" w="med" len="med"/>
          </a:ln>
        </p:spPr>
      </p:cxnSp>
      <p:sp>
        <p:nvSpPr>
          <p:cNvPr id="630" name="Google Shape;630;p51"/>
          <p:cNvSpPr txBox="1"/>
          <p:nvPr/>
        </p:nvSpPr>
        <p:spPr>
          <a:xfrm>
            <a:off x="8095121" y="1524921"/>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631" name="Google Shape;631;p51"/>
          <p:cNvSpPr txBox="1"/>
          <p:nvPr/>
        </p:nvSpPr>
        <p:spPr>
          <a:xfrm>
            <a:off x="8095121" y="2015406"/>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632" name="Google Shape;632;p51"/>
          <p:cNvCxnSpPr>
            <a:stCxn id="627" idx="3"/>
            <a:endCxn id="630" idx="1"/>
          </p:cNvCxnSpPr>
          <p:nvPr/>
        </p:nvCxnSpPr>
        <p:spPr>
          <a:xfrm rot="10800000" flipH="1">
            <a:off x="7584185" y="1656921"/>
            <a:ext cx="510900" cy="245100"/>
          </a:xfrm>
          <a:prstGeom prst="straightConnector1">
            <a:avLst/>
          </a:prstGeom>
          <a:noFill/>
          <a:ln w="9525" cap="flat" cmpd="sng">
            <a:solidFill>
              <a:schemeClr val="dk2"/>
            </a:solidFill>
            <a:prstDash val="solid"/>
            <a:round/>
            <a:headEnd type="none" w="med" len="med"/>
            <a:tailEnd type="triangle" w="med" len="med"/>
          </a:ln>
        </p:spPr>
      </p:cxnSp>
      <p:cxnSp>
        <p:nvCxnSpPr>
          <p:cNvPr id="633" name="Google Shape;633;p51"/>
          <p:cNvCxnSpPr>
            <a:stCxn id="627" idx="3"/>
            <a:endCxn id="631" idx="1"/>
          </p:cNvCxnSpPr>
          <p:nvPr/>
        </p:nvCxnSpPr>
        <p:spPr>
          <a:xfrm>
            <a:off x="7584185" y="1902021"/>
            <a:ext cx="510900" cy="245100"/>
          </a:xfrm>
          <a:prstGeom prst="straightConnector1">
            <a:avLst/>
          </a:prstGeom>
          <a:noFill/>
          <a:ln w="9525" cap="flat" cmpd="sng">
            <a:solidFill>
              <a:schemeClr val="dk2"/>
            </a:solidFill>
            <a:prstDash val="solid"/>
            <a:round/>
            <a:headEnd type="none" w="med" len="med"/>
            <a:tailEnd type="triangle" w="med" len="med"/>
          </a:ln>
        </p:spPr>
      </p:cxnSp>
      <p:sp>
        <p:nvSpPr>
          <p:cNvPr id="634" name="Google Shape;634;p51"/>
          <p:cNvSpPr/>
          <p:nvPr/>
        </p:nvSpPr>
        <p:spPr>
          <a:xfrm>
            <a:off x="6975185" y="2984596"/>
            <a:ext cx="609000" cy="75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635" name="Google Shape;635;p51"/>
          <p:cNvSpPr txBox="1"/>
          <p:nvPr/>
        </p:nvSpPr>
        <p:spPr>
          <a:xfrm>
            <a:off x="8095121" y="3229838"/>
            <a:ext cx="777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636" name="Google Shape;636;p51"/>
          <p:cNvCxnSpPr>
            <a:stCxn id="634" idx="3"/>
            <a:endCxn id="635" idx="1"/>
          </p:cNvCxnSpPr>
          <p:nvPr/>
        </p:nvCxnSpPr>
        <p:spPr>
          <a:xfrm>
            <a:off x="7584185" y="3361696"/>
            <a:ext cx="510900" cy="0"/>
          </a:xfrm>
          <a:prstGeom prst="straightConnector1">
            <a:avLst/>
          </a:prstGeom>
          <a:noFill/>
          <a:ln w="9525" cap="flat" cmpd="sng">
            <a:solidFill>
              <a:schemeClr val="dk2"/>
            </a:solidFill>
            <a:prstDash val="solid"/>
            <a:round/>
            <a:headEnd type="none" w="med" len="med"/>
            <a:tailEnd type="triangle" w="med" len="med"/>
          </a:ln>
        </p:spPr>
      </p:cxnSp>
      <p:cxnSp>
        <p:nvCxnSpPr>
          <p:cNvPr id="637" name="Google Shape;637;p51"/>
          <p:cNvCxnSpPr>
            <a:stCxn id="629" idx="5"/>
            <a:endCxn id="634" idx="1"/>
          </p:cNvCxnSpPr>
          <p:nvPr/>
        </p:nvCxnSpPr>
        <p:spPr>
          <a:xfrm>
            <a:off x="6510485" y="2439196"/>
            <a:ext cx="464700" cy="922500"/>
          </a:xfrm>
          <a:prstGeom prst="straightConnector1">
            <a:avLst/>
          </a:prstGeom>
          <a:noFill/>
          <a:ln w="9525" cap="flat" cmpd="sng">
            <a:solidFill>
              <a:schemeClr val="dk2"/>
            </a:solidFill>
            <a:prstDash val="solid"/>
            <a:round/>
            <a:headEnd type="none" w="med" len="med"/>
            <a:tailEnd type="triangle" w="med" len="med"/>
          </a:ln>
        </p:spPr>
      </p:cxnSp>
      <p:sp>
        <p:nvSpPr>
          <p:cNvPr id="638" name="Google Shape;638;p51"/>
          <p:cNvSpPr txBox="1"/>
          <p:nvPr/>
        </p:nvSpPr>
        <p:spPr>
          <a:xfrm>
            <a:off x="7093993" y="980225"/>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Classification</a:t>
            </a:r>
            <a:endParaRPr sz="1200" b="1">
              <a:latin typeface="Calibri"/>
              <a:ea typeface="Calibri"/>
              <a:cs typeface="Calibri"/>
              <a:sym typeface="Calibri"/>
            </a:endParaRPr>
          </a:p>
        </p:txBody>
      </p:sp>
      <p:sp>
        <p:nvSpPr>
          <p:cNvPr id="639" name="Google Shape;639;p51"/>
          <p:cNvSpPr txBox="1"/>
          <p:nvPr/>
        </p:nvSpPr>
        <p:spPr>
          <a:xfrm>
            <a:off x="7022960" y="3899574"/>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Regression</a:t>
            </a:r>
            <a:endParaRPr sz="1200" b="1">
              <a:latin typeface="Calibri"/>
              <a:ea typeface="Calibri"/>
              <a:cs typeface="Calibri"/>
              <a:sym typeface="Calibri"/>
            </a:endParaRPr>
          </a:p>
        </p:txBody>
      </p:sp>
      <p:cxnSp>
        <p:nvCxnSpPr>
          <p:cNvPr id="640" name="Google Shape;640;p51"/>
          <p:cNvCxnSpPr>
            <a:stCxn id="625" idx="3"/>
            <a:endCxn id="626" idx="1"/>
          </p:cNvCxnSpPr>
          <p:nvPr/>
        </p:nvCxnSpPr>
        <p:spPr>
          <a:xfrm rot="10800000" flipH="1">
            <a:off x="1557622" y="806400"/>
            <a:ext cx="883200" cy="1705500"/>
          </a:xfrm>
          <a:prstGeom prst="straightConnector1">
            <a:avLst/>
          </a:prstGeom>
          <a:noFill/>
          <a:ln w="9525" cap="flat" cmpd="sng">
            <a:solidFill>
              <a:schemeClr val="dk2"/>
            </a:solidFill>
            <a:prstDash val="solid"/>
            <a:round/>
            <a:headEnd type="none" w="med" len="med"/>
            <a:tailEnd type="triangle" w="med" len="med"/>
          </a:ln>
        </p:spPr>
      </p:cxnSp>
      <p:sp>
        <p:nvSpPr>
          <p:cNvPr id="641" name="Google Shape;641;p51"/>
          <p:cNvSpPr txBox="1"/>
          <p:nvPr/>
        </p:nvSpPr>
        <p:spPr>
          <a:xfrm>
            <a:off x="452725" y="3814975"/>
            <a:ext cx="3586800" cy="96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434343"/>
                </a:solidFill>
                <a:latin typeface="Calibri"/>
                <a:ea typeface="Calibri"/>
                <a:cs typeface="Calibri"/>
                <a:sym typeface="Calibri"/>
              </a:rPr>
              <a:t>RoI Pooling Layer</a:t>
            </a:r>
            <a:endParaRPr sz="2400">
              <a:solidFill>
                <a:srgbClr val="434343"/>
              </a:solidFill>
              <a:latin typeface="Calibri"/>
              <a:ea typeface="Calibri"/>
              <a:cs typeface="Calibri"/>
              <a:sym typeface="Calibri"/>
            </a:endParaRPr>
          </a:p>
          <a:p>
            <a:pPr marL="0" lvl="0" indent="0" algn="ctr" rtl="0">
              <a:lnSpc>
                <a:spcPct val="100000"/>
              </a:lnSpc>
              <a:spcBef>
                <a:spcPts val="1000"/>
              </a:spcBef>
              <a:spcAft>
                <a:spcPts val="0"/>
              </a:spcAft>
              <a:buNone/>
            </a:pPr>
            <a:r>
              <a:rPr lang="en" sz="1200">
                <a:solidFill>
                  <a:srgbClr val="FF0000"/>
                </a:solidFill>
                <a:latin typeface="Calibri"/>
                <a:ea typeface="Calibri"/>
                <a:cs typeface="Calibri"/>
                <a:sym typeface="Calibri"/>
              </a:rPr>
              <a:t>Resizes feature maps to be of equal shape using Max pooling &amp; Average pooling</a:t>
            </a:r>
            <a:endParaRPr sz="1200">
              <a:solidFill>
                <a:srgbClr val="FF0000"/>
              </a:solidFill>
              <a:latin typeface="Calibri"/>
              <a:ea typeface="Calibri"/>
              <a:cs typeface="Calibri"/>
              <a:sym typeface="Calibri"/>
            </a:endParaRPr>
          </a:p>
        </p:txBody>
      </p:sp>
      <p:sp>
        <p:nvSpPr>
          <p:cNvPr id="642" name="Google Shape;642;p51"/>
          <p:cNvSpPr/>
          <p:nvPr/>
        </p:nvSpPr>
        <p:spPr>
          <a:xfrm>
            <a:off x="2351825" y="2124825"/>
            <a:ext cx="1687800" cy="5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643" name="Google Shape;643;p51"/>
          <p:cNvCxnSpPr>
            <a:stCxn id="625" idx="3"/>
            <a:endCxn id="642" idx="2"/>
          </p:cNvCxnSpPr>
          <p:nvPr/>
        </p:nvCxnSpPr>
        <p:spPr>
          <a:xfrm rot="10800000" flipH="1">
            <a:off x="1557622" y="2488200"/>
            <a:ext cx="794100" cy="23700"/>
          </a:xfrm>
          <a:prstGeom prst="straightConnector1">
            <a:avLst/>
          </a:prstGeom>
          <a:noFill/>
          <a:ln w="9525" cap="flat" cmpd="sng">
            <a:solidFill>
              <a:schemeClr val="dk2"/>
            </a:solidFill>
            <a:prstDash val="solid"/>
            <a:round/>
            <a:headEnd type="none" w="med" len="med"/>
            <a:tailEnd type="triangle" w="med" len="med"/>
          </a:ln>
        </p:spPr>
      </p:cxnSp>
      <p:sp>
        <p:nvSpPr>
          <p:cNvPr id="644" name="Google Shape;644;p51"/>
          <p:cNvSpPr txBox="1"/>
          <p:nvPr/>
        </p:nvSpPr>
        <p:spPr>
          <a:xfrm>
            <a:off x="4308850" y="0"/>
            <a:ext cx="15402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Calibri"/>
                <a:ea typeface="Calibri"/>
                <a:cs typeface="Calibri"/>
                <a:sym typeface="Calibri"/>
              </a:rPr>
              <a:t>Regions of Interest (ROI)</a:t>
            </a:r>
            <a:endParaRPr>
              <a:solidFill>
                <a:srgbClr val="434343"/>
              </a:solidFill>
              <a:latin typeface="Calibri"/>
              <a:ea typeface="Calibri"/>
              <a:cs typeface="Calibri"/>
              <a:sym typeface="Calibri"/>
            </a:endParaRPr>
          </a:p>
        </p:txBody>
      </p:sp>
      <p:sp>
        <p:nvSpPr>
          <p:cNvPr id="645" name="Google Shape;645;p51"/>
          <p:cNvSpPr/>
          <p:nvPr/>
        </p:nvSpPr>
        <p:spPr>
          <a:xfrm>
            <a:off x="4680550" y="1373250"/>
            <a:ext cx="777600" cy="7542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46" name="Google Shape;646;p51"/>
          <p:cNvSpPr/>
          <p:nvPr/>
        </p:nvSpPr>
        <p:spPr>
          <a:xfrm>
            <a:off x="4774450" y="2434950"/>
            <a:ext cx="396000" cy="427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47" name="Google Shape;647;p51"/>
          <p:cNvSpPr/>
          <p:nvPr/>
        </p:nvSpPr>
        <p:spPr>
          <a:xfrm>
            <a:off x="4774449" y="3119250"/>
            <a:ext cx="609000" cy="5814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48" name="Google Shape;648;p51"/>
          <p:cNvSpPr/>
          <p:nvPr/>
        </p:nvSpPr>
        <p:spPr>
          <a:xfrm>
            <a:off x="4774450" y="3957450"/>
            <a:ext cx="839100" cy="922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649" name="Google Shape;649;p51"/>
          <p:cNvSpPr/>
          <p:nvPr/>
        </p:nvSpPr>
        <p:spPr>
          <a:xfrm>
            <a:off x="4774450" y="604650"/>
            <a:ext cx="626100" cy="6510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cxnSp>
        <p:nvCxnSpPr>
          <p:cNvPr id="650" name="Google Shape;650;p51"/>
          <p:cNvCxnSpPr>
            <a:stCxn id="642" idx="5"/>
            <a:endCxn id="649" idx="1"/>
          </p:cNvCxnSpPr>
          <p:nvPr/>
        </p:nvCxnSpPr>
        <p:spPr>
          <a:xfrm rot="10800000" flipH="1">
            <a:off x="4039625" y="930150"/>
            <a:ext cx="734700" cy="1412700"/>
          </a:xfrm>
          <a:prstGeom prst="straightConnector1">
            <a:avLst/>
          </a:prstGeom>
          <a:noFill/>
          <a:ln w="9525" cap="flat" cmpd="sng">
            <a:solidFill>
              <a:schemeClr val="dk2"/>
            </a:solidFill>
            <a:prstDash val="solid"/>
            <a:round/>
            <a:headEnd type="none" w="med" len="med"/>
            <a:tailEnd type="triangle" w="med" len="med"/>
          </a:ln>
        </p:spPr>
      </p:cxnSp>
      <p:cxnSp>
        <p:nvCxnSpPr>
          <p:cNvPr id="651" name="Google Shape;651;p51"/>
          <p:cNvCxnSpPr>
            <a:stCxn id="642" idx="5"/>
            <a:endCxn id="645" idx="1"/>
          </p:cNvCxnSpPr>
          <p:nvPr/>
        </p:nvCxnSpPr>
        <p:spPr>
          <a:xfrm rot="10800000" flipH="1">
            <a:off x="4039625" y="1750350"/>
            <a:ext cx="640800" cy="59250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51"/>
          <p:cNvCxnSpPr>
            <a:stCxn id="642" idx="5"/>
            <a:endCxn id="646" idx="1"/>
          </p:cNvCxnSpPr>
          <p:nvPr/>
        </p:nvCxnSpPr>
        <p:spPr>
          <a:xfrm>
            <a:off x="4039625" y="2342850"/>
            <a:ext cx="734700" cy="3060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51"/>
          <p:cNvCxnSpPr>
            <a:stCxn id="642" idx="5"/>
            <a:endCxn id="647" idx="1"/>
          </p:cNvCxnSpPr>
          <p:nvPr/>
        </p:nvCxnSpPr>
        <p:spPr>
          <a:xfrm>
            <a:off x="4039625" y="2342850"/>
            <a:ext cx="734700" cy="106710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51"/>
          <p:cNvCxnSpPr>
            <a:stCxn id="642" idx="5"/>
            <a:endCxn id="648" idx="1"/>
          </p:cNvCxnSpPr>
          <p:nvPr/>
        </p:nvCxnSpPr>
        <p:spPr>
          <a:xfrm>
            <a:off x="4039625" y="2342850"/>
            <a:ext cx="734700" cy="2076000"/>
          </a:xfrm>
          <a:prstGeom prst="straightConnector1">
            <a:avLst/>
          </a:prstGeom>
          <a:noFill/>
          <a:ln w="9525" cap="flat" cmpd="sng">
            <a:solidFill>
              <a:schemeClr val="dk2"/>
            </a:solidFill>
            <a:prstDash val="solid"/>
            <a:round/>
            <a:headEnd type="none" w="med" len="med"/>
            <a:tailEnd type="triangle" w="med" len="med"/>
          </a:ln>
        </p:spPr>
      </p:cxnSp>
      <p:sp>
        <p:nvSpPr>
          <p:cNvPr id="655" name="Google Shape;655;p51"/>
          <p:cNvSpPr/>
          <p:nvPr/>
        </p:nvSpPr>
        <p:spPr>
          <a:xfrm>
            <a:off x="5912175" y="1524923"/>
            <a:ext cx="609000" cy="2261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ROI</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Pooling</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Layer</a:t>
            </a:r>
            <a:endParaRPr sz="1000">
              <a:latin typeface="Calibri"/>
              <a:ea typeface="Calibri"/>
              <a:cs typeface="Calibri"/>
              <a:sym typeface="Calibri"/>
            </a:endParaRPr>
          </a:p>
        </p:txBody>
      </p:sp>
      <p:cxnSp>
        <p:nvCxnSpPr>
          <p:cNvPr id="656" name="Google Shape;656;p51"/>
          <p:cNvCxnSpPr>
            <a:stCxn id="649" idx="3"/>
            <a:endCxn id="655" idx="0"/>
          </p:cNvCxnSpPr>
          <p:nvPr/>
        </p:nvCxnSpPr>
        <p:spPr>
          <a:xfrm>
            <a:off x="5400550" y="930150"/>
            <a:ext cx="816000" cy="594900"/>
          </a:xfrm>
          <a:prstGeom prst="straightConnector1">
            <a:avLst/>
          </a:prstGeom>
          <a:noFill/>
          <a:ln w="9525" cap="flat" cmpd="sng">
            <a:solidFill>
              <a:schemeClr val="dk2"/>
            </a:solidFill>
            <a:prstDash val="solid"/>
            <a:round/>
            <a:headEnd type="none" w="med" len="med"/>
            <a:tailEnd type="triangle" w="med" len="med"/>
          </a:ln>
        </p:spPr>
      </p:cxnSp>
      <p:cxnSp>
        <p:nvCxnSpPr>
          <p:cNvPr id="657" name="Google Shape;657;p51"/>
          <p:cNvCxnSpPr>
            <a:stCxn id="645" idx="3"/>
            <a:endCxn id="655" idx="1"/>
          </p:cNvCxnSpPr>
          <p:nvPr/>
        </p:nvCxnSpPr>
        <p:spPr>
          <a:xfrm>
            <a:off x="5458150" y="1750350"/>
            <a:ext cx="453900" cy="905400"/>
          </a:xfrm>
          <a:prstGeom prst="straightConnector1">
            <a:avLst/>
          </a:prstGeom>
          <a:noFill/>
          <a:ln w="9525" cap="flat" cmpd="sng">
            <a:solidFill>
              <a:schemeClr val="dk2"/>
            </a:solidFill>
            <a:prstDash val="solid"/>
            <a:round/>
            <a:headEnd type="none" w="med" len="med"/>
            <a:tailEnd type="triangle" w="med" len="med"/>
          </a:ln>
        </p:spPr>
      </p:cxnSp>
      <p:cxnSp>
        <p:nvCxnSpPr>
          <p:cNvPr id="658" name="Google Shape;658;p51"/>
          <p:cNvCxnSpPr>
            <a:stCxn id="646" idx="3"/>
            <a:endCxn id="655" idx="1"/>
          </p:cNvCxnSpPr>
          <p:nvPr/>
        </p:nvCxnSpPr>
        <p:spPr>
          <a:xfrm>
            <a:off x="5170450" y="2648700"/>
            <a:ext cx="741600" cy="7200"/>
          </a:xfrm>
          <a:prstGeom prst="straightConnector1">
            <a:avLst/>
          </a:prstGeom>
          <a:noFill/>
          <a:ln w="9525" cap="flat" cmpd="sng">
            <a:solidFill>
              <a:schemeClr val="dk2"/>
            </a:solidFill>
            <a:prstDash val="solid"/>
            <a:round/>
            <a:headEnd type="none" w="med" len="med"/>
            <a:tailEnd type="triangle" w="med" len="med"/>
          </a:ln>
        </p:spPr>
      </p:cxnSp>
      <p:cxnSp>
        <p:nvCxnSpPr>
          <p:cNvPr id="659" name="Google Shape;659;p51"/>
          <p:cNvCxnSpPr>
            <a:stCxn id="647" idx="3"/>
            <a:endCxn id="655" idx="1"/>
          </p:cNvCxnSpPr>
          <p:nvPr/>
        </p:nvCxnSpPr>
        <p:spPr>
          <a:xfrm rot="10800000" flipH="1">
            <a:off x="5383449" y="2655750"/>
            <a:ext cx="528600" cy="754200"/>
          </a:xfrm>
          <a:prstGeom prst="straightConnector1">
            <a:avLst/>
          </a:prstGeom>
          <a:noFill/>
          <a:ln w="9525" cap="flat" cmpd="sng">
            <a:solidFill>
              <a:schemeClr val="dk2"/>
            </a:solidFill>
            <a:prstDash val="solid"/>
            <a:round/>
            <a:headEnd type="none" w="med" len="med"/>
            <a:tailEnd type="triangle" w="med" len="med"/>
          </a:ln>
        </p:spPr>
      </p:cxnSp>
      <p:cxnSp>
        <p:nvCxnSpPr>
          <p:cNvPr id="660" name="Google Shape;660;p51"/>
          <p:cNvCxnSpPr>
            <a:stCxn id="648" idx="3"/>
            <a:endCxn id="655" idx="2"/>
          </p:cNvCxnSpPr>
          <p:nvPr/>
        </p:nvCxnSpPr>
        <p:spPr>
          <a:xfrm rot="10800000" flipH="1">
            <a:off x="5613550" y="3786600"/>
            <a:ext cx="603000" cy="632100"/>
          </a:xfrm>
          <a:prstGeom prst="straightConnector1">
            <a:avLst/>
          </a:prstGeom>
          <a:noFill/>
          <a:ln w="9525" cap="flat" cmpd="sng">
            <a:solidFill>
              <a:schemeClr val="dk2"/>
            </a:solidFill>
            <a:prstDash val="solid"/>
            <a:round/>
            <a:headEnd type="none" w="med" len="med"/>
            <a:tailEnd type="triangle" w="med" len="med"/>
          </a:ln>
        </p:spPr>
      </p:cxnSp>
      <p:cxnSp>
        <p:nvCxnSpPr>
          <p:cNvPr id="661" name="Google Shape;661;p51"/>
          <p:cNvCxnSpPr>
            <a:stCxn id="626" idx="3"/>
          </p:cNvCxnSpPr>
          <p:nvPr/>
        </p:nvCxnSpPr>
        <p:spPr>
          <a:xfrm>
            <a:off x="3545772" y="806525"/>
            <a:ext cx="684300" cy="369900"/>
          </a:xfrm>
          <a:prstGeom prst="straightConnector1">
            <a:avLst/>
          </a:prstGeom>
          <a:noFill/>
          <a:ln w="38100" cap="flat" cmpd="sng">
            <a:solidFill>
              <a:srgbClr val="999999"/>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p:nvPr/>
        </p:nvSpPr>
        <p:spPr>
          <a:xfrm>
            <a:off x="4207975" y="20325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What should the model predict for Object detection?</a:t>
            </a:r>
            <a:endParaRPr sz="1800">
              <a:solidFill>
                <a:srgbClr val="434343"/>
              </a:solidFill>
              <a:latin typeface="Calibri"/>
              <a:ea typeface="Calibri"/>
              <a:cs typeface="Calibri"/>
              <a:sym typeface="Calibri"/>
            </a:endParaRPr>
          </a:p>
        </p:txBody>
      </p:sp>
      <p:pic>
        <p:nvPicPr>
          <p:cNvPr id="82" name="Google Shape;82;p16"/>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2"/>
          <p:cNvSpPr txBox="1"/>
          <p:nvPr/>
        </p:nvSpPr>
        <p:spPr>
          <a:xfrm>
            <a:off x="4457700" y="21684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What is RoI Pooling Layer?</a:t>
            </a:r>
            <a:endParaRPr sz="1800">
              <a:solidFill>
                <a:srgbClr val="434343"/>
              </a:solidFill>
              <a:latin typeface="Calibri"/>
              <a:ea typeface="Calibri"/>
              <a:cs typeface="Calibri"/>
              <a:sym typeface="Calibri"/>
            </a:endParaRPr>
          </a:p>
        </p:txBody>
      </p:sp>
      <p:pic>
        <p:nvPicPr>
          <p:cNvPr id="667" name="Google Shape;667;p52"/>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cxnSp>
        <p:nvCxnSpPr>
          <p:cNvPr id="672" name="Google Shape;672;p53"/>
          <p:cNvCxnSpPr>
            <a:stCxn id="673" idx="3"/>
            <a:endCxn id="674" idx="1"/>
          </p:cNvCxnSpPr>
          <p:nvPr/>
        </p:nvCxnSpPr>
        <p:spPr>
          <a:xfrm>
            <a:off x="4164745" y="2628464"/>
            <a:ext cx="444600" cy="0"/>
          </a:xfrm>
          <a:prstGeom prst="straightConnector1">
            <a:avLst/>
          </a:prstGeom>
          <a:noFill/>
          <a:ln w="9525" cap="flat" cmpd="sng">
            <a:solidFill>
              <a:schemeClr val="dk2"/>
            </a:solidFill>
            <a:prstDash val="solid"/>
            <a:round/>
            <a:headEnd type="none" w="med" len="med"/>
            <a:tailEnd type="triangle" w="med" len="med"/>
          </a:ln>
        </p:spPr>
      </p:cxnSp>
      <p:sp>
        <p:nvSpPr>
          <p:cNvPr id="675" name="Google Shape;675;p53"/>
          <p:cNvSpPr/>
          <p:nvPr/>
        </p:nvSpPr>
        <p:spPr>
          <a:xfrm>
            <a:off x="5782323" y="2231429"/>
            <a:ext cx="771900" cy="794100"/>
          </a:xfrm>
          <a:prstGeom prst="rect">
            <a:avLst/>
          </a:prstGeom>
          <a:solidFill>
            <a:srgbClr val="D9EAD3"/>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Feature Map</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r>
              <a:rPr lang="en" sz="800">
                <a:latin typeface="Calibri"/>
                <a:ea typeface="Calibri"/>
                <a:cs typeface="Calibri"/>
                <a:sym typeface="Calibri"/>
              </a:rPr>
              <a:t>7 x 7 x 2048</a:t>
            </a:r>
            <a:endParaRPr sz="800">
              <a:latin typeface="Calibri"/>
              <a:ea typeface="Calibri"/>
              <a:cs typeface="Calibri"/>
              <a:sym typeface="Calibri"/>
            </a:endParaRPr>
          </a:p>
        </p:txBody>
      </p:sp>
      <p:sp>
        <p:nvSpPr>
          <p:cNvPr id="674" name="Google Shape;674;p53"/>
          <p:cNvSpPr/>
          <p:nvPr/>
        </p:nvSpPr>
        <p:spPr>
          <a:xfrm>
            <a:off x="4609345" y="2250164"/>
            <a:ext cx="771900" cy="756600"/>
          </a:xfrm>
          <a:prstGeom prst="rect">
            <a:avLst/>
          </a:prstGeom>
          <a:solidFill>
            <a:srgbClr val="FFF2CC"/>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CNN</a:t>
            </a:r>
            <a:endParaRPr sz="1000">
              <a:latin typeface="Calibri"/>
              <a:ea typeface="Calibri"/>
              <a:cs typeface="Calibri"/>
              <a:sym typeface="Calibri"/>
            </a:endParaRPr>
          </a:p>
        </p:txBody>
      </p:sp>
      <p:cxnSp>
        <p:nvCxnSpPr>
          <p:cNvPr id="676" name="Google Shape;676;p53"/>
          <p:cNvCxnSpPr>
            <a:stCxn id="674" idx="3"/>
            <a:endCxn id="675" idx="1"/>
          </p:cNvCxnSpPr>
          <p:nvPr/>
        </p:nvCxnSpPr>
        <p:spPr>
          <a:xfrm>
            <a:off x="5381245" y="2628464"/>
            <a:ext cx="401100" cy="0"/>
          </a:xfrm>
          <a:prstGeom prst="straightConnector1">
            <a:avLst/>
          </a:prstGeom>
          <a:noFill/>
          <a:ln w="9525" cap="flat" cmpd="sng">
            <a:solidFill>
              <a:schemeClr val="dk2"/>
            </a:solidFill>
            <a:prstDash val="solid"/>
            <a:round/>
            <a:headEnd type="none" w="med" len="med"/>
            <a:tailEnd type="triangle" w="med" len="med"/>
          </a:ln>
        </p:spPr>
      </p:cxnSp>
      <p:pic>
        <p:nvPicPr>
          <p:cNvPr id="677" name="Google Shape;677;p53"/>
          <p:cNvPicPr preferRelativeResize="0"/>
          <p:nvPr/>
        </p:nvPicPr>
        <p:blipFill>
          <a:blip r:embed="rId3">
            <a:alphaModFix/>
          </a:blip>
          <a:stretch>
            <a:fillRect/>
          </a:stretch>
        </p:blipFill>
        <p:spPr>
          <a:xfrm>
            <a:off x="1270425" y="1519125"/>
            <a:ext cx="2914256" cy="2349375"/>
          </a:xfrm>
          <a:prstGeom prst="rect">
            <a:avLst/>
          </a:prstGeom>
          <a:noFill/>
          <a:ln>
            <a:noFill/>
          </a:ln>
        </p:spPr>
      </p:pic>
      <p:cxnSp>
        <p:nvCxnSpPr>
          <p:cNvPr id="678" name="Google Shape;678;p53"/>
          <p:cNvCxnSpPr/>
          <p:nvPr/>
        </p:nvCxnSpPr>
        <p:spPr>
          <a:xfrm rot="10800000" flipH="1">
            <a:off x="1249125" y="4004650"/>
            <a:ext cx="2939100" cy="18300"/>
          </a:xfrm>
          <a:prstGeom prst="straightConnector1">
            <a:avLst/>
          </a:prstGeom>
          <a:noFill/>
          <a:ln w="9525" cap="flat" cmpd="sng">
            <a:solidFill>
              <a:schemeClr val="dk2"/>
            </a:solidFill>
            <a:prstDash val="dot"/>
            <a:round/>
            <a:headEnd type="none" w="med" len="med"/>
            <a:tailEnd type="none" w="med" len="med"/>
          </a:ln>
        </p:spPr>
      </p:cxnSp>
      <p:sp>
        <p:nvSpPr>
          <p:cNvPr id="679" name="Google Shape;679;p53"/>
          <p:cNvSpPr txBox="1"/>
          <p:nvPr/>
        </p:nvSpPr>
        <p:spPr>
          <a:xfrm>
            <a:off x="2542425" y="3882250"/>
            <a:ext cx="444600" cy="263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cxnSp>
        <p:nvCxnSpPr>
          <p:cNvPr id="680" name="Google Shape;680;p53"/>
          <p:cNvCxnSpPr/>
          <p:nvPr/>
        </p:nvCxnSpPr>
        <p:spPr>
          <a:xfrm rot="5400000" flipH="1">
            <a:off x="-56175" y="2719300"/>
            <a:ext cx="2349300" cy="18300"/>
          </a:xfrm>
          <a:prstGeom prst="straightConnector1">
            <a:avLst/>
          </a:prstGeom>
          <a:noFill/>
          <a:ln w="9525" cap="flat" cmpd="sng">
            <a:solidFill>
              <a:schemeClr val="dk2"/>
            </a:solidFill>
            <a:prstDash val="dot"/>
            <a:round/>
            <a:headEnd type="none" w="med" len="med"/>
            <a:tailEnd type="none" w="med" len="med"/>
          </a:ln>
        </p:spPr>
      </p:cxnSp>
      <p:sp>
        <p:nvSpPr>
          <p:cNvPr id="681" name="Google Shape;681;p53"/>
          <p:cNvSpPr txBox="1"/>
          <p:nvPr/>
        </p:nvSpPr>
        <p:spPr>
          <a:xfrm rot="-5400000">
            <a:off x="940725" y="2559965"/>
            <a:ext cx="355500" cy="263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sp>
        <p:nvSpPr>
          <p:cNvPr id="682" name="Google Shape;682;p53"/>
          <p:cNvSpPr txBox="1"/>
          <p:nvPr/>
        </p:nvSpPr>
        <p:spPr>
          <a:xfrm>
            <a:off x="4712400" y="3523150"/>
            <a:ext cx="3969900" cy="981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000">
                <a:solidFill>
                  <a:srgbClr val="FF0000"/>
                </a:solidFill>
                <a:latin typeface="Roboto"/>
                <a:ea typeface="Roboto"/>
                <a:cs typeface="Roboto"/>
                <a:sym typeface="Roboto"/>
              </a:rPr>
              <a:t>CNN usually will produce a feature map which spatially is much smaller than original image. In the figure above, we started with a 224x224 image and got a feature map of 7x7 </a:t>
            </a:r>
            <a:r>
              <a:rPr lang="en" sz="1000" i="1">
                <a:solidFill>
                  <a:srgbClr val="FF0000"/>
                </a:solidFill>
                <a:latin typeface="Roboto"/>
                <a:ea typeface="Roboto"/>
                <a:cs typeface="Roboto"/>
                <a:sym typeface="Roboto"/>
              </a:rPr>
              <a:t>i.e.</a:t>
            </a:r>
            <a:r>
              <a:rPr lang="en" sz="1000">
                <a:solidFill>
                  <a:srgbClr val="FF0000"/>
                </a:solidFill>
                <a:latin typeface="Roboto"/>
                <a:ea typeface="Roboto"/>
                <a:cs typeface="Roboto"/>
                <a:sym typeface="Roboto"/>
              </a:rPr>
              <a:t> a reduction by a factor of 32 (224/7 = 32).</a:t>
            </a:r>
            <a:endParaRPr sz="1000">
              <a:solidFill>
                <a:srgbClr val="FF0000"/>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cxnSp>
        <p:nvCxnSpPr>
          <p:cNvPr id="687" name="Google Shape;687;p54"/>
          <p:cNvCxnSpPr>
            <a:stCxn id="688" idx="3"/>
            <a:endCxn id="689" idx="1"/>
          </p:cNvCxnSpPr>
          <p:nvPr/>
        </p:nvCxnSpPr>
        <p:spPr>
          <a:xfrm>
            <a:off x="4164745" y="2628464"/>
            <a:ext cx="444600" cy="0"/>
          </a:xfrm>
          <a:prstGeom prst="straightConnector1">
            <a:avLst/>
          </a:prstGeom>
          <a:noFill/>
          <a:ln w="9525" cap="flat" cmpd="sng">
            <a:solidFill>
              <a:schemeClr val="dk2"/>
            </a:solidFill>
            <a:prstDash val="solid"/>
            <a:round/>
            <a:headEnd type="none" w="med" len="med"/>
            <a:tailEnd type="triangle" w="med" len="med"/>
          </a:ln>
        </p:spPr>
      </p:cxnSp>
      <p:sp>
        <p:nvSpPr>
          <p:cNvPr id="690" name="Google Shape;690;p54"/>
          <p:cNvSpPr/>
          <p:nvPr/>
        </p:nvSpPr>
        <p:spPr>
          <a:xfrm>
            <a:off x="5782323" y="2231429"/>
            <a:ext cx="771900" cy="794100"/>
          </a:xfrm>
          <a:prstGeom prst="rect">
            <a:avLst/>
          </a:prstGeom>
          <a:solidFill>
            <a:srgbClr val="D9EAD3"/>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Feature Map</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r>
              <a:rPr lang="en" sz="800">
                <a:latin typeface="Calibri"/>
                <a:ea typeface="Calibri"/>
                <a:cs typeface="Calibri"/>
                <a:sym typeface="Calibri"/>
              </a:rPr>
              <a:t>7 x 7 x 2048</a:t>
            </a:r>
            <a:endParaRPr sz="800">
              <a:latin typeface="Calibri"/>
              <a:ea typeface="Calibri"/>
              <a:cs typeface="Calibri"/>
              <a:sym typeface="Calibri"/>
            </a:endParaRPr>
          </a:p>
        </p:txBody>
      </p:sp>
      <p:sp>
        <p:nvSpPr>
          <p:cNvPr id="689" name="Google Shape;689;p54"/>
          <p:cNvSpPr/>
          <p:nvPr/>
        </p:nvSpPr>
        <p:spPr>
          <a:xfrm>
            <a:off x="4609345" y="2250164"/>
            <a:ext cx="771900" cy="756600"/>
          </a:xfrm>
          <a:prstGeom prst="rect">
            <a:avLst/>
          </a:prstGeom>
          <a:solidFill>
            <a:srgbClr val="FFF2CC"/>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CNN</a:t>
            </a:r>
            <a:endParaRPr sz="1000">
              <a:latin typeface="Calibri"/>
              <a:ea typeface="Calibri"/>
              <a:cs typeface="Calibri"/>
              <a:sym typeface="Calibri"/>
            </a:endParaRPr>
          </a:p>
        </p:txBody>
      </p:sp>
      <p:cxnSp>
        <p:nvCxnSpPr>
          <p:cNvPr id="691" name="Google Shape;691;p54"/>
          <p:cNvCxnSpPr>
            <a:stCxn id="689" idx="3"/>
            <a:endCxn id="690" idx="1"/>
          </p:cNvCxnSpPr>
          <p:nvPr/>
        </p:nvCxnSpPr>
        <p:spPr>
          <a:xfrm>
            <a:off x="5381245" y="2628464"/>
            <a:ext cx="401100" cy="0"/>
          </a:xfrm>
          <a:prstGeom prst="straightConnector1">
            <a:avLst/>
          </a:prstGeom>
          <a:noFill/>
          <a:ln w="9525" cap="flat" cmpd="sng">
            <a:solidFill>
              <a:schemeClr val="dk2"/>
            </a:solidFill>
            <a:prstDash val="solid"/>
            <a:round/>
            <a:headEnd type="none" w="med" len="med"/>
            <a:tailEnd type="triangle" w="med" len="med"/>
          </a:ln>
        </p:spPr>
      </p:cxnSp>
      <p:pic>
        <p:nvPicPr>
          <p:cNvPr id="692" name="Google Shape;692;p54"/>
          <p:cNvPicPr preferRelativeResize="0"/>
          <p:nvPr/>
        </p:nvPicPr>
        <p:blipFill>
          <a:blip r:embed="rId3">
            <a:alphaModFix/>
          </a:blip>
          <a:stretch>
            <a:fillRect/>
          </a:stretch>
        </p:blipFill>
        <p:spPr>
          <a:xfrm>
            <a:off x="1270425" y="1519125"/>
            <a:ext cx="2914256" cy="2349375"/>
          </a:xfrm>
          <a:prstGeom prst="rect">
            <a:avLst/>
          </a:prstGeom>
          <a:noFill/>
          <a:ln>
            <a:noFill/>
          </a:ln>
        </p:spPr>
      </p:pic>
      <p:sp>
        <p:nvSpPr>
          <p:cNvPr id="693" name="Google Shape;693;p54"/>
          <p:cNvSpPr/>
          <p:nvPr/>
        </p:nvSpPr>
        <p:spPr>
          <a:xfrm>
            <a:off x="1671304" y="1996669"/>
            <a:ext cx="1443300" cy="16791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4"/>
          <p:cNvSpPr txBox="1"/>
          <p:nvPr/>
        </p:nvSpPr>
        <p:spPr>
          <a:xfrm>
            <a:off x="1366742" y="1830079"/>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30, 160</a:t>
            </a:r>
            <a:endParaRPr sz="800" b="1">
              <a:solidFill>
                <a:srgbClr val="FFFFFF"/>
              </a:solidFill>
              <a:latin typeface="Roboto"/>
              <a:ea typeface="Roboto"/>
              <a:cs typeface="Roboto"/>
              <a:sym typeface="Roboto"/>
            </a:endParaRPr>
          </a:p>
        </p:txBody>
      </p:sp>
      <p:sp>
        <p:nvSpPr>
          <p:cNvPr id="695" name="Google Shape;695;p54"/>
          <p:cNvSpPr/>
          <p:nvPr/>
        </p:nvSpPr>
        <p:spPr>
          <a:xfrm>
            <a:off x="3114556" y="2562494"/>
            <a:ext cx="641100" cy="11133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txBox="1"/>
          <p:nvPr/>
        </p:nvSpPr>
        <p:spPr>
          <a:xfrm>
            <a:off x="3183915" y="2365547"/>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50</a:t>
            </a:r>
            <a:endParaRPr sz="1000" b="1">
              <a:solidFill>
                <a:srgbClr val="FFFFFF"/>
              </a:solidFill>
              <a:latin typeface="Roboto"/>
              <a:ea typeface="Roboto"/>
              <a:cs typeface="Roboto"/>
              <a:sym typeface="Roboto"/>
            </a:endParaRPr>
          </a:p>
        </p:txBody>
      </p:sp>
      <p:cxnSp>
        <p:nvCxnSpPr>
          <p:cNvPr id="697" name="Google Shape;697;p54"/>
          <p:cNvCxnSpPr/>
          <p:nvPr/>
        </p:nvCxnSpPr>
        <p:spPr>
          <a:xfrm rot="10800000" flipH="1">
            <a:off x="1249125" y="4004650"/>
            <a:ext cx="2939100" cy="18300"/>
          </a:xfrm>
          <a:prstGeom prst="straightConnector1">
            <a:avLst/>
          </a:prstGeom>
          <a:noFill/>
          <a:ln w="9525" cap="flat" cmpd="sng">
            <a:solidFill>
              <a:schemeClr val="dk2"/>
            </a:solidFill>
            <a:prstDash val="dot"/>
            <a:round/>
            <a:headEnd type="none" w="med" len="med"/>
            <a:tailEnd type="none" w="med" len="med"/>
          </a:ln>
        </p:spPr>
      </p:cxnSp>
      <p:sp>
        <p:nvSpPr>
          <p:cNvPr id="698" name="Google Shape;698;p54"/>
          <p:cNvSpPr txBox="1"/>
          <p:nvPr/>
        </p:nvSpPr>
        <p:spPr>
          <a:xfrm>
            <a:off x="2542425" y="3882250"/>
            <a:ext cx="444600" cy="263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cxnSp>
        <p:nvCxnSpPr>
          <p:cNvPr id="699" name="Google Shape;699;p54"/>
          <p:cNvCxnSpPr/>
          <p:nvPr/>
        </p:nvCxnSpPr>
        <p:spPr>
          <a:xfrm rot="5400000" flipH="1">
            <a:off x="-56175" y="2719300"/>
            <a:ext cx="2349300" cy="18300"/>
          </a:xfrm>
          <a:prstGeom prst="straightConnector1">
            <a:avLst/>
          </a:prstGeom>
          <a:noFill/>
          <a:ln w="9525" cap="flat" cmpd="sng">
            <a:solidFill>
              <a:schemeClr val="dk2"/>
            </a:solidFill>
            <a:prstDash val="dot"/>
            <a:round/>
            <a:headEnd type="none" w="med" len="med"/>
            <a:tailEnd type="none" w="med" len="med"/>
          </a:ln>
        </p:spPr>
      </p:cxnSp>
      <p:sp>
        <p:nvSpPr>
          <p:cNvPr id="700" name="Google Shape;700;p54"/>
          <p:cNvSpPr txBox="1"/>
          <p:nvPr/>
        </p:nvSpPr>
        <p:spPr>
          <a:xfrm rot="-5400000">
            <a:off x="940725" y="2559965"/>
            <a:ext cx="355500" cy="263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sp>
        <p:nvSpPr>
          <p:cNvPr id="701" name="Google Shape;701;p54"/>
          <p:cNvSpPr txBox="1"/>
          <p:nvPr/>
        </p:nvSpPr>
        <p:spPr>
          <a:xfrm rot="-5400000">
            <a:off x="1290542" y="2668279"/>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150</a:t>
            </a:r>
            <a:endParaRPr sz="1000" b="1">
              <a:solidFill>
                <a:srgbClr val="FFFFFF"/>
              </a:solidFill>
              <a:latin typeface="Roboto"/>
              <a:ea typeface="Roboto"/>
              <a:cs typeface="Roboto"/>
              <a:sym typeface="Roboto"/>
            </a:endParaRPr>
          </a:p>
        </p:txBody>
      </p:sp>
      <p:sp>
        <p:nvSpPr>
          <p:cNvPr id="702" name="Google Shape;702;p54"/>
          <p:cNvSpPr txBox="1"/>
          <p:nvPr/>
        </p:nvSpPr>
        <p:spPr>
          <a:xfrm rot="5400000">
            <a:off x="3608015" y="3038672"/>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100</a:t>
            </a:r>
            <a:endParaRPr sz="1000" b="1">
              <a:solidFill>
                <a:srgbClr val="FFFFFF"/>
              </a:solidFill>
              <a:latin typeface="Roboto"/>
              <a:ea typeface="Roboto"/>
              <a:cs typeface="Roboto"/>
              <a:sym typeface="Roboto"/>
            </a:endParaRPr>
          </a:p>
        </p:txBody>
      </p:sp>
      <p:sp>
        <p:nvSpPr>
          <p:cNvPr id="703" name="Google Shape;703;p54"/>
          <p:cNvSpPr/>
          <p:nvPr/>
        </p:nvSpPr>
        <p:spPr>
          <a:xfrm>
            <a:off x="3266950" y="1648098"/>
            <a:ext cx="641100" cy="6690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4"/>
          <p:cNvSpPr txBox="1"/>
          <p:nvPr/>
        </p:nvSpPr>
        <p:spPr>
          <a:xfrm rot="5400000">
            <a:off x="3717315" y="1908347"/>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60</a:t>
            </a:r>
            <a:endParaRPr sz="1000" b="1">
              <a:solidFill>
                <a:srgbClr val="FFFFFF"/>
              </a:solidFill>
              <a:latin typeface="Roboto"/>
              <a:ea typeface="Roboto"/>
              <a:cs typeface="Roboto"/>
              <a:sym typeface="Roboto"/>
            </a:endParaRPr>
          </a:p>
        </p:txBody>
      </p:sp>
      <p:sp>
        <p:nvSpPr>
          <p:cNvPr id="705" name="Google Shape;705;p54"/>
          <p:cNvSpPr txBox="1"/>
          <p:nvPr/>
        </p:nvSpPr>
        <p:spPr>
          <a:xfrm>
            <a:off x="3316440" y="1711547"/>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60</a:t>
            </a:r>
            <a:endParaRPr sz="1000" b="1">
              <a:solidFill>
                <a:srgbClr val="FFFFFF"/>
              </a:solidFill>
              <a:latin typeface="Roboto"/>
              <a:ea typeface="Roboto"/>
              <a:cs typeface="Roboto"/>
              <a:sym typeface="Roboto"/>
            </a:endParaRPr>
          </a:p>
        </p:txBody>
      </p:sp>
      <p:sp>
        <p:nvSpPr>
          <p:cNvPr id="706" name="Google Shape;706;p54"/>
          <p:cNvSpPr txBox="1"/>
          <p:nvPr/>
        </p:nvSpPr>
        <p:spPr>
          <a:xfrm>
            <a:off x="2715551" y="1830075"/>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170, 160</a:t>
            </a:r>
            <a:endParaRPr sz="800" b="1">
              <a:solidFill>
                <a:srgbClr val="FFFFFF"/>
              </a:solidFill>
              <a:latin typeface="Roboto"/>
              <a:ea typeface="Roboto"/>
              <a:cs typeface="Roboto"/>
              <a:sym typeface="Roboto"/>
            </a:endParaRPr>
          </a:p>
        </p:txBody>
      </p:sp>
      <p:sp>
        <p:nvSpPr>
          <p:cNvPr id="707" name="Google Shape;707;p54"/>
          <p:cNvSpPr txBox="1"/>
          <p:nvPr/>
        </p:nvSpPr>
        <p:spPr>
          <a:xfrm>
            <a:off x="1366751" y="3693875"/>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30, 10</a:t>
            </a:r>
            <a:endParaRPr sz="800" b="1">
              <a:solidFill>
                <a:srgbClr val="FFFFFF"/>
              </a:solidFill>
              <a:latin typeface="Roboto"/>
              <a:ea typeface="Roboto"/>
              <a:cs typeface="Roboto"/>
              <a:sym typeface="Roboto"/>
            </a:endParaRPr>
          </a:p>
        </p:txBody>
      </p:sp>
      <p:sp>
        <p:nvSpPr>
          <p:cNvPr id="708" name="Google Shape;708;p54"/>
          <p:cNvSpPr txBox="1"/>
          <p:nvPr/>
        </p:nvSpPr>
        <p:spPr>
          <a:xfrm>
            <a:off x="2782551" y="3693875"/>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170, 10</a:t>
            </a:r>
            <a:endParaRPr sz="800" b="1">
              <a:solidFill>
                <a:srgbClr val="FFFFFF"/>
              </a:solidFill>
              <a:latin typeface="Roboto"/>
              <a:ea typeface="Roboto"/>
              <a:cs typeface="Roboto"/>
              <a:sym typeface="Roboto"/>
            </a:endParaRPr>
          </a:p>
        </p:txBody>
      </p:sp>
      <p:sp>
        <p:nvSpPr>
          <p:cNvPr id="709" name="Google Shape;709;p54"/>
          <p:cNvSpPr txBox="1"/>
          <p:nvPr/>
        </p:nvSpPr>
        <p:spPr>
          <a:xfrm>
            <a:off x="1574350" y="340075"/>
            <a:ext cx="15402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Calibri"/>
                <a:ea typeface="Calibri"/>
                <a:cs typeface="Calibri"/>
                <a:sym typeface="Calibri"/>
              </a:rPr>
              <a:t>RoIs</a:t>
            </a:r>
            <a:endParaRPr>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(Selective Search)</a:t>
            </a:r>
            <a:endParaRPr sz="1200">
              <a:solidFill>
                <a:srgbClr val="434343"/>
              </a:solidFill>
              <a:latin typeface="Calibri"/>
              <a:ea typeface="Calibri"/>
              <a:cs typeface="Calibri"/>
              <a:sym typeface="Calibri"/>
            </a:endParaRPr>
          </a:p>
        </p:txBody>
      </p:sp>
      <p:cxnSp>
        <p:nvCxnSpPr>
          <p:cNvPr id="710" name="Google Shape;710;p54"/>
          <p:cNvCxnSpPr>
            <a:stCxn id="709" idx="2"/>
          </p:cNvCxnSpPr>
          <p:nvPr/>
        </p:nvCxnSpPr>
        <p:spPr>
          <a:xfrm flipH="1">
            <a:off x="2163250" y="991075"/>
            <a:ext cx="181200" cy="936000"/>
          </a:xfrm>
          <a:prstGeom prst="straightConnector1">
            <a:avLst/>
          </a:prstGeom>
          <a:noFill/>
          <a:ln w="9525" cap="flat" cmpd="sng">
            <a:solidFill>
              <a:schemeClr val="dk2"/>
            </a:solidFill>
            <a:prstDash val="solid"/>
            <a:round/>
            <a:headEnd type="none" w="med" len="med"/>
            <a:tailEnd type="triangle" w="med" len="med"/>
          </a:ln>
        </p:spPr>
      </p:cxnSp>
      <p:cxnSp>
        <p:nvCxnSpPr>
          <p:cNvPr id="711" name="Google Shape;711;p54"/>
          <p:cNvCxnSpPr>
            <a:stCxn id="709" idx="2"/>
          </p:cNvCxnSpPr>
          <p:nvPr/>
        </p:nvCxnSpPr>
        <p:spPr>
          <a:xfrm>
            <a:off x="2344450" y="991075"/>
            <a:ext cx="952200" cy="548700"/>
          </a:xfrm>
          <a:prstGeom prst="straightConnector1">
            <a:avLst/>
          </a:prstGeom>
          <a:noFill/>
          <a:ln w="9525" cap="flat" cmpd="sng">
            <a:solidFill>
              <a:schemeClr val="dk2"/>
            </a:solidFill>
            <a:prstDash val="solid"/>
            <a:round/>
            <a:headEnd type="none" w="med" len="med"/>
            <a:tailEnd type="triangle" w="med" len="med"/>
          </a:ln>
        </p:spPr>
      </p:cxnSp>
      <p:cxnSp>
        <p:nvCxnSpPr>
          <p:cNvPr id="712" name="Google Shape;712;p54"/>
          <p:cNvCxnSpPr>
            <a:stCxn id="709" idx="2"/>
            <a:endCxn id="696" idx="1"/>
          </p:cNvCxnSpPr>
          <p:nvPr/>
        </p:nvCxnSpPr>
        <p:spPr>
          <a:xfrm>
            <a:off x="2344450" y="991075"/>
            <a:ext cx="839400" cy="1448700"/>
          </a:xfrm>
          <a:prstGeom prst="straightConnector1">
            <a:avLst/>
          </a:prstGeom>
          <a:noFill/>
          <a:ln w="9525" cap="flat" cmpd="sng">
            <a:solidFill>
              <a:schemeClr val="dk2"/>
            </a:solidFill>
            <a:prstDash val="solid"/>
            <a:round/>
            <a:headEnd type="none" w="med" len="med"/>
            <a:tailEnd type="triangle" w="med" len="med"/>
          </a:ln>
        </p:spPr>
      </p:cxnSp>
      <p:sp>
        <p:nvSpPr>
          <p:cNvPr id="713" name="Google Shape;713;p54"/>
          <p:cNvSpPr txBox="1"/>
          <p:nvPr/>
        </p:nvSpPr>
        <p:spPr>
          <a:xfrm>
            <a:off x="3950400" y="340075"/>
            <a:ext cx="3262800" cy="117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000"/>
              </a:spcBef>
              <a:spcAft>
                <a:spcPts val="0"/>
              </a:spcAft>
              <a:buNone/>
            </a:pPr>
            <a:r>
              <a:rPr lang="en" sz="1600" b="1">
                <a:solidFill>
                  <a:srgbClr val="0000FF"/>
                </a:solidFill>
                <a:latin typeface="Calibri"/>
                <a:ea typeface="Calibri"/>
                <a:cs typeface="Calibri"/>
                <a:sym typeface="Calibri"/>
              </a:rPr>
              <a:t>RoI coordinates from Selective Search will be in original image scale e.g 224x224  </a:t>
            </a:r>
            <a:endParaRPr sz="1600" b="1">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animEffect transition="in" filter="fade">
                                      <p:cBhvr>
                                        <p:cTn id="7" dur="1000"/>
                                        <p:tgtEl>
                                          <p:spTgt spid="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cxnSp>
        <p:nvCxnSpPr>
          <p:cNvPr id="718" name="Google Shape;718;p55"/>
          <p:cNvCxnSpPr>
            <a:stCxn id="719" idx="3"/>
            <a:endCxn id="720" idx="1"/>
          </p:cNvCxnSpPr>
          <p:nvPr/>
        </p:nvCxnSpPr>
        <p:spPr>
          <a:xfrm>
            <a:off x="3783745" y="2552264"/>
            <a:ext cx="444600" cy="0"/>
          </a:xfrm>
          <a:prstGeom prst="straightConnector1">
            <a:avLst/>
          </a:prstGeom>
          <a:noFill/>
          <a:ln w="9525" cap="flat" cmpd="sng">
            <a:solidFill>
              <a:schemeClr val="dk2"/>
            </a:solidFill>
            <a:prstDash val="solid"/>
            <a:round/>
            <a:headEnd type="none" w="med" len="med"/>
            <a:tailEnd type="triangle" w="med" len="med"/>
          </a:ln>
        </p:spPr>
      </p:cxnSp>
      <p:sp>
        <p:nvSpPr>
          <p:cNvPr id="720" name="Google Shape;720;p55"/>
          <p:cNvSpPr/>
          <p:nvPr/>
        </p:nvSpPr>
        <p:spPr>
          <a:xfrm>
            <a:off x="4228345" y="2173964"/>
            <a:ext cx="771900" cy="756600"/>
          </a:xfrm>
          <a:prstGeom prst="rect">
            <a:avLst/>
          </a:prstGeom>
          <a:solidFill>
            <a:srgbClr val="FFF2CC"/>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CNN</a:t>
            </a:r>
            <a:endParaRPr sz="1000">
              <a:latin typeface="Calibri"/>
              <a:ea typeface="Calibri"/>
              <a:cs typeface="Calibri"/>
              <a:sym typeface="Calibri"/>
            </a:endParaRPr>
          </a:p>
        </p:txBody>
      </p:sp>
      <p:cxnSp>
        <p:nvCxnSpPr>
          <p:cNvPr id="721" name="Google Shape;721;p55"/>
          <p:cNvCxnSpPr>
            <a:stCxn id="720" idx="3"/>
            <a:endCxn id="722" idx="1"/>
          </p:cNvCxnSpPr>
          <p:nvPr/>
        </p:nvCxnSpPr>
        <p:spPr>
          <a:xfrm>
            <a:off x="5000245" y="2552264"/>
            <a:ext cx="401100" cy="0"/>
          </a:xfrm>
          <a:prstGeom prst="straightConnector1">
            <a:avLst/>
          </a:prstGeom>
          <a:noFill/>
          <a:ln w="9525" cap="flat" cmpd="sng">
            <a:solidFill>
              <a:schemeClr val="dk2"/>
            </a:solidFill>
            <a:prstDash val="solid"/>
            <a:round/>
            <a:headEnd type="none" w="med" len="med"/>
            <a:tailEnd type="triangle" w="med" len="med"/>
          </a:ln>
        </p:spPr>
      </p:cxnSp>
      <p:pic>
        <p:nvPicPr>
          <p:cNvPr id="723" name="Google Shape;723;p55"/>
          <p:cNvPicPr preferRelativeResize="0"/>
          <p:nvPr/>
        </p:nvPicPr>
        <p:blipFill>
          <a:blip r:embed="rId3">
            <a:alphaModFix/>
          </a:blip>
          <a:stretch>
            <a:fillRect/>
          </a:stretch>
        </p:blipFill>
        <p:spPr>
          <a:xfrm>
            <a:off x="889425" y="1442925"/>
            <a:ext cx="2914256" cy="2349375"/>
          </a:xfrm>
          <a:prstGeom prst="rect">
            <a:avLst/>
          </a:prstGeom>
          <a:noFill/>
          <a:ln>
            <a:noFill/>
          </a:ln>
        </p:spPr>
      </p:pic>
      <p:sp>
        <p:nvSpPr>
          <p:cNvPr id="724" name="Google Shape;724;p55"/>
          <p:cNvSpPr/>
          <p:nvPr/>
        </p:nvSpPr>
        <p:spPr>
          <a:xfrm>
            <a:off x="1290304" y="1920469"/>
            <a:ext cx="1443300" cy="16791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txBox="1"/>
          <p:nvPr/>
        </p:nvSpPr>
        <p:spPr>
          <a:xfrm>
            <a:off x="985742" y="1753879"/>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30, 160</a:t>
            </a:r>
            <a:endParaRPr sz="800" b="1">
              <a:solidFill>
                <a:srgbClr val="FFFFFF"/>
              </a:solidFill>
              <a:latin typeface="Roboto"/>
              <a:ea typeface="Roboto"/>
              <a:cs typeface="Roboto"/>
              <a:sym typeface="Roboto"/>
            </a:endParaRPr>
          </a:p>
        </p:txBody>
      </p:sp>
      <p:sp>
        <p:nvSpPr>
          <p:cNvPr id="726" name="Google Shape;726;p55"/>
          <p:cNvSpPr/>
          <p:nvPr/>
        </p:nvSpPr>
        <p:spPr>
          <a:xfrm>
            <a:off x="2733556" y="2486294"/>
            <a:ext cx="641100" cy="11133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txBox="1"/>
          <p:nvPr/>
        </p:nvSpPr>
        <p:spPr>
          <a:xfrm>
            <a:off x="2802915" y="2289347"/>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50</a:t>
            </a:r>
            <a:endParaRPr sz="1000" b="1">
              <a:solidFill>
                <a:srgbClr val="FFFFFF"/>
              </a:solidFill>
              <a:latin typeface="Roboto"/>
              <a:ea typeface="Roboto"/>
              <a:cs typeface="Roboto"/>
              <a:sym typeface="Roboto"/>
            </a:endParaRPr>
          </a:p>
        </p:txBody>
      </p:sp>
      <p:cxnSp>
        <p:nvCxnSpPr>
          <p:cNvPr id="728" name="Google Shape;728;p55"/>
          <p:cNvCxnSpPr/>
          <p:nvPr/>
        </p:nvCxnSpPr>
        <p:spPr>
          <a:xfrm rot="10800000" flipH="1">
            <a:off x="868125" y="3928450"/>
            <a:ext cx="2939100" cy="18300"/>
          </a:xfrm>
          <a:prstGeom prst="straightConnector1">
            <a:avLst/>
          </a:prstGeom>
          <a:noFill/>
          <a:ln w="9525" cap="flat" cmpd="sng">
            <a:solidFill>
              <a:schemeClr val="dk2"/>
            </a:solidFill>
            <a:prstDash val="dot"/>
            <a:round/>
            <a:headEnd type="none" w="med" len="med"/>
            <a:tailEnd type="none" w="med" len="med"/>
          </a:ln>
        </p:spPr>
      </p:cxnSp>
      <p:sp>
        <p:nvSpPr>
          <p:cNvPr id="729" name="Google Shape;729;p55"/>
          <p:cNvSpPr txBox="1"/>
          <p:nvPr/>
        </p:nvSpPr>
        <p:spPr>
          <a:xfrm>
            <a:off x="1475625" y="3806050"/>
            <a:ext cx="444600" cy="263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cxnSp>
        <p:nvCxnSpPr>
          <p:cNvPr id="730" name="Google Shape;730;p55"/>
          <p:cNvCxnSpPr/>
          <p:nvPr/>
        </p:nvCxnSpPr>
        <p:spPr>
          <a:xfrm rot="5400000" flipH="1">
            <a:off x="-437175" y="2643100"/>
            <a:ext cx="2349300" cy="18300"/>
          </a:xfrm>
          <a:prstGeom prst="straightConnector1">
            <a:avLst/>
          </a:prstGeom>
          <a:noFill/>
          <a:ln w="9525" cap="flat" cmpd="sng">
            <a:solidFill>
              <a:schemeClr val="dk2"/>
            </a:solidFill>
            <a:prstDash val="dot"/>
            <a:round/>
            <a:headEnd type="none" w="med" len="med"/>
            <a:tailEnd type="none" w="med" len="med"/>
          </a:ln>
        </p:spPr>
      </p:cxnSp>
      <p:sp>
        <p:nvSpPr>
          <p:cNvPr id="731" name="Google Shape;731;p55"/>
          <p:cNvSpPr txBox="1"/>
          <p:nvPr/>
        </p:nvSpPr>
        <p:spPr>
          <a:xfrm rot="-5400000">
            <a:off x="559725" y="2483765"/>
            <a:ext cx="355500" cy="263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sp>
        <p:nvSpPr>
          <p:cNvPr id="732" name="Google Shape;732;p55"/>
          <p:cNvSpPr txBox="1"/>
          <p:nvPr/>
        </p:nvSpPr>
        <p:spPr>
          <a:xfrm rot="-5400000">
            <a:off x="909542" y="2592079"/>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150</a:t>
            </a:r>
            <a:endParaRPr sz="1000" b="1">
              <a:solidFill>
                <a:srgbClr val="FFFFFF"/>
              </a:solidFill>
              <a:latin typeface="Roboto"/>
              <a:ea typeface="Roboto"/>
              <a:cs typeface="Roboto"/>
              <a:sym typeface="Roboto"/>
            </a:endParaRPr>
          </a:p>
        </p:txBody>
      </p:sp>
      <p:sp>
        <p:nvSpPr>
          <p:cNvPr id="733" name="Google Shape;733;p55"/>
          <p:cNvSpPr txBox="1"/>
          <p:nvPr/>
        </p:nvSpPr>
        <p:spPr>
          <a:xfrm rot="5400000">
            <a:off x="3227015" y="2962472"/>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100</a:t>
            </a:r>
            <a:endParaRPr sz="1000" b="1">
              <a:solidFill>
                <a:srgbClr val="FFFFFF"/>
              </a:solidFill>
              <a:latin typeface="Roboto"/>
              <a:ea typeface="Roboto"/>
              <a:cs typeface="Roboto"/>
              <a:sym typeface="Roboto"/>
            </a:endParaRPr>
          </a:p>
        </p:txBody>
      </p:sp>
      <p:sp>
        <p:nvSpPr>
          <p:cNvPr id="734" name="Google Shape;734;p55"/>
          <p:cNvSpPr/>
          <p:nvPr/>
        </p:nvSpPr>
        <p:spPr>
          <a:xfrm>
            <a:off x="2885950" y="1571898"/>
            <a:ext cx="641100" cy="6690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txBox="1"/>
          <p:nvPr/>
        </p:nvSpPr>
        <p:spPr>
          <a:xfrm rot="5400000">
            <a:off x="3336315" y="1832147"/>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60</a:t>
            </a:r>
            <a:endParaRPr sz="1000" b="1">
              <a:solidFill>
                <a:srgbClr val="FFFFFF"/>
              </a:solidFill>
              <a:latin typeface="Roboto"/>
              <a:ea typeface="Roboto"/>
              <a:cs typeface="Roboto"/>
              <a:sym typeface="Roboto"/>
            </a:endParaRPr>
          </a:p>
        </p:txBody>
      </p:sp>
      <p:sp>
        <p:nvSpPr>
          <p:cNvPr id="736" name="Google Shape;736;p55"/>
          <p:cNvSpPr txBox="1"/>
          <p:nvPr/>
        </p:nvSpPr>
        <p:spPr>
          <a:xfrm>
            <a:off x="2935440" y="1635347"/>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60</a:t>
            </a:r>
            <a:endParaRPr sz="1000" b="1">
              <a:solidFill>
                <a:srgbClr val="FFFFFF"/>
              </a:solidFill>
              <a:latin typeface="Roboto"/>
              <a:ea typeface="Roboto"/>
              <a:cs typeface="Roboto"/>
              <a:sym typeface="Roboto"/>
            </a:endParaRPr>
          </a:p>
        </p:txBody>
      </p:sp>
      <p:sp>
        <p:nvSpPr>
          <p:cNvPr id="737" name="Google Shape;737;p55"/>
          <p:cNvSpPr txBox="1"/>
          <p:nvPr/>
        </p:nvSpPr>
        <p:spPr>
          <a:xfrm>
            <a:off x="5580600" y="798425"/>
            <a:ext cx="2679900" cy="54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434343"/>
                </a:solidFill>
                <a:latin typeface="Roboto"/>
                <a:ea typeface="Roboto"/>
                <a:cs typeface="Roboto"/>
                <a:sym typeface="Roboto"/>
              </a:rPr>
              <a:t>Original image Feature Map</a:t>
            </a:r>
            <a:endParaRPr b="1">
              <a:solidFill>
                <a:srgbClr val="434343"/>
              </a:solidFill>
              <a:latin typeface="Roboto"/>
              <a:ea typeface="Roboto"/>
              <a:cs typeface="Roboto"/>
              <a:sym typeface="Roboto"/>
            </a:endParaRPr>
          </a:p>
        </p:txBody>
      </p:sp>
      <p:sp>
        <p:nvSpPr>
          <p:cNvPr id="738" name="Google Shape;738;p55"/>
          <p:cNvSpPr txBox="1"/>
          <p:nvPr/>
        </p:nvSpPr>
        <p:spPr>
          <a:xfrm>
            <a:off x="2334551" y="1753875"/>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170, 160</a:t>
            </a:r>
            <a:endParaRPr sz="800" b="1">
              <a:solidFill>
                <a:srgbClr val="FFFFFF"/>
              </a:solidFill>
              <a:latin typeface="Roboto"/>
              <a:ea typeface="Roboto"/>
              <a:cs typeface="Roboto"/>
              <a:sym typeface="Roboto"/>
            </a:endParaRPr>
          </a:p>
        </p:txBody>
      </p:sp>
      <p:sp>
        <p:nvSpPr>
          <p:cNvPr id="739" name="Google Shape;739;p55"/>
          <p:cNvSpPr txBox="1"/>
          <p:nvPr/>
        </p:nvSpPr>
        <p:spPr>
          <a:xfrm>
            <a:off x="985751" y="3617675"/>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30, 10</a:t>
            </a:r>
            <a:endParaRPr sz="800" b="1">
              <a:solidFill>
                <a:srgbClr val="FFFFFF"/>
              </a:solidFill>
              <a:latin typeface="Roboto"/>
              <a:ea typeface="Roboto"/>
              <a:cs typeface="Roboto"/>
              <a:sym typeface="Roboto"/>
            </a:endParaRPr>
          </a:p>
        </p:txBody>
      </p:sp>
      <p:sp>
        <p:nvSpPr>
          <p:cNvPr id="740" name="Google Shape;740;p55"/>
          <p:cNvSpPr txBox="1"/>
          <p:nvPr/>
        </p:nvSpPr>
        <p:spPr>
          <a:xfrm>
            <a:off x="2401551" y="3617675"/>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170, 10</a:t>
            </a:r>
            <a:endParaRPr sz="800" b="1">
              <a:solidFill>
                <a:srgbClr val="FFFFFF"/>
              </a:solidFill>
              <a:latin typeface="Roboto"/>
              <a:ea typeface="Roboto"/>
              <a:cs typeface="Roboto"/>
              <a:sym typeface="Roboto"/>
            </a:endParaRPr>
          </a:p>
        </p:txBody>
      </p:sp>
      <p:graphicFrame>
        <p:nvGraphicFramePr>
          <p:cNvPr id="741" name="Google Shape;741;p55"/>
          <p:cNvGraphicFramePr/>
          <p:nvPr/>
        </p:nvGraphicFramePr>
        <p:xfrm>
          <a:off x="5580600" y="1535525"/>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0.04</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6"/>
                  </a:ext>
                </a:extLst>
              </a:tr>
            </a:tbl>
          </a:graphicData>
        </a:graphic>
      </p:graphicFrame>
      <p:sp>
        <p:nvSpPr>
          <p:cNvPr id="742" name="Google Shape;742;p55"/>
          <p:cNvSpPr txBox="1"/>
          <p:nvPr/>
        </p:nvSpPr>
        <p:spPr>
          <a:xfrm>
            <a:off x="5580600" y="3529200"/>
            <a:ext cx="26799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rgbClr val="434343"/>
                </a:solidFill>
                <a:latin typeface="Roboto"/>
                <a:ea typeface="Roboto"/>
                <a:cs typeface="Roboto"/>
                <a:sym typeface="Roboto"/>
              </a:rPr>
              <a:t>Feature map of whole image - 7x7x2048</a:t>
            </a:r>
            <a:endParaRPr sz="1000">
              <a:solidFill>
                <a:srgbClr val="434343"/>
              </a:solidFill>
              <a:latin typeface="Roboto"/>
              <a:ea typeface="Roboto"/>
              <a:cs typeface="Roboto"/>
              <a:sym typeface="Roboto"/>
            </a:endParaRPr>
          </a:p>
        </p:txBody>
      </p:sp>
      <p:sp>
        <p:nvSpPr>
          <p:cNvPr id="743" name="Google Shape;743;p55"/>
          <p:cNvSpPr txBox="1"/>
          <p:nvPr/>
        </p:nvSpPr>
        <p:spPr>
          <a:xfrm>
            <a:off x="1574350" y="340075"/>
            <a:ext cx="15402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Calibri"/>
                <a:ea typeface="Calibri"/>
                <a:cs typeface="Calibri"/>
                <a:sym typeface="Calibri"/>
              </a:rPr>
              <a:t>RoIs</a:t>
            </a:r>
            <a:endParaRPr>
              <a:solidFill>
                <a:srgbClr val="434343"/>
              </a:solidFill>
              <a:latin typeface="Calibri"/>
              <a:ea typeface="Calibri"/>
              <a:cs typeface="Calibri"/>
              <a:sym typeface="Calibri"/>
            </a:endParaRPr>
          </a:p>
          <a:p>
            <a:pPr marL="0" lvl="0" indent="0" algn="ctr" rtl="0">
              <a:spcBef>
                <a:spcPts val="0"/>
              </a:spcBef>
              <a:spcAft>
                <a:spcPts val="0"/>
              </a:spcAft>
              <a:buNone/>
            </a:pPr>
            <a:r>
              <a:rPr lang="en" sz="1200">
                <a:solidFill>
                  <a:srgbClr val="434343"/>
                </a:solidFill>
                <a:latin typeface="Calibri"/>
                <a:ea typeface="Calibri"/>
                <a:cs typeface="Calibri"/>
                <a:sym typeface="Calibri"/>
              </a:rPr>
              <a:t>(Selective Search)</a:t>
            </a:r>
            <a:endParaRPr sz="1200">
              <a:solidFill>
                <a:srgbClr val="434343"/>
              </a:solidFill>
              <a:latin typeface="Calibri"/>
              <a:ea typeface="Calibri"/>
              <a:cs typeface="Calibri"/>
              <a:sym typeface="Calibri"/>
            </a:endParaRPr>
          </a:p>
        </p:txBody>
      </p:sp>
      <p:cxnSp>
        <p:nvCxnSpPr>
          <p:cNvPr id="744" name="Google Shape;744;p55"/>
          <p:cNvCxnSpPr>
            <a:stCxn id="743" idx="2"/>
          </p:cNvCxnSpPr>
          <p:nvPr/>
        </p:nvCxnSpPr>
        <p:spPr>
          <a:xfrm flipH="1">
            <a:off x="2163250" y="991075"/>
            <a:ext cx="181200" cy="936000"/>
          </a:xfrm>
          <a:prstGeom prst="straightConnector1">
            <a:avLst/>
          </a:prstGeom>
          <a:noFill/>
          <a:ln w="9525" cap="flat" cmpd="sng">
            <a:solidFill>
              <a:schemeClr val="dk2"/>
            </a:solidFill>
            <a:prstDash val="solid"/>
            <a:round/>
            <a:headEnd type="none" w="med" len="med"/>
            <a:tailEnd type="triangle" w="med" len="med"/>
          </a:ln>
        </p:spPr>
      </p:cxnSp>
      <p:cxnSp>
        <p:nvCxnSpPr>
          <p:cNvPr id="745" name="Google Shape;745;p55"/>
          <p:cNvCxnSpPr>
            <a:stCxn id="743" idx="2"/>
          </p:cNvCxnSpPr>
          <p:nvPr/>
        </p:nvCxnSpPr>
        <p:spPr>
          <a:xfrm>
            <a:off x="2344450" y="991075"/>
            <a:ext cx="952200" cy="548700"/>
          </a:xfrm>
          <a:prstGeom prst="straightConnector1">
            <a:avLst/>
          </a:prstGeom>
          <a:noFill/>
          <a:ln w="9525" cap="flat" cmpd="sng">
            <a:solidFill>
              <a:schemeClr val="dk2"/>
            </a:solidFill>
            <a:prstDash val="solid"/>
            <a:round/>
            <a:headEnd type="none" w="med" len="med"/>
            <a:tailEnd type="triangle" w="med" len="med"/>
          </a:ln>
        </p:spPr>
      </p:cxnSp>
      <p:cxnSp>
        <p:nvCxnSpPr>
          <p:cNvPr id="746" name="Google Shape;746;p55"/>
          <p:cNvCxnSpPr>
            <a:stCxn id="743" idx="2"/>
          </p:cNvCxnSpPr>
          <p:nvPr/>
        </p:nvCxnSpPr>
        <p:spPr>
          <a:xfrm>
            <a:off x="2344450" y="991075"/>
            <a:ext cx="839400" cy="1448700"/>
          </a:xfrm>
          <a:prstGeom prst="straightConnector1">
            <a:avLst/>
          </a:prstGeom>
          <a:noFill/>
          <a:ln w="9525" cap="flat" cmpd="sng">
            <a:solidFill>
              <a:schemeClr val="dk2"/>
            </a:solidFill>
            <a:prstDash val="solid"/>
            <a:round/>
            <a:headEnd type="none" w="med" len="med"/>
            <a:tailEnd type="triangle" w="med" len="med"/>
          </a:ln>
        </p:spPr>
      </p:cxnSp>
      <p:sp>
        <p:nvSpPr>
          <p:cNvPr id="747" name="Google Shape;747;p55"/>
          <p:cNvSpPr txBox="1"/>
          <p:nvPr/>
        </p:nvSpPr>
        <p:spPr>
          <a:xfrm>
            <a:off x="5144450" y="4069150"/>
            <a:ext cx="3000000" cy="87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000"/>
              </a:spcBef>
              <a:spcAft>
                <a:spcPts val="0"/>
              </a:spcAft>
              <a:buNone/>
            </a:pPr>
            <a:r>
              <a:rPr lang="en" sz="1600" b="1">
                <a:solidFill>
                  <a:srgbClr val="FF0000"/>
                </a:solidFill>
                <a:latin typeface="Calibri"/>
                <a:ea typeface="Calibri"/>
                <a:cs typeface="Calibri"/>
                <a:sym typeface="Calibri"/>
              </a:rPr>
              <a:t>How do we get RoI feature maps?</a:t>
            </a:r>
            <a:endParaRPr sz="1600" b="1">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7"/>
                                        </p:tgtEl>
                                        <p:attrNameLst>
                                          <p:attrName>style.visibility</p:attrName>
                                        </p:attrNameLst>
                                      </p:cBhvr>
                                      <p:to>
                                        <p:strVal val="visible"/>
                                      </p:to>
                                    </p:set>
                                    <p:animEffect transition="in" filter="fade">
                                      <p:cBhvr>
                                        <p:cTn id="7" dur="1000"/>
                                        <p:tgtEl>
                                          <p:spTgt spid="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752" name="Google Shape;752;p56"/>
          <p:cNvPicPr preferRelativeResize="0"/>
          <p:nvPr/>
        </p:nvPicPr>
        <p:blipFill>
          <a:blip r:embed="rId3">
            <a:alphaModFix/>
          </a:blip>
          <a:stretch>
            <a:fillRect/>
          </a:stretch>
        </p:blipFill>
        <p:spPr>
          <a:xfrm>
            <a:off x="1524088" y="1480700"/>
            <a:ext cx="2914256" cy="2349375"/>
          </a:xfrm>
          <a:prstGeom prst="rect">
            <a:avLst/>
          </a:prstGeom>
          <a:noFill/>
          <a:ln>
            <a:noFill/>
          </a:ln>
        </p:spPr>
      </p:pic>
      <p:sp>
        <p:nvSpPr>
          <p:cNvPr id="753" name="Google Shape;753;p56"/>
          <p:cNvSpPr/>
          <p:nvPr/>
        </p:nvSpPr>
        <p:spPr>
          <a:xfrm>
            <a:off x="1924967" y="1958244"/>
            <a:ext cx="1443300" cy="16791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6"/>
          <p:cNvSpPr txBox="1"/>
          <p:nvPr/>
        </p:nvSpPr>
        <p:spPr>
          <a:xfrm>
            <a:off x="1620404" y="1791654"/>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30, 160</a:t>
            </a:r>
            <a:endParaRPr sz="800" b="1">
              <a:solidFill>
                <a:srgbClr val="FFFFFF"/>
              </a:solidFill>
              <a:latin typeface="Roboto"/>
              <a:ea typeface="Roboto"/>
              <a:cs typeface="Roboto"/>
              <a:sym typeface="Roboto"/>
            </a:endParaRPr>
          </a:p>
        </p:txBody>
      </p:sp>
      <p:cxnSp>
        <p:nvCxnSpPr>
          <p:cNvPr id="755" name="Google Shape;755;p56"/>
          <p:cNvCxnSpPr/>
          <p:nvPr/>
        </p:nvCxnSpPr>
        <p:spPr>
          <a:xfrm rot="10800000" flipH="1">
            <a:off x="1502788" y="3966225"/>
            <a:ext cx="2939100" cy="18300"/>
          </a:xfrm>
          <a:prstGeom prst="straightConnector1">
            <a:avLst/>
          </a:prstGeom>
          <a:noFill/>
          <a:ln w="9525" cap="flat" cmpd="sng">
            <a:solidFill>
              <a:schemeClr val="dk2"/>
            </a:solidFill>
            <a:prstDash val="dot"/>
            <a:round/>
            <a:headEnd type="none" w="med" len="med"/>
            <a:tailEnd type="none" w="med" len="med"/>
          </a:ln>
        </p:spPr>
      </p:cxnSp>
      <p:sp>
        <p:nvSpPr>
          <p:cNvPr id="756" name="Google Shape;756;p56"/>
          <p:cNvSpPr txBox="1"/>
          <p:nvPr/>
        </p:nvSpPr>
        <p:spPr>
          <a:xfrm>
            <a:off x="2110288" y="3843825"/>
            <a:ext cx="444600" cy="263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cxnSp>
        <p:nvCxnSpPr>
          <p:cNvPr id="757" name="Google Shape;757;p56"/>
          <p:cNvCxnSpPr/>
          <p:nvPr/>
        </p:nvCxnSpPr>
        <p:spPr>
          <a:xfrm rot="5400000" flipH="1">
            <a:off x="197488" y="2680875"/>
            <a:ext cx="2349300" cy="18300"/>
          </a:xfrm>
          <a:prstGeom prst="straightConnector1">
            <a:avLst/>
          </a:prstGeom>
          <a:noFill/>
          <a:ln w="9525" cap="flat" cmpd="sng">
            <a:solidFill>
              <a:schemeClr val="dk2"/>
            </a:solidFill>
            <a:prstDash val="dot"/>
            <a:round/>
            <a:headEnd type="none" w="med" len="med"/>
            <a:tailEnd type="none" w="med" len="med"/>
          </a:ln>
        </p:spPr>
      </p:cxnSp>
      <p:sp>
        <p:nvSpPr>
          <p:cNvPr id="758" name="Google Shape;758;p56"/>
          <p:cNvSpPr txBox="1"/>
          <p:nvPr/>
        </p:nvSpPr>
        <p:spPr>
          <a:xfrm rot="-5400000">
            <a:off x="1194388" y="2521540"/>
            <a:ext cx="355500" cy="263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sp>
        <p:nvSpPr>
          <p:cNvPr id="759" name="Google Shape;759;p56"/>
          <p:cNvSpPr txBox="1"/>
          <p:nvPr/>
        </p:nvSpPr>
        <p:spPr>
          <a:xfrm rot="-5400000">
            <a:off x="1544204" y="2629854"/>
            <a:ext cx="542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150</a:t>
            </a:r>
            <a:endParaRPr sz="1000" b="1">
              <a:solidFill>
                <a:srgbClr val="FFFFFF"/>
              </a:solidFill>
              <a:latin typeface="Roboto"/>
              <a:ea typeface="Roboto"/>
              <a:cs typeface="Roboto"/>
              <a:sym typeface="Roboto"/>
            </a:endParaRPr>
          </a:p>
        </p:txBody>
      </p:sp>
      <p:sp>
        <p:nvSpPr>
          <p:cNvPr id="760" name="Google Shape;760;p56"/>
          <p:cNvSpPr txBox="1"/>
          <p:nvPr/>
        </p:nvSpPr>
        <p:spPr>
          <a:xfrm>
            <a:off x="2587050" y="401675"/>
            <a:ext cx="3969900" cy="54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434343"/>
                </a:solidFill>
                <a:latin typeface="Roboto"/>
                <a:ea typeface="Roboto"/>
                <a:cs typeface="Roboto"/>
                <a:sym typeface="Roboto"/>
              </a:rPr>
              <a:t>Building RoI Feature Map</a:t>
            </a:r>
            <a:endParaRPr b="1">
              <a:solidFill>
                <a:srgbClr val="434343"/>
              </a:solidFill>
              <a:latin typeface="Roboto"/>
              <a:ea typeface="Roboto"/>
              <a:cs typeface="Roboto"/>
              <a:sym typeface="Roboto"/>
            </a:endParaRPr>
          </a:p>
        </p:txBody>
      </p:sp>
      <p:sp>
        <p:nvSpPr>
          <p:cNvPr id="761" name="Google Shape;761;p56"/>
          <p:cNvSpPr txBox="1"/>
          <p:nvPr/>
        </p:nvSpPr>
        <p:spPr>
          <a:xfrm>
            <a:off x="2969214" y="1791650"/>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170, 160</a:t>
            </a:r>
            <a:endParaRPr sz="800" b="1">
              <a:solidFill>
                <a:srgbClr val="FFFFFF"/>
              </a:solidFill>
              <a:latin typeface="Roboto"/>
              <a:ea typeface="Roboto"/>
              <a:cs typeface="Roboto"/>
              <a:sym typeface="Roboto"/>
            </a:endParaRPr>
          </a:p>
        </p:txBody>
      </p:sp>
      <p:sp>
        <p:nvSpPr>
          <p:cNvPr id="762" name="Google Shape;762;p56"/>
          <p:cNvSpPr txBox="1"/>
          <p:nvPr/>
        </p:nvSpPr>
        <p:spPr>
          <a:xfrm>
            <a:off x="1620414" y="3655450"/>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30, 10</a:t>
            </a:r>
            <a:endParaRPr sz="800" b="1">
              <a:solidFill>
                <a:srgbClr val="FFFFFF"/>
              </a:solidFill>
              <a:latin typeface="Roboto"/>
              <a:ea typeface="Roboto"/>
              <a:cs typeface="Roboto"/>
              <a:sym typeface="Roboto"/>
            </a:endParaRPr>
          </a:p>
        </p:txBody>
      </p:sp>
      <p:sp>
        <p:nvSpPr>
          <p:cNvPr id="763" name="Google Shape;763;p56"/>
          <p:cNvSpPr txBox="1"/>
          <p:nvPr/>
        </p:nvSpPr>
        <p:spPr>
          <a:xfrm>
            <a:off x="3036214" y="3655450"/>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170, 10</a:t>
            </a:r>
            <a:endParaRPr sz="800" b="1">
              <a:solidFill>
                <a:srgbClr val="FFFFFF"/>
              </a:solidFill>
              <a:latin typeface="Roboto"/>
              <a:ea typeface="Roboto"/>
              <a:cs typeface="Roboto"/>
              <a:sym typeface="Roboto"/>
            </a:endParaRPr>
          </a:p>
        </p:txBody>
      </p:sp>
      <p:graphicFrame>
        <p:nvGraphicFramePr>
          <p:cNvPr id="764" name="Google Shape;764;p56"/>
          <p:cNvGraphicFramePr/>
          <p:nvPr/>
        </p:nvGraphicFramePr>
        <p:xfrm>
          <a:off x="5452738" y="1795213"/>
          <a:ext cx="3000000" cy="3000000"/>
        </p:xfrm>
        <a:graphic>
          <a:graphicData uri="http://schemas.openxmlformats.org/drawingml/2006/table">
            <a:tbl>
              <a:tblPr>
                <a:noFill/>
                <a:tableStyleId>{6C56EC2C-61FF-4E3A-B131-CDD2B3A45D9C}</a:tableStyleId>
              </a:tblPr>
              <a:tblGrid>
                <a:gridCol w="639075">
                  <a:extLst>
                    <a:ext uri="{9D8B030D-6E8A-4147-A177-3AD203B41FA5}">
                      <a16:colId xmlns:a16="http://schemas.microsoft.com/office/drawing/2014/main" val="20000"/>
                    </a:ext>
                  </a:extLst>
                </a:gridCol>
                <a:gridCol w="639075">
                  <a:extLst>
                    <a:ext uri="{9D8B030D-6E8A-4147-A177-3AD203B41FA5}">
                      <a16:colId xmlns:a16="http://schemas.microsoft.com/office/drawing/2014/main" val="20001"/>
                    </a:ext>
                  </a:extLst>
                </a:gridCol>
                <a:gridCol w="639075">
                  <a:extLst>
                    <a:ext uri="{9D8B030D-6E8A-4147-A177-3AD203B41FA5}">
                      <a16:colId xmlns:a16="http://schemas.microsoft.com/office/drawing/2014/main" val="20002"/>
                    </a:ext>
                  </a:extLst>
                </a:gridCol>
              </a:tblGrid>
              <a:tr h="356925">
                <a:tc>
                  <a:txBody>
                    <a:bodyPr/>
                    <a:lstStyle/>
                    <a:p>
                      <a:pPr marL="0" lvl="0" indent="0" algn="ctr" rtl="0">
                        <a:spcBef>
                          <a:spcPts val="0"/>
                        </a:spcBef>
                        <a:spcAft>
                          <a:spcPts val="0"/>
                        </a:spcAft>
                        <a:buNone/>
                      </a:pPr>
                      <a:r>
                        <a:rPr lang="en" sz="600">
                          <a:solidFill>
                            <a:srgbClr val="FFFFFF"/>
                          </a:solidFill>
                          <a:latin typeface="Roboto"/>
                          <a:ea typeface="Roboto"/>
                          <a:cs typeface="Roboto"/>
                          <a:sym typeface="Roboto"/>
                        </a:rPr>
                        <a:t>RoI Coordinates</a:t>
                      </a:r>
                      <a:endParaRPr sz="600">
                        <a:solidFill>
                          <a:srgbClr val="FFFFFF"/>
                        </a:solidFill>
                        <a:latin typeface="Roboto"/>
                        <a:ea typeface="Roboto"/>
                        <a:cs typeface="Roboto"/>
                        <a:sym typeface="Roboto"/>
                      </a:endParaRPr>
                    </a:p>
                  </a:txBody>
                  <a:tcPr marL="91425" marR="91425" marT="91425" marB="91425" anchor="ctr">
                    <a:solidFill>
                      <a:srgbClr val="A64D79"/>
                    </a:solidFill>
                  </a:tcPr>
                </a:tc>
                <a:tc>
                  <a:txBody>
                    <a:bodyPr/>
                    <a:lstStyle/>
                    <a:p>
                      <a:pPr marL="0" lvl="0" indent="0" algn="ctr" rtl="0">
                        <a:spcBef>
                          <a:spcPts val="0"/>
                        </a:spcBef>
                        <a:spcAft>
                          <a:spcPts val="0"/>
                        </a:spcAft>
                        <a:buNone/>
                      </a:pPr>
                      <a:r>
                        <a:rPr lang="en" sz="600">
                          <a:solidFill>
                            <a:srgbClr val="FFFFFF"/>
                          </a:solidFill>
                          <a:latin typeface="Roboto"/>
                          <a:ea typeface="Roboto"/>
                          <a:cs typeface="Roboto"/>
                          <a:sym typeface="Roboto"/>
                        </a:rPr>
                        <a:t>Divide coords by 32</a:t>
                      </a:r>
                      <a:endParaRPr sz="600">
                        <a:solidFill>
                          <a:srgbClr val="FFFFFF"/>
                        </a:solidFill>
                        <a:latin typeface="Roboto"/>
                        <a:ea typeface="Roboto"/>
                        <a:cs typeface="Roboto"/>
                        <a:sym typeface="Roboto"/>
                      </a:endParaRPr>
                    </a:p>
                  </a:txBody>
                  <a:tcPr marL="91425" marR="91425" marT="91425" marB="91425" anchor="ctr">
                    <a:solidFill>
                      <a:srgbClr val="A64D79"/>
                    </a:solidFill>
                  </a:tcPr>
                </a:tc>
                <a:tc>
                  <a:txBody>
                    <a:bodyPr/>
                    <a:lstStyle/>
                    <a:p>
                      <a:pPr marL="0" lvl="0" indent="0" algn="ctr" rtl="0">
                        <a:spcBef>
                          <a:spcPts val="0"/>
                        </a:spcBef>
                        <a:spcAft>
                          <a:spcPts val="0"/>
                        </a:spcAft>
                        <a:buNone/>
                      </a:pPr>
                      <a:r>
                        <a:rPr lang="en" sz="600">
                          <a:solidFill>
                            <a:srgbClr val="FFFFFF"/>
                          </a:solidFill>
                          <a:latin typeface="Roboto"/>
                          <a:ea typeface="Roboto"/>
                          <a:cs typeface="Roboto"/>
                          <a:sym typeface="Roboto"/>
                        </a:rPr>
                        <a:t>Convert to Int (Floor)</a:t>
                      </a:r>
                      <a:endParaRPr sz="600">
                        <a:solidFill>
                          <a:srgbClr val="FFFFFF"/>
                        </a:solidFill>
                        <a:latin typeface="Roboto"/>
                        <a:ea typeface="Roboto"/>
                        <a:cs typeface="Roboto"/>
                        <a:sym typeface="Roboto"/>
                      </a:endParaRPr>
                    </a:p>
                  </a:txBody>
                  <a:tcPr marL="91425" marR="91425" marT="91425" marB="91425" anchor="ctr">
                    <a:solidFill>
                      <a:srgbClr val="A64D79"/>
                    </a:solidFill>
                  </a:tcPr>
                </a:tc>
                <a:extLst>
                  <a:ext uri="{0D108BD9-81ED-4DB2-BD59-A6C34878D82A}">
                    <a16:rowId xmlns:a16="http://schemas.microsoft.com/office/drawing/2014/main" val="10000"/>
                  </a:ext>
                </a:extLst>
              </a:tr>
              <a:tr h="285000">
                <a:tc>
                  <a:txBody>
                    <a:bodyPr/>
                    <a:lstStyle/>
                    <a:p>
                      <a:pPr marL="0" lvl="0" indent="0" algn="ctr" rtl="0">
                        <a:spcBef>
                          <a:spcPts val="0"/>
                        </a:spcBef>
                        <a:spcAft>
                          <a:spcPts val="0"/>
                        </a:spcAft>
                        <a:buNone/>
                      </a:pPr>
                      <a:r>
                        <a:rPr lang="en" sz="600">
                          <a:latin typeface="Roboto"/>
                          <a:ea typeface="Roboto"/>
                          <a:cs typeface="Roboto"/>
                          <a:sym typeface="Roboto"/>
                        </a:rPr>
                        <a:t>30,160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0.9, 5 </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0, 5</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65875">
                <a:tc>
                  <a:txBody>
                    <a:bodyPr/>
                    <a:lstStyle/>
                    <a:p>
                      <a:pPr marL="0" lvl="0" indent="0" algn="ctr" rtl="0">
                        <a:spcBef>
                          <a:spcPts val="0"/>
                        </a:spcBef>
                        <a:spcAft>
                          <a:spcPts val="0"/>
                        </a:spcAft>
                        <a:buNone/>
                      </a:pPr>
                      <a:r>
                        <a:rPr lang="en" sz="600">
                          <a:latin typeface="Roboto"/>
                          <a:ea typeface="Roboto"/>
                          <a:cs typeface="Roboto"/>
                          <a:sym typeface="Roboto"/>
                        </a:rPr>
                        <a:t>170, 160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5.3, 5</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5, 5</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65875">
                <a:tc>
                  <a:txBody>
                    <a:bodyPr/>
                    <a:lstStyle/>
                    <a:p>
                      <a:pPr marL="0" lvl="0" indent="0" algn="ctr" rtl="0">
                        <a:spcBef>
                          <a:spcPts val="0"/>
                        </a:spcBef>
                        <a:spcAft>
                          <a:spcPts val="0"/>
                        </a:spcAft>
                        <a:buNone/>
                      </a:pPr>
                      <a:r>
                        <a:rPr lang="en" sz="600">
                          <a:latin typeface="Roboto"/>
                          <a:ea typeface="Roboto"/>
                          <a:cs typeface="Roboto"/>
                          <a:sym typeface="Roboto"/>
                        </a:rPr>
                        <a:t>30,10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0.9, 0.3</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0, 0</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65875">
                <a:tc>
                  <a:txBody>
                    <a:bodyPr/>
                    <a:lstStyle/>
                    <a:p>
                      <a:pPr marL="0" lvl="0" indent="0" algn="ctr" rtl="0">
                        <a:spcBef>
                          <a:spcPts val="0"/>
                        </a:spcBef>
                        <a:spcAft>
                          <a:spcPts val="0"/>
                        </a:spcAft>
                        <a:buNone/>
                      </a:pPr>
                      <a:r>
                        <a:rPr lang="en" sz="600">
                          <a:latin typeface="Roboto"/>
                          <a:ea typeface="Roboto"/>
                          <a:cs typeface="Roboto"/>
                          <a:sym typeface="Roboto"/>
                        </a:rPr>
                        <a:t>170,10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5.3, 0.3</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5, 0</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bl>
          </a:graphicData>
        </a:graphic>
      </p:graphicFrame>
      <p:cxnSp>
        <p:nvCxnSpPr>
          <p:cNvPr id="765" name="Google Shape;765;p56"/>
          <p:cNvCxnSpPr>
            <a:stCxn id="753" idx="3"/>
          </p:cNvCxnSpPr>
          <p:nvPr/>
        </p:nvCxnSpPr>
        <p:spPr>
          <a:xfrm>
            <a:off x="3368267" y="2797794"/>
            <a:ext cx="2082300" cy="7800"/>
          </a:xfrm>
          <a:prstGeom prst="straightConnector1">
            <a:avLst/>
          </a:prstGeom>
          <a:noFill/>
          <a:ln w="28575" cap="flat" cmpd="sng">
            <a:solidFill>
              <a:srgbClr val="F1C232"/>
            </a:solidFill>
            <a:prstDash val="solid"/>
            <a:round/>
            <a:headEnd type="none" w="med" len="med"/>
            <a:tailEnd type="triangle" w="med" len="med"/>
          </a:ln>
        </p:spPr>
      </p:cxnSp>
      <p:sp>
        <p:nvSpPr>
          <p:cNvPr id="766" name="Google Shape;766;p56"/>
          <p:cNvSpPr txBox="1"/>
          <p:nvPr/>
        </p:nvSpPr>
        <p:spPr>
          <a:xfrm>
            <a:off x="4871700" y="3638600"/>
            <a:ext cx="3563700" cy="87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rgbClr val="0000FF"/>
                </a:solidFill>
                <a:latin typeface="Calibri"/>
                <a:ea typeface="Calibri"/>
                <a:cs typeface="Calibri"/>
                <a:sym typeface="Calibri"/>
              </a:rPr>
              <a:t>Convert RoI coordinates from original image scale (224x224) to Feature map scale (7x7)</a:t>
            </a:r>
            <a:endParaRPr sz="1600" b="1">
              <a:solidFill>
                <a:srgbClr val="0000FF"/>
              </a:solidFill>
              <a:latin typeface="Calibri"/>
              <a:ea typeface="Calibri"/>
              <a:cs typeface="Calibri"/>
              <a:sym typeface="Calibri"/>
            </a:endParaRPr>
          </a:p>
        </p:txBody>
      </p:sp>
      <p:sp>
        <p:nvSpPr>
          <p:cNvPr id="767" name="Google Shape;767;p56"/>
          <p:cNvSpPr txBox="1"/>
          <p:nvPr/>
        </p:nvSpPr>
        <p:spPr>
          <a:xfrm>
            <a:off x="901800" y="4146800"/>
            <a:ext cx="3969900" cy="669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000">
                <a:solidFill>
                  <a:srgbClr val="434343"/>
                </a:solidFill>
                <a:latin typeface="Roboto"/>
                <a:ea typeface="Roboto"/>
                <a:cs typeface="Roboto"/>
                <a:sym typeface="Roboto"/>
              </a:rPr>
              <a:t>Let’s take one RoI to understand the steps</a:t>
            </a:r>
            <a:endParaRPr>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6"/>
                                        </p:tgtEl>
                                        <p:attrNameLst>
                                          <p:attrName>style.visibility</p:attrName>
                                        </p:attrNameLst>
                                      </p:cBhvr>
                                      <p:to>
                                        <p:strVal val="visible"/>
                                      </p:to>
                                    </p:set>
                                    <p:animEffect transition="in" filter="fade">
                                      <p:cBhvr>
                                        <p:cTn id="7" dur="1000"/>
                                        <p:tgtEl>
                                          <p:spTgt spid="7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4"/>
                                        </p:tgtEl>
                                        <p:attrNameLst>
                                          <p:attrName>style.visibility</p:attrName>
                                        </p:attrNameLst>
                                      </p:cBhvr>
                                      <p:to>
                                        <p:strVal val="visible"/>
                                      </p:to>
                                    </p:set>
                                    <p:animEffect transition="in" filter="fade">
                                      <p:cBhvr>
                                        <p:cTn id="12" dur="1000"/>
                                        <p:tgtEl>
                                          <p:spTgt spid="764"/>
                                        </p:tgtEl>
                                      </p:cBhvr>
                                    </p:animEffect>
                                  </p:childTnLst>
                                </p:cTn>
                              </p:par>
                              <p:par>
                                <p:cTn id="13" presetID="10" presetClass="entr" presetSubtype="0" fill="hold" nodeType="withEffect">
                                  <p:stCondLst>
                                    <p:cond delay="0"/>
                                  </p:stCondLst>
                                  <p:childTnLst>
                                    <p:set>
                                      <p:cBhvr>
                                        <p:cTn id="14" dur="1" fill="hold">
                                          <p:stCondLst>
                                            <p:cond delay="0"/>
                                          </p:stCondLst>
                                        </p:cTn>
                                        <p:tgtEl>
                                          <p:spTgt spid="765"/>
                                        </p:tgtEl>
                                        <p:attrNameLst>
                                          <p:attrName>style.visibility</p:attrName>
                                        </p:attrNameLst>
                                      </p:cBhvr>
                                      <p:to>
                                        <p:strVal val="visible"/>
                                      </p:to>
                                    </p:set>
                                    <p:animEffect transition="in" filter="fade">
                                      <p:cBhvr>
                                        <p:cTn id="15" dur="1000"/>
                                        <p:tgtEl>
                                          <p:spTgt spid="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57"/>
          <p:cNvSpPr/>
          <p:nvPr/>
        </p:nvSpPr>
        <p:spPr>
          <a:xfrm>
            <a:off x="3139125" y="2167925"/>
            <a:ext cx="1917300" cy="139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73" name="Google Shape;773;p57"/>
          <p:cNvGraphicFramePr/>
          <p:nvPr/>
        </p:nvGraphicFramePr>
        <p:xfrm>
          <a:off x="3142200" y="1611725"/>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0.04</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6"/>
                  </a:ext>
                </a:extLst>
              </a:tr>
            </a:tbl>
          </a:graphicData>
        </a:graphic>
      </p:graphicFrame>
      <p:sp>
        <p:nvSpPr>
          <p:cNvPr id="774" name="Google Shape;774;p57"/>
          <p:cNvSpPr txBox="1"/>
          <p:nvPr/>
        </p:nvSpPr>
        <p:spPr>
          <a:xfrm>
            <a:off x="2587050" y="401675"/>
            <a:ext cx="3969900" cy="54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434343"/>
                </a:solidFill>
                <a:latin typeface="Roboto"/>
                <a:ea typeface="Roboto"/>
                <a:cs typeface="Roboto"/>
                <a:sym typeface="Roboto"/>
              </a:rPr>
              <a:t>Building RoI Feature Map</a:t>
            </a:r>
            <a:endParaRPr b="1">
              <a:solidFill>
                <a:srgbClr val="434343"/>
              </a:solidFill>
              <a:latin typeface="Roboto"/>
              <a:ea typeface="Roboto"/>
              <a:cs typeface="Roboto"/>
              <a:sym typeface="Roboto"/>
            </a:endParaRPr>
          </a:p>
        </p:txBody>
      </p:sp>
      <p:graphicFrame>
        <p:nvGraphicFramePr>
          <p:cNvPr id="775" name="Google Shape;775;p57"/>
          <p:cNvGraphicFramePr/>
          <p:nvPr/>
        </p:nvGraphicFramePr>
        <p:xfrm>
          <a:off x="1109338" y="1795213"/>
          <a:ext cx="3000000" cy="3000000"/>
        </p:xfrm>
        <a:graphic>
          <a:graphicData uri="http://schemas.openxmlformats.org/drawingml/2006/table">
            <a:tbl>
              <a:tblPr>
                <a:noFill/>
                <a:tableStyleId>{6C56EC2C-61FF-4E3A-B131-CDD2B3A45D9C}</a:tableStyleId>
              </a:tblPr>
              <a:tblGrid>
                <a:gridCol w="639075">
                  <a:extLst>
                    <a:ext uri="{9D8B030D-6E8A-4147-A177-3AD203B41FA5}">
                      <a16:colId xmlns:a16="http://schemas.microsoft.com/office/drawing/2014/main" val="20000"/>
                    </a:ext>
                  </a:extLst>
                </a:gridCol>
                <a:gridCol w="639075">
                  <a:extLst>
                    <a:ext uri="{9D8B030D-6E8A-4147-A177-3AD203B41FA5}">
                      <a16:colId xmlns:a16="http://schemas.microsoft.com/office/drawing/2014/main" val="20001"/>
                    </a:ext>
                  </a:extLst>
                </a:gridCol>
              </a:tblGrid>
              <a:tr h="356925">
                <a:tc>
                  <a:txBody>
                    <a:bodyPr/>
                    <a:lstStyle/>
                    <a:p>
                      <a:pPr marL="0" lvl="0" indent="0" algn="ctr" rtl="0">
                        <a:spcBef>
                          <a:spcPts val="0"/>
                        </a:spcBef>
                        <a:spcAft>
                          <a:spcPts val="0"/>
                        </a:spcAft>
                        <a:buNone/>
                      </a:pPr>
                      <a:r>
                        <a:rPr lang="en" sz="600">
                          <a:solidFill>
                            <a:srgbClr val="FFFFFF"/>
                          </a:solidFill>
                          <a:latin typeface="Roboto"/>
                          <a:ea typeface="Roboto"/>
                          <a:cs typeface="Roboto"/>
                          <a:sym typeface="Roboto"/>
                        </a:rPr>
                        <a:t>RoI Coordinates</a:t>
                      </a:r>
                      <a:endParaRPr sz="600">
                        <a:solidFill>
                          <a:srgbClr val="FFFFFF"/>
                        </a:solidFill>
                        <a:latin typeface="Roboto"/>
                        <a:ea typeface="Roboto"/>
                        <a:cs typeface="Roboto"/>
                        <a:sym typeface="Roboto"/>
                      </a:endParaRPr>
                    </a:p>
                    <a:p>
                      <a:pPr marL="0" lvl="0" indent="0" algn="ctr" rtl="0">
                        <a:spcBef>
                          <a:spcPts val="0"/>
                        </a:spcBef>
                        <a:spcAft>
                          <a:spcPts val="0"/>
                        </a:spcAft>
                        <a:buNone/>
                      </a:pPr>
                      <a:r>
                        <a:rPr lang="en" sz="600">
                          <a:solidFill>
                            <a:srgbClr val="FFFFFF"/>
                          </a:solidFill>
                          <a:latin typeface="Roboto"/>
                          <a:ea typeface="Roboto"/>
                          <a:cs typeface="Roboto"/>
                          <a:sym typeface="Roboto"/>
                        </a:rPr>
                        <a:t>(224x224 scale)</a:t>
                      </a:r>
                      <a:endParaRPr sz="600">
                        <a:solidFill>
                          <a:srgbClr val="FFFFFF"/>
                        </a:solidFill>
                        <a:latin typeface="Roboto"/>
                        <a:ea typeface="Roboto"/>
                        <a:cs typeface="Roboto"/>
                        <a:sym typeface="Roboto"/>
                      </a:endParaRPr>
                    </a:p>
                  </a:txBody>
                  <a:tcPr marL="91425" marR="91425" marT="91425" marB="91425" anchor="ctr">
                    <a:solidFill>
                      <a:srgbClr val="A64D79"/>
                    </a:solidFill>
                  </a:tcPr>
                </a:tc>
                <a:tc>
                  <a:txBody>
                    <a:bodyPr/>
                    <a:lstStyle/>
                    <a:p>
                      <a:pPr marL="0" lvl="0" indent="0" algn="ctr" rtl="0">
                        <a:spcBef>
                          <a:spcPts val="0"/>
                        </a:spcBef>
                        <a:spcAft>
                          <a:spcPts val="0"/>
                        </a:spcAft>
                        <a:buNone/>
                      </a:pPr>
                      <a:r>
                        <a:rPr lang="en" sz="600">
                          <a:solidFill>
                            <a:srgbClr val="FFFFFF"/>
                          </a:solidFill>
                          <a:latin typeface="Roboto"/>
                          <a:ea typeface="Roboto"/>
                          <a:cs typeface="Roboto"/>
                          <a:sym typeface="Roboto"/>
                        </a:rPr>
                        <a:t>ROI Coordinates (7x7 Scale)</a:t>
                      </a:r>
                      <a:endParaRPr sz="600">
                        <a:solidFill>
                          <a:srgbClr val="FFFFFF"/>
                        </a:solidFill>
                        <a:latin typeface="Roboto"/>
                        <a:ea typeface="Roboto"/>
                        <a:cs typeface="Roboto"/>
                        <a:sym typeface="Roboto"/>
                      </a:endParaRPr>
                    </a:p>
                  </a:txBody>
                  <a:tcPr marL="91425" marR="91425" marT="91425" marB="91425" anchor="ctr">
                    <a:solidFill>
                      <a:srgbClr val="A64D79"/>
                    </a:solidFill>
                  </a:tcPr>
                </a:tc>
                <a:extLst>
                  <a:ext uri="{0D108BD9-81ED-4DB2-BD59-A6C34878D82A}">
                    <a16:rowId xmlns:a16="http://schemas.microsoft.com/office/drawing/2014/main" val="10000"/>
                  </a:ext>
                </a:extLst>
              </a:tr>
              <a:tr h="285000">
                <a:tc>
                  <a:txBody>
                    <a:bodyPr/>
                    <a:lstStyle/>
                    <a:p>
                      <a:pPr marL="0" lvl="0" indent="0" algn="ctr" rtl="0">
                        <a:spcBef>
                          <a:spcPts val="0"/>
                        </a:spcBef>
                        <a:spcAft>
                          <a:spcPts val="0"/>
                        </a:spcAft>
                        <a:buNone/>
                      </a:pPr>
                      <a:r>
                        <a:rPr lang="en" sz="600">
                          <a:latin typeface="Roboto"/>
                          <a:ea typeface="Roboto"/>
                          <a:cs typeface="Roboto"/>
                          <a:sym typeface="Roboto"/>
                        </a:rPr>
                        <a:t>30.160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0, 5</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65875">
                <a:tc>
                  <a:txBody>
                    <a:bodyPr/>
                    <a:lstStyle/>
                    <a:p>
                      <a:pPr marL="0" lvl="0" indent="0" algn="ctr" rtl="0">
                        <a:spcBef>
                          <a:spcPts val="0"/>
                        </a:spcBef>
                        <a:spcAft>
                          <a:spcPts val="0"/>
                        </a:spcAft>
                        <a:buNone/>
                      </a:pPr>
                      <a:r>
                        <a:rPr lang="en" sz="600">
                          <a:latin typeface="Roboto"/>
                          <a:ea typeface="Roboto"/>
                          <a:cs typeface="Roboto"/>
                          <a:sym typeface="Roboto"/>
                        </a:rPr>
                        <a:t>170, 160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5, 5</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65875">
                <a:tc>
                  <a:txBody>
                    <a:bodyPr/>
                    <a:lstStyle/>
                    <a:p>
                      <a:pPr marL="0" lvl="0" indent="0" algn="ctr" rtl="0">
                        <a:spcBef>
                          <a:spcPts val="0"/>
                        </a:spcBef>
                        <a:spcAft>
                          <a:spcPts val="0"/>
                        </a:spcAft>
                        <a:buNone/>
                      </a:pPr>
                      <a:r>
                        <a:rPr lang="en" sz="600">
                          <a:latin typeface="Roboto"/>
                          <a:ea typeface="Roboto"/>
                          <a:cs typeface="Roboto"/>
                          <a:sym typeface="Roboto"/>
                        </a:rPr>
                        <a:t>30,10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0, 0</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65875">
                <a:tc>
                  <a:txBody>
                    <a:bodyPr/>
                    <a:lstStyle/>
                    <a:p>
                      <a:pPr marL="0" lvl="0" indent="0" algn="ctr" rtl="0">
                        <a:spcBef>
                          <a:spcPts val="0"/>
                        </a:spcBef>
                        <a:spcAft>
                          <a:spcPts val="0"/>
                        </a:spcAft>
                        <a:buNone/>
                      </a:pPr>
                      <a:r>
                        <a:rPr lang="en" sz="600">
                          <a:latin typeface="Roboto"/>
                          <a:ea typeface="Roboto"/>
                          <a:cs typeface="Roboto"/>
                          <a:sym typeface="Roboto"/>
                        </a:rPr>
                        <a:t>170,10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5, 0</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776" name="Google Shape;776;p57"/>
          <p:cNvSpPr txBox="1"/>
          <p:nvPr/>
        </p:nvSpPr>
        <p:spPr>
          <a:xfrm>
            <a:off x="3142200" y="3605400"/>
            <a:ext cx="26799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rgbClr val="434343"/>
                </a:solidFill>
                <a:latin typeface="Roboto"/>
                <a:ea typeface="Roboto"/>
                <a:cs typeface="Roboto"/>
                <a:sym typeface="Roboto"/>
              </a:rPr>
              <a:t>Original image Feature Map - 7x7x2048</a:t>
            </a:r>
            <a:endParaRPr sz="1000">
              <a:solidFill>
                <a:srgbClr val="434343"/>
              </a:solidFill>
              <a:latin typeface="Roboto"/>
              <a:ea typeface="Roboto"/>
              <a:cs typeface="Roboto"/>
              <a:sym typeface="Roboto"/>
            </a:endParaRPr>
          </a:p>
        </p:txBody>
      </p:sp>
      <p:graphicFrame>
        <p:nvGraphicFramePr>
          <p:cNvPr id="777" name="Google Shape;777;p57"/>
          <p:cNvGraphicFramePr/>
          <p:nvPr/>
        </p:nvGraphicFramePr>
        <p:xfrm>
          <a:off x="6615900" y="1876500"/>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78" name="Google Shape;778;p57"/>
          <p:cNvSpPr txBox="1"/>
          <p:nvPr/>
        </p:nvSpPr>
        <p:spPr>
          <a:xfrm>
            <a:off x="6266400" y="3300600"/>
            <a:ext cx="26799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rgbClr val="434343"/>
                </a:solidFill>
                <a:latin typeface="Roboto"/>
                <a:ea typeface="Roboto"/>
                <a:cs typeface="Roboto"/>
                <a:sym typeface="Roboto"/>
              </a:rPr>
              <a:t>ROI Feature Map (5x5x2048)</a:t>
            </a:r>
            <a:endParaRPr sz="1000">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3"/>
                                        </p:tgtEl>
                                        <p:attrNameLst>
                                          <p:attrName>style.visibility</p:attrName>
                                        </p:attrNameLst>
                                      </p:cBhvr>
                                      <p:to>
                                        <p:strVal val="visible"/>
                                      </p:to>
                                    </p:set>
                                    <p:animEffect transition="in" filter="fade">
                                      <p:cBhvr>
                                        <p:cTn id="7" dur="1000"/>
                                        <p:tgtEl>
                                          <p:spTgt spid="773"/>
                                        </p:tgtEl>
                                      </p:cBhvr>
                                    </p:animEffect>
                                  </p:childTnLst>
                                </p:cTn>
                              </p:par>
                              <p:par>
                                <p:cTn id="8" presetID="10" presetClass="entr" presetSubtype="0" fill="hold" nodeType="withEffect">
                                  <p:stCondLst>
                                    <p:cond delay="0"/>
                                  </p:stCondLst>
                                  <p:childTnLst>
                                    <p:set>
                                      <p:cBhvr>
                                        <p:cTn id="9" dur="1" fill="hold">
                                          <p:stCondLst>
                                            <p:cond delay="0"/>
                                          </p:stCondLst>
                                        </p:cTn>
                                        <p:tgtEl>
                                          <p:spTgt spid="776"/>
                                        </p:tgtEl>
                                        <p:attrNameLst>
                                          <p:attrName>style.visibility</p:attrName>
                                        </p:attrNameLst>
                                      </p:cBhvr>
                                      <p:to>
                                        <p:strVal val="visible"/>
                                      </p:to>
                                    </p:set>
                                    <p:animEffect transition="in" filter="fade">
                                      <p:cBhvr>
                                        <p:cTn id="10" dur="1000"/>
                                        <p:tgtEl>
                                          <p:spTgt spid="7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72"/>
                                        </p:tgtEl>
                                        <p:attrNameLst>
                                          <p:attrName>style.visibility</p:attrName>
                                        </p:attrNameLst>
                                      </p:cBhvr>
                                      <p:to>
                                        <p:strVal val="visible"/>
                                      </p:to>
                                    </p:set>
                                    <p:animEffect transition="in" filter="fade">
                                      <p:cBhvr>
                                        <p:cTn id="15" dur="1000"/>
                                        <p:tgtEl>
                                          <p:spTgt spid="77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78"/>
                                        </p:tgtEl>
                                        <p:attrNameLst>
                                          <p:attrName>style.visibility</p:attrName>
                                        </p:attrNameLst>
                                      </p:cBhvr>
                                      <p:to>
                                        <p:strVal val="visible"/>
                                      </p:to>
                                    </p:set>
                                    <p:animEffect transition="in" filter="fade">
                                      <p:cBhvr>
                                        <p:cTn id="20" dur="1000"/>
                                        <p:tgtEl>
                                          <p:spTgt spid="778"/>
                                        </p:tgtEl>
                                      </p:cBhvr>
                                    </p:animEffect>
                                  </p:childTnLst>
                                </p:cTn>
                              </p:par>
                              <p:par>
                                <p:cTn id="21" presetID="10" presetClass="entr" presetSubtype="0" fill="hold" nodeType="withEffect">
                                  <p:stCondLst>
                                    <p:cond delay="0"/>
                                  </p:stCondLst>
                                  <p:childTnLst>
                                    <p:set>
                                      <p:cBhvr>
                                        <p:cTn id="22" dur="1" fill="hold">
                                          <p:stCondLst>
                                            <p:cond delay="0"/>
                                          </p:stCondLst>
                                        </p:cTn>
                                        <p:tgtEl>
                                          <p:spTgt spid="777"/>
                                        </p:tgtEl>
                                        <p:attrNameLst>
                                          <p:attrName>style.visibility</p:attrName>
                                        </p:attrNameLst>
                                      </p:cBhvr>
                                      <p:to>
                                        <p:strVal val="visible"/>
                                      </p:to>
                                    </p:set>
                                    <p:animEffect transition="in" filter="fade">
                                      <p:cBhvr>
                                        <p:cTn id="23" dur="1000"/>
                                        <p:tgtEl>
                                          <p:spTgt spid="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pic>
        <p:nvPicPr>
          <p:cNvPr id="783" name="Google Shape;783;p58"/>
          <p:cNvPicPr preferRelativeResize="0"/>
          <p:nvPr/>
        </p:nvPicPr>
        <p:blipFill>
          <a:blip r:embed="rId3">
            <a:alphaModFix/>
          </a:blip>
          <a:stretch>
            <a:fillRect/>
          </a:stretch>
        </p:blipFill>
        <p:spPr>
          <a:xfrm>
            <a:off x="1232650" y="1179050"/>
            <a:ext cx="2914256" cy="2349375"/>
          </a:xfrm>
          <a:prstGeom prst="rect">
            <a:avLst/>
          </a:prstGeom>
          <a:noFill/>
          <a:ln>
            <a:noFill/>
          </a:ln>
        </p:spPr>
      </p:pic>
      <p:sp>
        <p:nvSpPr>
          <p:cNvPr id="784" name="Google Shape;784;p58"/>
          <p:cNvSpPr/>
          <p:nvPr/>
        </p:nvSpPr>
        <p:spPr>
          <a:xfrm>
            <a:off x="3076781" y="2222419"/>
            <a:ext cx="641100" cy="11133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5" name="Google Shape;785;p58"/>
          <p:cNvCxnSpPr/>
          <p:nvPr/>
        </p:nvCxnSpPr>
        <p:spPr>
          <a:xfrm rot="10800000" flipH="1">
            <a:off x="1211350" y="3664575"/>
            <a:ext cx="2939100" cy="18300"/>
          </a:xfrm>
          <a:prstGeom prst="straightConnector1">
            <a:avLst/>
          </a:prstGeom>
          <a:noFill/>
          <a:ln w="9525" cap="flat" cmpd="sng">
            <a:solidFill>
              <a:schemeClr val="dk2"/>
            </a:solidFill>
            <a:prstDash val="dot"/>
            <a:round/>
            <a:headEnd type="none" w="med" len="med"/>
            <a:tailEnd type="none" w="med" len="med"/>
          </a:ln>
        </p:spPr>
      </p:cxnSp>
      <p:sp>
        <p:nvSpPr>
          <p:cNvPr id="786" name="Google Shape;786;p58"/>
          <p:cNvSpPr txBox="1"/>
          <p:nvPr/>
        </p:nvSpPr>
        <p:spPr>
          <a:xfrm>
            <a:off x="2504650" y="3542175"/>
            <a:ext cx="444600" cy="263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cxnSp>
        <p:nvCxnSpPr>
          <p:cNvPr id="787" name="Google Shape;787;p58"/>
          <p:cNvCxnSpPr/>
          <p:nvPr/>
        </p:nvCxnSpPr>
        <p:spPr>
          <a:xfrm rot="5400000" flipH="1">
            <a:off x="-93950" y="2379225"/>
            <a:ext cx="2349300" cy="18300"/>
          </a:xfrm>
          <a:prstGeom prst="straightConnector1">
            <a:avLst/>
          </a:prstGeom>
          <a:noFill/>
          <a:ln w="9525" cap="flat" cmpd="sng">
            <a:solidFill>
              <a:schemeClr val="dk2"/>
            </a:solidFill>
            <a:prstDash val="dot"/>
            <a:round/>
            <a:headEnd type="none" w="med" len="med"/>
            <a:tailEnd type="none" w="med" len="med"/>
          </a:ln>
        </p:spPr>
      </p:cxnSp>
      <p:sp>
        <p:nvSpPr>
          <p:cNvPr id="788" name="Google Shape;788;p58"/>
          <p:cNvSpPr txBox="1"/>
          <p:nvPr/>
        </p:nvSpPr>
        <p:spPr>
          <a:xfrm rot="-5400000">
            <a:off x="902950" y="2219890"/>
            <a:ext cx="355500" cy="263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Calibri"/>
                <a:ea typeface="Calibri"/>
                <a:cs typeface="Calibri"/>
                <a:sym typeface="Calibri"/>
              </a:rPr>
              <a:t>224</a:t>
            </a:r>
            <a:endParaRPr sz="800">
              <a:latin typeface="Calibri"/>
              <a:ea typeface="Calibri"/>
              <a:cs typeface="Calibri"/>
              <a:sym typeface="Calibri"/>
            </a:endParaRPr>
          </a:p>
        </p:txBody>
      </p:sp>
      <p:graphicFrame>
        <p:nvGraphicFramePr>
          <p:cNvPr id="789" name="Google Shape;789;p58"/>
          <p:cNvGraphicFramePr/>
          <p:nvPr/>
        </p:nvGraphicFramePr>
        <p:xfrm>
          <a:off x="5159913" y="1602688"/>
          <a:ext cx="3000000" cy="3000000"/>
        </p:xfrm>
        <a:graphic>
          <a:graphicData uri="http://schemas.openxmlformats.org/drawingml/2006/table">
            <a:tbl>
              <a:tblPr>
                <a:noFill/>
                <a:tableStyleId>{6C56EC2C-61FF-4E3A-B131-CDD2B3A45D9C}</a:tableStyleId>
              </a:tblPr>
              <a:tblGrid>
                <a:gridCol w="639075">
                  <a:extLst>
                    <a:ext uri="{9D8B030D-6E8A-4147-A177-3AD203B41FA5}">
                      <a16:colId xmlns:a16="http://schemas.microsoft.com/office/drawing/2014/main" val="20000"/>
                    </a:ext>
                  </a:extLst>
                </a:gridCol>
                <a:gridCol w="639075">
                  <a:extLst>
                    <a:ext uri="{9D8B030D-6E8A-4147-A177-3AD203B41FA5}">
                      <a16:colId xmlns:a16="http://schemas.microsoft.com/office/drawing/2014/main" val="20001"/>
                    </a:ext>
                  </a:extLst>
                </a:gridCol>
                <a:gridCol w="639075">
                  <a:extLst>
                    <a:ext uri="{9D8B030D-6E8A-4147-A177-3AD203B41FA5}">
                      <a16:colId xmlns:a16="http://schemas.microsoft.com/office/drawing/2014/main" val="20002"/>
                    </a:ext>
                  </a:extLst>
                </a:gridCol>
              </a:tblGrid>
              <a:tr h="356925">
                <a:tc>
                  <a:txBody>
                    <a:bodyPr/>
                    <a:lstStyle/>
                    <a:p>
                      <a:pPr marL="0" lvl="0" indent="0" algn="ctr" rtl="0">
                        <a:spcBef>
                          <a:spcPts val="0"/>
                        </a:spcBef>
                        <a:spcAft>
                          <a:spcPts val="0"/>
                        </a:spcAft>
                        <a:buNone/>
                      </a:pPr>
                      <a:r>
                        <a:rPr lang="en" sz="600">
                          <a:solidFill>
                            <a:srgbClr val="FFFFFF"/>
                          </a:solidFill>
                          <a:latin typeface="Roboto"/>
                          <a:ea typeface="Roboto"/>
                          <a:cs typeface="Roboto"/>
                          <a:sym typeface="Roboto"/>
                        </a:rPr>
                        <a:t>RoI Coordinates</a:t>
                      </a:r>
                      <a:endParaRPr sz="600">
                        <a:solidFill>
                          <a:srgbClr val="FFFFFF"/>
                        </a:solidFill>
                        <a:latin typeface="Roboto"/>
                        <a:ea typeface="Roboto"/>
                        <a:cs typeface="Roboto"/>
                        <a:sym typeface="Roboto"/>
                      </a:endParaRPr>
                    </a:p>
                  </a:txBody>
                  <a:tcPr marL="91425" marR="91425" marT="91425" marB="91425" anchor="ctr">
                    <a:solidFill>
                      <a:srgbClr val="A64D79"/>
                    </a:solidFill>
                  </a:tcPr>
                </a:tc>
                <a:tc>
                  <a:txBody>
                    <a:bodyPr/>
                    <a:lstStyle/>
                    <a:p>
                      <a:pPr marL="0" lvl="0" indent="0" algn="ctr" rtl="0">
                        <a:spcBef>
                          <a:spcPts val="0"/>
                        </a:spcBef>
                        <a:spcAft>
                          <a:spcPts val="0"/>
                        </a:spcAft>
                        <a:buNone/>
                      </a:pPr>
                      <a:r>
                        <a:rPr lang="en" sz="600">
                          <a:solidFill>
                            <a:srgbClr val="FFFFFF"/>
                          </a:solidFill>
                          <a:latin typeface="Roboto"/>
                          <a:ea typeface="Roboto"/>
                          <a:cs typeface="Roboto"/>
                          <a:sym typeface="Roboto"/>
                        </a:rPr>
                        <a:t>Divide coords by 32</a:t>
                      </a:r>
                      <a:endParaRPr sz="600">
                        <a:solidFill>
                          <a:srgbClr val="FFFFFF"/>
                        </a:solidFill>
                        <a:latin typeface="Roboto"/>
                        <a:ea typeface="Roboto"/>
                        <a:cs typeface="Roboto"/>
                        <a:sym typeface="Roboto"/>
                      </a:endParaRPr>
                    </a:p>
                  </a:txBody>
                  <a:tcPr marL="91425" marR="91425" marT="91425" marB="91425" anchor="ctr">
                    <a:solidFill>
                      <a:srgbClr val="A64D79"/>
                    </a:solidFill>
                  </a:tcPr>
                </a:tc>
                <a:tc>
                  <a:txBody>
                    <a:bodyPr/>
                    <a:lstStyle/>
                    <a:p>
                      <a:pPr marL="0" lvl="0" indent="0" algn="ctr" rtl="0">
                        <a:spcBef>
                          <a:spcPts val="0"/>
                        </a:spcBef>
                        <a:spcAft>
                          <a:spcPts val="0"/>
                        </a:spcAft>
                        <a:buNone/>
                      </a:pPr>
                      <a:r>
                        <a:rPr lang="en" sz="600">
                          <a:solidFill>
                            <a:srgbClr val="FFFFFF"/>
                          </a:solidFill>
                          <a:latin typeface="Roboto"/>
                          <a:ea typeface="Roboto"/>
                          <a:cs typeface="Roboto"/>
                          <a:sym typeface="Roboto"/>
                        </a:rPr>
                        <a:t>Convert to Int (Floor)</a:t>
                      </a:r>
                      <a:endParaRPr sz="600">
                        <a:solidFill>
                          <a:srgbClr val="FFFFFF"/>
                        </a:solidFill>
                        <a:latin typeface="Roboto"/>
                        <a:ea typeface="Roboto"/>
                        <a:cs typeface="Roboto"/>
                        <a:sym typeface="Roboto"/>
                      </a:endParaRPr>
                    </a:p>
                  </a:txBody>
                  <a:tcPr marL="91425" marR="91425" marT="91425" marB="91425" anchor="ctr">
                    <a:solidFill>
                      <a:srgbClr val="A64D79"/>
                    </a:solidFill>
                  </a:tcPr>
                </a:tc>
                <a:extLst>
                  <a:ext uri="{0D108BD9-81ED-4DB2-BD59-A6C34878D82A}">
                    <a16:rowId xmlns:a16="http://schemas.microsoft.com/office/drawing/2014/main" val="10000"/>
                  </a:ext>
                </a:extLst>
              </a:tr>
              <a:tr h="285000">
                <a:tc>
                  <a:txBody>
                    <a:bodyPr/>
                    <a:lstStyle/>
                    <a:p>
                      <a:pPr marL="0" lvl="0" indent="0" algn="ctr" rtl="0">
                        <a:spcBef>
                          <a:spcPts val="0"/>
                        </a:spcBef>
                        <a:spcAft>
                          <a:spcPts val="0"/>
                        </a:spcAft>
                        <a:buNone/>
                      </a:pPr>
                      <a:r>
                        <a:rPr lang="en" sz="600">
                          <a:latin typeface="Roboto"/>
                          <a:ea typeface="Roboto"/>
                          <a:cs typeface="Roboto"/>
                          <a:sym typeface="Roboto"/>
                        </a:rPr>
                        <a:t>170,10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5.3, 0.3 </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5, 0</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65875">
                <a:tc>
                  <a:txBody>
                    <a:bodyPr/>
                    <a:lstStyle/>
                    <a:p>
                      <a:pPr marL="0" lvl="0" indent="0" algn="ctr" rtl="0">
                        <a:spcBef>
                          <a:spcPts val="0"/>
                        </a:spcBef>
                        <a:spcAft>
                          <a:spcPts val="0"/>
                        </a:spcAft>
                        <a:buNone/>
                      </a:pPr>
                      <a:r>
                        <a:rPr lang="en" sz="600">
                          <a:latin typeface="Roboto"/>
                          <a:ea typeface="Roboto"/>
                          <a:cs typeface="Roboto"/>
                          <a:sym typeface="Roboto"/>
                        </a:rPr>
                        <a:t>220, 10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 6.9, 0.3</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6, 0</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65875">
                <a:tc>
                  <a:txBody>
                    <a:bodyPr/>
                    <a:lstStyle/>
                    <a:p>
                      <a:pPr marL="0" lvl="0" indent="0" algn="ctr" rtl="0">
                        <a:spcBef>
                          <a:spcPts val="0"/>
                        </a:spcBef>
                        <a:spcAft>
                          <a:spcPts val="0"/>
                        </a:spcAft>
                        <a:buNone/>
                      </a:pPr>
                      <a:r>
                        <a:rPr lang="en" sz="600">
                          <a:latin typeface="Roboto"/>
                          <a:ea typeface="Roboto"/>
                          <a:cs typeface="Roboto"/>
                          <a:sym typeface="Roboto"/>
                        </a:rPr>
                        <a:t>220,110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6.9, 3.4</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6, 3</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65875">
                <a:tc>
                  <a:txBody>
                    <a:bodyPr/>
                    <a:lstStyle/>
                    <a:p>
                      <a:pPr marL="0" lvl="0" indent="0" algn="ctr" rtl="0">
                        <a:spcBef>
                          <a:spcPts val="0"/>
                        </a:spcBef>
                        <a:spcAft>
                          <a:spcPts val="0"/>
                        </a:spcAft>
                        <a:buNone/>
                      </a:pPr>
                      <a:r>
                        <a:rPr lang="en" sz="600">
                          <a:latin typeface="Roboto"/>
                          <a:ea typeface="Roboto"/>
                          <a:cs typeface="Roboto"/>
                          <a:sym typeface="Roboto"/>
                        </a:rPr>
                        <a:t>170,110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5.3, 3.4</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5, 3</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790" name="Google Shape;790;p58"/>
          <p:cNvSpPr txBox="1"/>
          <p:nvPr/>
        </p:nvSpPr>
        <p:spPr>
          <a:xfrm>
            <a:off x="2782551" y="3389075"/>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170, 10</a:t>
            </a:r>
            <a:endParaRPr sz="800" b="1">
              <a:solidFill>
                <a:srgbClr val="FFFFFF"/>
              </a:solidFill>
              <a:latin typeface="Roboto"/>
              <a:ea typeface="Roboto"/>
              <a:cs typeface="Roboto"/>
              <a:sym typeface="Roboto"/>
            </a:endParaRPr>
          </a:p>
        </p:txBody>
      </p:sp>
      <p:sp>
        <p:nvSpPr>
          <p:cNvPr id="791" name="Google Shape;791;p58"/>
          <p:cNvSpPr txBox="1"/>
          <p:nvPr/>
        </p:nvSpPr>
        <p:spPr>
          <a:xfrm>
            <a:off x="3392151" y="3389075"/>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220, 10</a:t>
            </a:r>
            <a:endParaRPr sz="800" b="1">
              <a:solidFill>
                <a:srgbClr val="FFFFFF"/>
              </a:solidFill>
              <a:latin typeface="Roboto"/>
              <a:ea typeface="Roboto"/>
              <a:cs typeface="Roboto"/>
              <a:sym typeface="Roboto"/>
            </a:endParaRPr>
          </a:p>
        </p:txBody>
      </p:sp>
      <p:sp>
        <p:nvSpPr>
          <p:cNvPr id="792" name="Google Shape;792;p58"/>
          <p:cNvSpPr txBox="1"/>
          <p:nvPr/>
        </p:nvSpPr>
        <p:spPr>
          <a:xfrm>
            <a:off x="2706351" y="2017475"/>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170, 110</a:t>
            </a:r>
            <a:endParaRPr sz="800" b="1">
              <a:solidFill>
                <a:srgbClr val="FFFFFF"/>
              </a:solidFill>
              <a:latin typeface="Roboto"/>
              <a:ea typeface="Roboto"/>
              <a:cs typeface="Roboto"/>
              <a:sym typeface="Roboto"/>
            </a:endParaRPr>
          </a:p>
        </p:txBody>
      </p:sp>
      <p:sp>
        <p:nvSpPr>
          <p:cNvPr id="793" name="Google Shape;793;p58"/>
          <p:cNvSpPr txBox="1"/>
          <p:nvPr/>
        </p:nvSpPr>
        <p:spPr>
          <a:xfrm>
            <a:off x="3392151" y="2017475"/>
            <a:ext cx="641100" cy="14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Roboto"/>
                <a:ea typeface="Roboto"/>
                <a:cs typeface="Roboto"/>
                <a:sym typeface="Roboto"/>
              </a:rPr>
              <a:t>220, 110</a:t>
            </a:r>
            <a:endParaRPr sz="800" b="1">
              <a:solidFill>
                <a:srgbClr val="FFFFFF"/>
              </a:solidFill>
              <a:latin typeface="Roboto"/>
              <a:ea typeface="Roboto"/>
              <a:cs typeface="Roboto"/>
              <a:sym typeface="Roboto"/>
            </a:endParaRPr>
          </a:p>
        </p:txBody>
      </p:sp>
      <p:sp>
        <p:nvSpPr>
          <p:cNvPr id="794" name="Google Shape;794;p58"/>
          <p:cNvSpPr txBox="1"/>
          <p:nvPr/>
        </p:nvSpPr>
        <p:spPr>
          <a:xfrm>
            <a:off x="4187250" y="401675"/>
            <a:ext cx="3969900" cy="54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434343"/>
                </a:solidFill>
                <a:latin typeface="Roboto"/>
                <a:ea typeface="Roboto"/>
                <a:cs typeface="Roboto"/>
                <a:sym typeface="Roboto"/>
              </a:rPr>
              <a:t>Feature map for another RoI</a:t>
            </a:r>
            <a:endParaRPr b="1">
              <a:solidFill>
                <a:srgbClr val="434343"/>
              </a:solidFill>
              <a:latin typeface="Roboto"/>
              <a:ea typeface="Roboto"/>
              <a:cs typeface="Roboto"/>
              <a:sym typeface="Roboto"/>
            </a:endParaRPr>
          </a:p>
        </p:txBody>
      </p:sp>
      <p:sp>
        <p:nvSpPr>
          <p:cNvPr id="795" name="Google Shape;795;p58"/>
          <p:cNvSpPr txBox="1"/>
          <p:nvPr/>
        </p:nvSpPr>
        <p:spPr>
          <a:xfrm>
            <a:off x="4227975" y="3855875"/>
            <a:ext cx="3563700" cy="87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rgbClr val="0000FF"/>
                </a:solidFill>
                <a:latin typeface="Calibri"/>
                <a:ea typeface="Calibri"/>
                <a:cs typeface="Calibri"/>
                <a:sym typeface="Calibri"/>
              </a:rPr>
              <a:t>Convert RoI coordinates from original image scale (224x224) to Feature map scale (7x7)</a:t>
            </a:r>
            <a:endParaRPr sz="1600" b="1">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5"/>
                                        </p:tgtEl>
                                        <p:attrNameLst>
                                          <p:attrName>style.visibility</p:attrName>
                                        </p:attrNameLst>
                                      </p:cBhvr>
                                      <p:to>
                                        <p:strVal val="visible"/>
                                      </p:to>
                                    </p:set>
                                    <p:animEffect transition="in" filter="fade">
                                      <p:cBhvr>
                                        <p:cTn id="7" dur="1000"/>
                                        <p:tgtEl>
                                          <p:spTgt spid="7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9"/>
                                        </p:tgtEl>
                                        <p:attrNameLst>
                                          <p:attrName>style.visibility</p:attrName>
                                        </p:attrNameLst>
                                      </p:cBhvr>
                                      <p:to>
                                        <p:strVal val="visible"/>
                                      </p:to>
                                    </p:set>
                                    <p:animEffect transition="in" filter="fade">
                                      <p:cBhvr>
                                        <p:cTn id="12" dur="1000"/>
                                        <p:tgtEl>
                                          <p:spTgt spid="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9"/>
          <p:cNvSpPr/>
          <p:nvPr/>
        </p:nvSpPr>
        <p:spPr>
          <a:xfrm>
            <a:off x="5056450" y="2724125"/>
            <a:ext cx="382800" cy="84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801" name="Google Shape;801;p59"/>
          <p:cNvGraphicFramePr/>
          <p:nvPr/>
        </p:nvGraphicFramePr>
        <p:xfrm>
          <a:off x="3142200" y="1611725"/>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0.04</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0.03</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0.06</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802" name="Google Shape;802;p59"/>
          <p:cNvGraphicFramePr/>
          <p:nvPr/>
        </p:nvGraphicFramePr>
        <p:xfrm>
          <a:off x="1183038" y="1743538"/>
          <a:ext cx="3000000" cy="3000000"/>
        </p:xfrm>
        <a:graphic>
          <a:graphicData uri="http://schemas.openxmlformats.org/drawingml/2006/table">
            <a:tbl>
              <a:tblPr>
                <a:noFill/>
                <a:tableStyleId>{6C56EC2C-61FF-4E3A-B131-CDD2B3A45D9C}</a:tableStyleId>
              </a:tblPr>
              <a:tblGrid>
                <a:gridCol w="639075">
                  <a:extLst>
                    <a:ext uri="{9D8B030D-6E8A-4147-A177-3AD203B41FA5}">
                      <a16:colId xmlns:a16="http://schemas.microsoft.com/office/drawing/2014/main" val="20000"/>
                    </a:ext>
                  </a:extLst>
                </a:gridCol>
                <a:gridCol w="639075">
                  <a:extLst>
                    <a:ext uri="{9D8B030D-6E8A-4147-A177-3AD203B41FA5}">
                      <a16:colId xmlns:a16="http://schemas.microsoft.com/office/drawing/2014/main" val="20001"/>
                    </a:ext>
                  </a:extLst>
                </a:gridCol>
              </a:tblGrid>
              <a:tr h="356925">
                <a:tc>
                  <a:txBody>
                    <a:bodyPr/>
                    <a:lstStyle/>
                    <a:p>
                      <a:pPr marL="0" lvl="0" indent="0" algn="ctr" rtl="0">
                        <a:spcBef>
                          <a:spcPts val="0"/>
                        </a:spcBef>
                        <a:spcAft>
                          <a:spcPts val="0"/>
                        </a:spcAft>
                        <a:buNone/>
                      </a:pPr>
                      <a:r>
                        <a:rPr lang="en" sz="600">
                          <a:solidFill>
                            <a:srgbClr val="FFFFFF"/>
                          </a:solidFill>
                          <a:latin typeface="Roboto"/>
                          <a:ea typeface="Roboto"/>
                          <a:cs typeface="Roboto"/>
                          <a:sym typeface="Roboto"/>
                        </a:rPr>
                        <a:t>RoI Coordinates</a:t>
                      </a:r>
                      <a:endParaRPr sz="600">
                        <a:solidFill>
                          <a:srgbClr val="FFFFFF"/>
                        </a:solidFill>
                        <a:latin typeface="Roboto"/>
                        <a:ea typeface="Roboto"/>
                        <a:cs typeface="Roboto"/>
                        <a:sym typeface="Roboto"/>
                      </a:endParaRPr>
                    </a:p>
                    <a:p>
                      <a:pPr marL="0" lvl="0" indent="0" algn="ctr" rtl="0">
                        <a:spcBef>
                          <a:spcPts val="0"/>
                        </a:spcBef>
                        <a:spcAft>
                          <a:spcPts val="0"/>
                        </a:spcAft>
                        <a:buNone/>
                      </a:pPr>
                      <a:r>
                        <a:rPr lang="en" sz="600">
                          <a:solidFill>
                            <a:srgbClr val="FFFFFF"/>
                          </a:solidFill>
                          <a:latin typeface="Roboto"/>
                          <a:ea typeface="Roboto"/>
                          <a:cs typeface="Roboto"/>
                          <a:sym typeface="Roboto"/>
                        </a:rPr>
                        <a:t>(224x224 scale)</a:t>
                      </a:r>
                      <a:endParaRPr sz="600">
                        <a:solidFill>
                          <a:srgbClr val="FFFFFF"/>
                        </a:solidFill>
                        <a:latin typeface="Roboto"/>
                        <a:ea typeface="Roboto"/>
                        <a:cs typeface="Roboto"/>
                        <a:sym typeface="Roboto"/>
                      </a:endParaRPr>
                    </a:p>
                  </a:txBody>
                  <a:tcPr marL="91425" marR="91425" marT="91425" marB="91425" anchor="ctr">
                    <a:solidFill>
                      <a:srgbClr val="A64D79"/>
                    </a:solidFill>
                  </a:tcPr>
                </a:tc>
                <a:tc>
                  <a:txBody>
                    <a:bodyPr/>
                    <a:lstStyle/>
                    <a:p>
                      <a:pPr marL="0" lvl="0" indent="0" algn="ctr" rtl="0">
                        <a:spcBef>
                          <a:spcPts val="0"/>
                        </a:spcBef>
                        <a:spcAft>
                          <a:spcPts val="0"/>
                        </a:spcAft>
                        <a:buClr>
                          <a:schemeClr val="dk1"/>
                        </a:buClr>
                        <a:buSzPts val="1100"/>
                        <a:buFont typeface="Arial"/>
                        <a:buNone/>
                      </a:pPr>
                      <a:r>
                        <a:rPr lang="en" sz="600">
                          <a:solidFill>
                            <a:schemeClr val="lt1"/>
                          </a:solidFill>
                          <a:latin typeface="Roboto"/>
                          <a:ea typeface="Roboto"/>
                          <a:cs typeface="Roboto"/>
                          <a:sym typeface="Roboto"/>
                        </a:rPr>
                        <a:t>ROI Coordinates (7x7 scale)</a:t>
                      </a:r>
                      <a:endParaRPr sz="600">
                        <a:solidFill>
                          <a:srgbClr val="FFFFFF"/>
                        </a:solidFill>
                        <a:latin typeface="Roboto"/>
                        <a:ea typeface="Roboto"/>
                        <a:cs typeface="Roboto"/>
                        <a:sym typeface="Roboto"/>
                      </a:endParaRPr>
                    </a:p>
                  </a:txBody>
                  <a:tcPr marL="91425" marR="91425" marT="91425" marB="91425" anchor="ctr">
                    <a:solidFill>
                      <a:srgbClr val="A64D79"/>
                    </a:solidFill>
                  </a:tcPr>
                </a:tc>
                <a:extLst>
                  <a:ext uri="{0D108BD9-81ED-4DB2-BD59-A6C34878D82A}">
                    <a16:rowId xmlns:a16="http://schemas.microsoft.com/office/drawing/2014/main" val="10000"/>
                  </a:ext>
                </a:extLst>
              </a:tr>
              <a:tr h="285000">
                <a:tc>
                  <a:txBody>
                    <a:bodyPr/>
                    <a:lstStyle/>
                    <a:p>
                      <a:pPr marL="0" lvl="0" indent="0" algn="ctr" rtl="0">
                        <a:spcBef>
                          <a:spcPts val="0"/>
                        </a:spcBef>
                        <a:spcAft>
                          <a:spcPts val="0"/>
                        </a:spcAft>
                        <a:buNone/>
                      </a:pPr>
                      <a:r>
                        <a:rPr lang="en" sz="600">
                          <a:latin typeface="Roboto"/>
                          <a:ea typeface="Roboto"/>
                          <a:cs typeface="Roboto"/>
                          <a:sym typeface="Roboto"/>
                        </a:rPr>
                        <a:t>170,10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5, 0</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1"/>
                  </a:ext>
                </a:extLst>
              </a:tr>
              <a:tr h="265875">
                <a:tc>
                  <a:txBody>
                    <a:bodyPr/>
                    <a:lstStyle/>
                    <a:p>
                      <a:pPr marL="0" lvl="0" indent="0" algn="ctr" rtl="0">
                        <a:spcBef>
                          <a:spcPts val="0"/>
                        </a:spcBef>
                        <a:spcAft>
                          <a:spcPts val="0"/>
                        </a:spcAft>
                        <a:buNone/>
                      </a:pPr>
                      <a:r>
                        <a:rPr lang="en" sz="600">
                          <a:latin typeface="Roboto"/>
                          <a:ea typeface="Roboto"/>
                          <a:cs typeface="Roboto"/>
                          <a:sym typeface="Roboto"/>
                        </a:rPr>
                        <a:t>220, 10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6, 0</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2"/>
                  </a:ext>
                </a:extLst>
              </a:tr>
              <a:tr h="265875">
                <a:tc>
                  <a:txBody>
                    <a:bodyPr/>
                    <a:lstStyle/>
                    <a:p>
                      <a:pPr marL="0" lvl="0" indent="0" algn="ctr" rtl="0">
                        <a:spcBef>
                          <a:spcPts val="0"/>
                        </a:spcBef>
                        <a:spcAft>
                          <a:spcPts val="0"/>
                        </a:spcAft>
                        <a:buNone/>
                      </a:pPr>
                      <a:r>
                        <a:rPr lang="en" sz="600">
                          <a:latin typeface="Roboto"/>
                          <a:ea typeface="Roboto"/>
                          <a:cs typeface="Roboto"/>
                          <a:sym typeface="Roboto"/>
                        </a:rPr>
                        <a:t>220,110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6, 3</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3"/>
                  </a:ext>
                </a:extLst>
              </a:tr>
              <a:tr h="265875">
                <a:tc>
                  <a:txBody>
                    <a:bodyPr/>
                    <a:lstStyle/>
                    <a:p>
                      <a:pPr marL="0" lvl="0" indent="0" algn="ctr" rtl="0">
                        <a:spcBef>
                          <a:spcPts val="0"/>
                        </a:spcBef>
                        <a:spcAft>
                          <a:spcPts val="0"/>
                        </a:spcAft>
                        <a:buNone/>
                      </a:pPr>
                      <a:r>
                        <a:rPr lang="en" sz="600">
                          <a:latin typeface="Roboto"/>
                          <a:ea typeface="Roboto"/>
                          <a:cs typeface="Roboto"/>
                          <a:sym typeface="Roboto"/>
                        </a:rPr>
                        <a:t>170,110</a:t>
                      </a:r>
                      <a:endParaRPr sz="600">
                        <a:latin typeface="Roboto"/>
                        <a:ea typeface="Roboto"/>
                        <a:cs typeface="Roboto"/>
                        <a:sym typeface="Roboto"/>
                      </a:endParaRPr>
                    </a:p>
                  </a:txBody>
                  <a:tcPr marL="91425" marR="91425" marT="91425" marB="91425" anchor="ctr"/>
                </a:tc>
                <a:tc>
                  <a:txBody>
                    <a:bodyPr/>
                    <a:lstStyle/>
                    <a:p>
                      <a:pPr marL="0" lvl="0" indent="0" algn="ctr" rtl="0">
                        <a:spcBef>
                          <a:spcPts val="0"/>
                        </a:spcBef>
                        <a:spcAft>
                          <a:spcPts val="0"/>
                        </a:spcAft>
                        <a:buNone/>
                      </a:pPr>
                      <a:r>
                        <a:rPr lang="en" sz="600">
                          <a:latin typeface="Roboto"/>
                          <a:ea typeface="Roboto"/>
                          <a:cs typeface="Roboto"/>
                          <a:sym typeface="Roboto"/>
                        </a:rPr>
                        <a:t>5, 3</a:t>
                      </a:r>
                      <a:endParaRPr sz="600">
                        <a:latin typeface="Roboto"/>
                        <a:ea typeface="Roboto"/>
                        <a:cs typeface="Roboto"/>
                        <a:sym typeface="Roboto"/>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803" name="Google Shape;803;p59"/>
          <p:cNvSpPr txBox="1"/>
          <p:nvPr/>
        </p:nvSpPr>
        <p:spPr>
          <a:xfrm>
            <a:off x="2587050" y="401675"/>
            <a:ext cx="3969900" cy="54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434343"/>
                </a:solidFill>
                <a:latin typeface="Roboto"/>
                <a:ea typeface="Roboto"/>
                <a:cs typeface="Roboto"/>
                <a:sym typeface="Roboto"/>
              </a:rPr>
              <a:t>Feature map for another ROI area</a:t>
            </a:r>
            <a:endParaRPr b="1">
              <a:solidFill>
                <a:srgbClr val="434343"/>
              </a:solidFill>
              <a:latin typeface="Roboto"/>
              <a:ea typeface="Roboto"/>
              <a:cs typeface="Roboto"/>
              <a:sym typeface="Roboto"/>
            </a:endParaRPr>
          </a:p>
        </p:txBody>
      </p:sp>
      <p:sp>
        <p:nvSpPr>
          <p:cNvPr id="804" name="Google Shape;804;p59"/>
          <p:cNvSpPr txBox="1"/>
          <p:nvPr/>
        </p:nvSpPr>
        <p:spPr>
          <a:xfrm>
            <a:off x="3142200" y="3605400"/>
            <a:ext cx="26799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rgbClr val="434343"/>
                </a:solidFill>
                <a:latin typeface="Calibri"/>
                <a:ea typeface="Calibri"/>
                <a:cs typeface="Calibri"/>
                <a:sym typeface="Calibri"/>
              </a:rPr>
              <a:t>Original image Feature Map</a:t>
            </a:r>
            <a:endParaRPr sz="1000">
              <a:solidFill>
                <a:srgbClr val="434343"/>
              </a:solidFill>
              <a:latin typeface="Calibri"/>
              <a:ea typeface="Calibri"/>
              <a:cs typeface="Calibri"/>
              <a:sym typeface="Calibri"/>
            </a:endParaRPr>
          </a:p>
          <a:p>
            <a:pPr marL="0" lvl="0" indent="0" algn="ctr" rtl="0">
              <a:lnSpc>
                <a:spcPct val="100000"/>
              </a:lnSpc>
              <a:spcBef>
                <a:spcPts val="0"/>
              </a:spcBef>
              <a:spcAft>
                <a:spcPts val="0"/>
              </a:spcAft>
              <a:buNone/>
            </a:pPr>
            <a:r>
              <a:rPr lang="en" sz="700">
                <a:solidFill>
                  <a:srgbClr val="434343"/>
                </a:solidFill>
                <a:latin typeface="Calibri"/>
                <a:ea typeface="Calibri"/>
                <a:cs typeface="Calibri"/>
                <a:sym typeface="Calibri"/>
              </a:rPr>
              <a:t>7x7x2048</a:t>
            </a:r>
            <a:endParaRPr sz="700">
              <a:solidFill>
                <a:srgbClr val="434343"/>
              </a:solidFill>
              <a:latin typeface="Calibri"/>
              <a:ea typeface="Calibri"/>
              <a:cs typeface="Calibri"/>
              <a:sym typeface="Calibri"/>
            </a:endParaRPr>
          </a:p>
        </p:txBody>
      </p:sp>
      <p:graphicFrame>
        <p:nvGraphicFramePr>
          <p:cNvPr id="805" name="Google Shape;805;p59"/>
          <p:cNvGraphicFramePr/>
          <p:nvPr/>
        </p:nvGraphicFramePr>
        <p:xfrm>
          <a:off x="6605225" y="2154600"/>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bl>
          </a:graphicData>
        </a:graphic>
      </p:graphicFrame>
      <p:sp>
        <p:nvSpPr>
          <p:cNvPr id="806" name="Google Shape;806;p59"/>
          <p:cNvSpPr txBox="1"/>
          <p:nvPr/>
        </p:nvSpPr>
        <p:spPr>
          <a:xfrm>
            <a:off x="6121200" y="3072000"/>
            <a:ext cx="14643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rgbClr val="434343"/>
                </a:solidFill>
                <a:latin typeface="Calibri"/>
                <a:ea typeface="Calibri"/>
                <a:cs typeface="Calibri"/>
                <a:sym typeface="Calibri"/>
              </a:rPr>
              <a:t>ROI Feature Map</a:t>
            </a:r>
            <a:endParaRPr sz="1000">
              <a:solidFill>
                <a:srgbClr val="434343"/>
              </a:solidFill>
              <a:latin typeface="Calibri"/>
              <a:ea typeface="Calibri"/>
              <a:cs typeface="Calibri"/>
              <a:sym typeface="Calibri"/>
            </a:endParaRPr>
          </a:p>
          <a:p>
            <a:pPr marL="0" lvl="0" indent="0" algn="ctr" rtl="0">
              <a:lnSpc>
                <a:spcPct val="100000"/>
              </a:lnSpc>
              <a:spcBef>
                <a:spcPts val="0"/>
              </a:spcBef>
              <a:spcAft>
                <a:spcPts val="0"/>
              </a:spcAft>
              <a:buNone/>
            </a:pPr>
            <a:r>
              <a:rPr lang="en" sz="800">
                <a:solidFill>
                  <a:srgbClr val="434343"/>
                </a:solidFill>
                <a:latin typeface="Calibri"/>
                <a:ea typeface="Calibri"/>
                <a:cs typeface="Calibri"/>
                <a:sym typeface="Calibri"/>
              </a:rPr>
              <a:t>3x1x2048</a:t>
            </a:r>
            <a:endParaRPr sz="800">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1"/>
                                        </p:tgtEl>
                                        <p:attrNameLst>
                                          <p:attrName>style.visibility</p:attrName>
                                        </p:attrNameLst>
                                      </p:cBhvr>
                                      <p:to>
                                        <p:strVal val="visible"/>
                                      </p:to>
                                    </p:set>
                                    <p:animEffect transition="in" filter="fade">
                                      <p:cBhvr>
                                        <p:cTn id="7" dur="1000"/>
                                        <p:tgtEl>
                                          <p:spTgt spid="801"/>
                                        </p:tgtEl>
                                      </p:cBhvr>
                                    </p:animEffect>
                                  </p:childTnLst>
                                </p:cTn>
                              </p:par>
                              <p:par>
                                <p:cTn id="8" presetID="10" presetClass="entr" presetSubtype="0" fill="hold" nodeType="withEffect">
                                  <p:stCondLst>
                                    <p:cond delay="0"/>
                                  </p:stCondLst>
                                  <p:childTnLst>
                                    <p:set>
                                      <p:cBhvr>
                                        <p:cTn id="9" dur="1" fill="hold">
                                          <p:stCondLst>
                                            <p:cond delay="0"/>
                                          </p:stCondLst>
                                        </p:cTn>
                                        <p:tgtEl>
                                          <p:spTgt spid="804"/>
                                        </p:tgtEl>
                                        <p:attrNameLst>
                                          <p:attrName>style.visibility</p:attrName>
                                        </p:attrNameLst>
                                      </p:cBhvr>
                                      <p:to>
                                        <p:strVal val="visible"/>
                                      </p:to>
                                    </p:set>
                                    <p:animEffect transition="in" filter="fade">
                                      <p:cBhvr>
                                        <p:cTn id="10" dur="1000"/>
                                        <p:tgtEl>
                                          <p:spTgt spid="8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0"/>
                                        </p:tgtEl>
                                        <p:attrNameLst>
                                          <p:attrName>style.visibility</p:attrName>
                                        </p:attrNameLst>
                                      </p:cBhvr>
                                      <p:to>
                                        <p:strVal val="visible"/>
                                      </p:to>
                                    </p:set>
                                    <p:animEffect transition="in" filter="fade">
                                      <p:cBhvr>
                                        <p:cTn id="15" dur="1000"/>
                                        <p:tgtEl>
                                          <p:spTgt spid="80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6"/>
                                        </p:tgtEl>
                                        <p:attrNameLst>
                                          <p:attrName>style.visibility</p:attrName>
                                        </p:attrNameLst>
                                      </p:cBhvr>
                                      <p:to>
                                        <p:strVal val="visible"/>
                                      </p:to>
                                    </p:set>
                                    <p:animEffect transition="in" filter="fade">
                                      <p:cBhvr>
                                        <p:cTn id="20" dur="1000"/>
                                        <p:tgtEl>
                                          <p:spTgt spid="806"/>
                                        </p:tgtEl>
                                      </p:cBhvr>
                                    </p:animEffect>
                                  </p:childTnLst>
                                </p:cTn>
                              </p:par>
                              <p:par>
                                <p:cTn id="21" presetID="10" presetClass="entr" presetSubtype="0" fill="hold" nodeType="withEffect">
                                  <p:stCondLst>
                                    <p:cond delay="0"/>
                                  </p:stCondLst>
                                  <p:childTnLst>
                                    <p:set>
                                      <p:cBhvr>
                                        <p:cTn id="22" dur="1" fill="hold">
                                          <p:stCondLst>
                                            <p:cond delay="0"/>
                                          </p:stCondLst>
                                        </p:cTn>
                                        <p:tgtEl>
                                          <p:spTgt spid="805"/>
                                        </p:tgtEl>
                                        <p:attrNameLst>
                                          <p:attrName>style.visibility</p:attrName>
                                        </p:attrNameLst>
                                      </p:cBhvr>
                                      <p:to>
                                        <p:strVal val="visible"/>
                                      </p:to>
                                    </p:set>
                                    <p:animEffect transition="in" filter="fade">
                                      <p:cBhvr>
                                        <p:cTn id="23" dur="1000"/>
                                        <p:tgtEl>
                                          <p:spTgt spid="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0"/>
          <p:cNvSpPr txBox="1"/>
          <p:nvPr/>
        </p:nvSpPr>
        <p:spPr>
          <a:xfrm>
            <a:off x="2587050" y="401675"/>
            <a:ext cx="3969900" cy="54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434343"/>
                </a:solidFill>
                <a:latin typeface="Roboto"/>
                <a:ea typeface="Roboto"/>
                <a:cs typeface="Roboto"/>
                <a:sym typeface="Roboto"/>
              </a:rPr>
              <a:t>Different Feature maps will have different sizes</a:t>
            </a:r>
            <a:endParaRPr b="1">
              <a:solidFill>
                <a:srgbClr val="434343"/>
              </a:solidFill>
              <a:latin typeface="Roboto"/>
              <a:ea typeface="Roboto"/>
              <a:cs typeface="Roboto"/>
              <a:sym typeface="Roboto"/>
            </a:endParaRPr>
          </a:p>
        </p:txBody>
      </p:sp>
      <p:graphicFrame>
        <p:nvGraphicFramePr>
          <p:cNvPr id="812" name="Google Shape;812;p60"/>
          <p:cNvGraphicFramePr/>
          <p:nvPr/>
        </p:nvGraphicFramePr>
        <p:xfrm>
          <a:off x="6085675" y="1960050"/>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bl>
          </a:graphicData>
        </a:graphic>
      </p:graphicFrame>
      <p:sp>
        <p:nvSpPr>
          <p:cNvPr id="813" name="Google Shape;813;p60"/>
          <p:cNvSpPr txBox="1"/>
          <p:nvPr/>
        </p:nvSpPr>
        <p:spPr>
          <a:xfrm>
            <a:off x="5601650" y="2877450"/>
            <a:ext cx="14643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rgbClr val="434343"/>
                </a:solidFill>
                <a:latin typeface="Roboto"/>
                <a:ea typeface="Roboto"/>
                <a:cs typeface="Roboto"/>
                <a:sym typeface="Roboto"/>
              </a:rPr>
              <a:t>ROI Feature Map for another area</a:t>
            </a:r>
            <a:endParaRPr sz="1000">
              <a:solidFill>
                <a:srgbClr val="434343"/>
              </a:solidFill>
              <a:latin typeface="Roboto"/>
              <a:ea typeface="Roboto"/>
              <a:cs typeface="Roboto"/>
              <a:sym typeface="Roboto"/>
            </a:endParaRPr>
          </a:p>
        </p:txBody>
      </p:sp>
      <p:graphicFrame>
        <p:nvGraphicFramePr>
          <p:cNvPr id="814" name="Google Shape;814;p60"/>
          <p:cNvGraphicFramePr/>
          <p:nvPr/>
        </p:nvGraphicFramePr>
        <p:xfrm>
          <a:off x="2057750" y="1681950"/>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15" name="Google Shape;815;p60"/>
          <p:cNvSpPr txBox="1"/>
          <p:nvPr/>
        </p:nvSpPr>
        <p:spPr>
          <a:xfrm>
            <a:off x="1708250" y="3106050"/>
            <a:ext cx="26799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rgbClr val="434343"/>
                </a:solidFill>
                <a:latin typeface="Roboto"/>
                <a:ea typeface="Roboto"/>
                <a:cs typeface="Roboto"/>
                <a:sym typeface="Roboto"/>
              </a:rPr>
              <a:t>ROI Feature Map for One area</a:t>
            </a:r>
            <a:endParaRPr sz="1000">
              <a:solidFill>
                <a:srgbClr val="434343"/>
              </a:solidFill>
              <a:latin typeface="Roboto"/>
              <a:ea typeface="Roboto"/>
              <a:cs typeface="Roboto"/>
              <a:sym typeface="Roboto"/>
            </a:endParaRPr>
          </a:p>
        </p:txBody>
      </p:sp>
      <p:sp>
        <p:nvSpPr>
          <p:cNvPr id="816" name="Google Shape;816;p60"/>
          <p:cNvSpPr txBox="1"/>
          <p:nvPr/>
        </p:nvSpPr>
        <p:spPr>
          <a:xfrm>
            <a:off x="2510850" y="3906875"/>
            <a:ext cx="3969900" cy="54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FF0000"/>
                </a:solidFill>
                <a:latin typeface="Roboto"/>
                <a:ea typeface="Roboto"/>
                <a:cs typeface="Roboto"/>
                <a:sym typeface="Roboto"/>
              </a:rPr>
              <a:t>Next Layer will expect all ROI feature Maps to be of same size</a:t>
            </a:r>
            <a:endParaRPr>
              <a:solidFill>
                <a:srgbClr val="FF0000"/>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6"/>
                                        </p:tgtEl>
                                        <p:attrNameLst>
                                          <p:attrName>style.visibility</p:attrName>
                                        </p:attrNameLst>
                                      </p:cBhvr>
                                      <p:to>
                                        <p:strVal val="visible"/>
                                      </p:to>
                                    </p:set>
                                    <p:animEffect transition="in" filter="fade">
                                      <p:cBhvr>
                                        <p:cTn id="7" dur="1000"/>
                                        <p:tgtEl>
                                          <p:spTgt spid="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1"/>
          <p:cNvSpPr txBox="1"/>
          <p:nvPr/>
        </p:nvSpPr>
        <p:spPr>
          <a:xfrm>
            <a:off x="4164875" y="12710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 we make all RoI Feature Maps to be same size?</a:t>
            </a:r>
            <a:endParaRPr sz="1800">
              <a:solidFill>
                <a:srgbClr val="434343"/>
              </a:solidFill>
              <a:latin typeface="Calibri"/>
              <a:ea typeface="Calibri"/>
              <a:cs typeface="Calibri"/>
              <a:sym typeface="Calibri"/>
            </a:endParaRPr>
          </a:p>
        </p:txBody>
      </p:sp>
      <p:pic>
        <p:nvPicPr>
          <p:cNvPr id="822" name="Google Shape;822;p61"/>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823" name="Google Shape;823;p61"/>
          <p:cNvSpPr txBox="1"/>
          <p:nvPr/>
        </p:nvSpPr>
        <p:spPr>
          <a:xfrm>
            <a:off x="4164875" y="26426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0000FF"/>
                </a:solidFill>
                <a:latin typeface="Calibri"/>
                <a:ea typeface="Calibri"/>
                <a:cs typeface="Calibri"/>
                <a:sym typeface="Calibri"/>
              </a:rPr>
              <a:t>We can use Max Pool or Avg Pool</a:t>
            </a:r>
            <a:endParaRPr sz="18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fade">
                                      <p:cBhvr>
                                        <p:cTn id="7" dur="1000"/>
                                        <p:tgtEl>
                                          <p:spTgt spid="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909412" y="456624"/>
            <a:ext cx="932350" cy="1397426"/>
          </a:xfrm>
          <a:prstGeom prst="rect">
            <a:avLst/>
          </a:prstGeom>
          <a:noFill/>
          <a:ln>
            <a:noFill/>
          </a:ln>
        </p:spPr>
      </p:pic>
      <p:pic>
        <p:nvPicPr>
          <p:cNvPr id="88" name="Google Shape;88;p17"/>
          <p:cNvPicPr preferRelativeResize="0"/>
          <p:nvPr/>
        </p:nvPicPr>
        <p:blipFill>
          <a:blip r:embed="rId4">
            <a:alphaModFix/>
          </a:blip>
          <a:stretch>
            <a:fillRect/>
          </a:stretch>
        </p:blipFill>
        <p:spPr>
          <a:xfrm>
            <a:off x="473675" y="2096025"/>
            <a:ext cx="1803825" cy="1197100"/>
          </a:xfrm>
          <a:prstGeom prst="rect">
            <a:avLst/>
          </a:prstGeom>
          <a:noFill/>
          <a:ln>
            <a:noFill/>
          </a:ln>
        </p:spPr>
      </p:pic>
      <p:pic>
        <p:nvPicPr>
          <p:cNvPr id="89" name="Google Shape;89;p17"/>
          <p:cNvPicPr preferRelativeResize="0"/>
          <p:nvPr/>
        </p:nvPicPr>
        <p:blipFill>
          <a:blip r:embed="rId5">
            <a:alphaModFix/>
          </a:blip>
          <a:stretch>
            <a:fillRect/>
          </a:stretch>
        </p:blipFill>
        <p:spPr>
          <a:xfrm>
            <a:off x="368826" y="3535100"/>
            <a:ext cx="2013526" cy="1138075"/>
          </a:xfrm>
          <a:prstGeom prst="rect">
            <a:avLst/>
          </a:prstGeom>
          <a:noFill/>
          <a:ln>
            <a:noFill/>
          </a:ln>
        </p:spPr>
      </p:pic>
      <p:sp>
        <p:nvSpPr>
          <p:cNvPr id="90" name="Google Shape;90;p17"/>
          <p:cNvSpPr/>
          <p:nvPr/>
        </p:nvSpPr>
        <p:spPr>
          <a:xfrm>
            <a:off x="3080125" y="777500"/>
            <a:ext cx="2472000" cy="6081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91" name="Google Shape;91;p17"/>
          <p:cNvSpPr txBox="1"/>
          <p:nvPr/>
        </p:nvSpPr>
        <p:spPr>
          <a:xfrm>
            <a:off x="5861200" y="922100"/>
            <a:ext cx="1554900" cy="3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Elephant: (x, y, w, h)</a:t>
            </a:r>
            <a:endParaRPr sz="1200">
              <a:latin typeface="Calibri"/>
              <a:ea typeface="Calibri"/>
              <a:cs typeface="Calibri"/>
              <a:sym typeface="Calibri"/>
            </a:endParaRPr>
          </a:p>
        </p:txBody>
      </p:sp>
      <p:sp>
        <p:nvSpPr>
          <p:cNvPr id="92" name="Google Shape;92;p17"/>
          <p:cNvSpPr/>
          <p:nvPr/>
        </p:nvSpPr>
        <p:spPr>
          <a:xfrm>
            <a:off x="3080125" y="2301500"/>
            <a:ext cx="2472000" cy="6081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93" name="Google Shape;93;p17"/>
          <p:cNvSpPr txBox="1"/>
          <p:nvPr/>
        </p:nvSpPr>
        <p:spPr>
          <a:xfrm>
            <a:off x="5861200" y="2340000"/>
            <a:ext cx="1554900" cy="46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Dog: (x, y, w, h)</a:t>
            </a:r>
            <a:endParaRPr sz="1200">
              <a:latin typeface="Calibri"/>
              <a:ea typeface="Calibri"/>
              <a:cs typeface="Calibri"/>
              <a:sym typeface="Calibri"/>
            </a:endParaRPr>
          </a:p>
          <a:p>
            <a:pPr marL="0" lvl="0" indent="0" algn="l" rtl="0">
              <a:spcBef>
                <a:spcPts val="0"/>
              </a:spcBef>
              <a:spcAft>
                <a:spcPts val="0"/>
              </a:spcAft>
              <a:buNone/>
            </a:pPr>
            <a:r>
              <a:rPr lang="en" sz="1200">
                <a:latin typeface="Calibri"/>
                <a:ea typeface="Calibri"/>
                <a:cs typeface="Calibri"/>
                <a:sym typeface="Calibri"/>
              </a:rPr>
              <a:t>Cat : (x, y, w, h)</a:t>
            </a:r>
            <a:endParaRPr sz="1200">
              <a:latin typeface="Calibri"/>
              <a:ea typeface="Calibri"/>
              <a:cs typeface="Calibri"/>
              <a:sym typeface="Calibri"/>
            </a:endParaRPr>
          </a:p>
        </p:txBody>
      </p:sp>
      <p:sp>
        <p:nvSpPr>
          <p:cNvPr id="94" name="Google Shape;94;p17"/>
          <p:cNvSpPr/>
          <p:nvPr/>
        </p:nvSpPr>
        <p:spPr>
          <a:xfrm>
            <a:off x="3080125" y="3596900"/>
            <a:ext cx="2472000" cy="6081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sp>
        <p:nvSpPr>
          <p:cNvPr id="95" name="Google Shape;95;p17"/>
          <p:cNvSpPr txBox="1"/>
          <p:nvPr/>
        </p:nvSpPr>
        <p:spPr>
          <a:xfrm>
            <a:off x="5861200" y="3312275"/>
            <a:ext cx="1554900" cy="12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Person 1: (x, y, w, h)</a:t>
            </a:r>
            <a:endParaRPr sz="1200">
              <a:latin typeface="Calibri"/>
              <a:ea typeface="Calibri"/>
              <a:cs typeface="Calibri"/>
              <a:sym typeface="Calibri"/>
            </a:endParaRPr>
          </a:p>
          <a:p>
            <a:pPr marL="0" lvl="0" indent="0" algn="l" rtl="0">
              <a:spcBef>
                <a:spcPts val="0"/>
              </a:spcBef>
              <a:spcAft>
                <a:spcPts val="0"/>
              </a:spcAft>
              <a:buNone/>
            </a:pPr>
            <a:r>
              <a:rPr lang="en" sz="1200">
                <a:latin typeface="Calibri"/>
                <a:ea typeface="Calibri"/>
                <a:cs typeface="Calibri"/>
                <a:sym typeface="Calibri"/>
              </a:rPr>
              <a:t>Person 2 : (x, y, w, h)</a:t>
            </a:r>
            <a:endParaRPr sz="1200">
              <a:latin typeface="Calibri"/>
              <a:ea typeface="Calibri"/>
              <a:cs typeface="Calibri"/>
              <a:sym typeface="Calibri"/>
            </a:endParaRPr>
          </a:p>
          <a:p>
            <a:pPr marL="0" lvl="0" indent="0" algn="l" rtl="0">
              <a:spcBef>
                <a:spcPts val="0"/>
              </a:spcBef>
              <a:spcAft>
                <a:spcPts val="0"/>
              </a:spcAft>
              <a:buNone/>
            </a:pPr>
            <a:r>
              <a:rPr lang="en" sz="1200">
                <a:latin typeface="Calibri"/>
                <a:ea typeface="Calibri"/>
                <a:cs typeface="Calibri"/>
                <a:sym typeface="Calibri"/>
              </a:rPr>
              <a:t>. . . .</a:t>
            </a:r>
            <a:endParaRPr sz="1200">
              <a:latin typeface="Calibri"/>
              <a:ea typeface="Calibri"/>
              <a:cs typeface="Calibri"/>
              <a:sym typeface="Calibri"/>
            </a:endParaRPr>
          </a:p>
          <a:p>
            <a:pPr marL="0" lvl="0" indent="0" algn="l" rtl="0">
              <a:spcBef>
                <a:spcPts val="0"/>
              </a:spcBef>
              <a:spcAft>
                <a:spcPts val="0"/>
              </a:spcAft>
              <a:buNone/>
            </a:pPr>
            <a:r>
              <a:rPr lang="en" sz="1200">
                <a:latin typeface="Calibri"/>
                <a:ea typeface="Calibri"/>
                <a:cs typeface="Calibri"/>
                <a:sym typeface="Calibri"/>
              </a:rPr>
              <a:t>Bike 1: (x, y, w, h)</a:t>
            </a:r>
            <a:endParaRPr sz="1200">
              <a:latin typeface="Calibri"/>
              <a:ea typeface="Calibri"/>
              <a:cs typeface="Calibri"/>
              <a:sym typeface="Calibri"/>
            </a:endParaRPr>
          </a:p>
          <a:p>
            <a:pPr marL="0" lvl="0" indent="0" algn="l" rtl="0">
              <a:spcBef>
                <a:spcPts val="0"/>
              </a:spcBef>
              <a:spcAft>
                <a:spcPts val="0"/>
              </a:spcAft>
              <a:buNone/>
            </a:pPr>
            <a:r>
              <a:rPr lang="en" sz="1200">
                <a:latin typeface="Calibri"/>
                <a:ea typeface="Calibri"/>
                <a:cs typeface="Calibri"/>
                <a:sym typeface="Calibri"/>
              </a:rPr>
              <a:t>. . . .</a:t>
            </a:r>
            <a:endParaRPr sz="12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Car 1: (x, y, w, h)</a:t>
            </a:r>
            <a:endParaRPr sz="1200">
              <a:latin typeface="Calibri"/>
              <a:ea typeface="Calibri"/>
              <a:cs typeface="Calibri"/>
              <a:sym typeface="Calibri"/>
            </a:endParaRPr>
          </a:p>
        </p:txBody>
      </p:sp>
      <p:sp>
        <p:nvSpPr>
          <p:cNvPr id="96" name="Google Shape;96;p17"/>
          <p:cNvSpPr txBox="1"/>
          <p:nvPr/>
        </p:nvSpPr>
        <p:spPr>
          <a:xfrm>
            <a:off x="7416100" y="2166875"/>
            <a:ext cx="1554900" cy="105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Each image may need different number of outputs</a:t>
            </a:r>
            <a:endParaRPr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10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1000"/>
                                        <p:tgtEl>
                                          <p:spTgt spid="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2"/>
          <p:cNvSpPr txBox="1"/>
          <p:nvPr/>
        </p:nvSpPr>
        <p:spPr>
          <a:xfrm>
            <a:off x="2587050" y="401675"/>
            <a:ext cx="3969900" cy="54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434343"/>
                </a:solidFill>
                <a:latin typeface="Roboto"/>
                <a:ea typeface="Roboto"/>
                <a:cs typeface="Roboto"/>
                <a:sym typeface="Roboto"/>
              </a:rPr>
              <a:t>Resizing ROI Feature Maps</a:t>
            </a:r>
            <a:endParaRPr b="1">
              <a:solidFill>
                <a:srgbClr val="434343"/>
              </a:solidFill>
              <a:latin typeface="Roboto"/>
              <a:ea typeface="Roboto"/>
              <a:cs typeface="Roboto"/>
              <a:sym typeface="Roboto"/>
            </a:endParaRPr>
          </a:p>
        </p:txBody>
      </p:sp>
      <p:graphicFrame>
        <p:nvGraphicFramePr>
          <p:cNvPr id="829" name="Google Shape;829;p62"/>
          <p:cNvGraphicFramePr/>
          <p:nvPr/>
        </p:nvGraphicFramePr>
        <p:xfrm>
          <a:off x="6085675" y="1960050"/>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bl>
          </a:graphicData>
        </a:graphic>
      </p:graphicFrame>
      <p:sp>
        <p:nvSpPr>
          <p:cNvPr id="830" name="Google Shape;830;p62"/>
          <p:cNvSpPr txBox="1"/>
          <p:nvPr/>
        </p:nvSpPr>
        <p:spPr>
          <a:xfrm>
            <a:off x="5601650" y="2877450"/>
            <a:ext cx="14643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rgbClr val="434343"/>
                </a:solidFill>
                <a:latin typeface="Roboto"/>
                <a:ea typeface="Roboto"/>
                <a:cs typeface="Roboto"/>
                <a:sym typeface="Roboto"/>
              </a:rPr>
              <a:t>ROI Feature Map for another area</a:t>
            </a:r>
            <a:endParaRPr sz="1000">
              <a:solidFill>
                <a:srgbClr val="434343"/>
              </a:solidFill>
              <a:latin typeface="Roboto"/>
              <a:ea typeface="Roboto"/>
              <a:cs typeface="Roboto"/>
              <a:sym typeface="Roboto"/>
            </a:endParaRPr>
          </a:p>
        </p:txBody>
      </p:sp>
      <p:graphicFrame>
        <p:nvGraphicFramePr>
          <p:cNvPr id="831" name="Google Shape;831;p62"/>
          <p:cNvGraphicFramePr/>
          <p:nvPr/>
        </p:nvGraphicFramePr>
        <p:xfrm>
          <a:off x="2057750" y="1681950"/>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832" name="Google Shape;832;p62"/>
          <p:cNvSpPr txBox="1"/>
          <p:nvPr/>
        </p:nvSpPr>
        <p:spPr>
          <a:xfrm>
            <a:off x="1708250" y="3106050"/>
            <a:ext cx="26799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rgbClr val="434343"/>
                </a:solidFill>
                <a:latin typeface="Roboto"/>
                <a:ea typeface="Roboto"/>
                <a:cs typeface="Roboto"/>
                <a:sym typeface="Roboto"/>
              </a:rPr>
              <a:t>ROI Feature Map for One area</a:t>
            </a:r>
            <a:endParaRPr sz="1000">
              <a:solidFill>
                <a:srgbClr val="434343"/>
              </a:solidFill>
              <a:latin typeface="Roboto"/>
              <a:ea typeface="Roboto"/>
              <a:cs typeface="Roboto"/>
              <a:sym typeface="Roboto"/>
            </a:endParaRPr>
          </a:p>
        </p:txBody>
      </p:sp>
      <p:sp>
        <p:nvSpPr>
          <p:cNvPr id="833" name="Google Shape;833;p62"/>
          <p:cNvSpPr txBox="1"/>
          <p:nvPr/>
        </p:nvSpPr>
        <p:spPr>
          <a:xfrm>
            <a:off x="2057750" y="3906875"/>
            <a:ext cx="5008200" cy="697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FF0000"/>
                </a:solidFill>
                <a:latin typeface="Roboto"/>
                <a:ea typeface="Roboto"/>
                <a:cs typeface="Roboto"/>
                <a:sym typeface="Roboto"/>
              </a:rPr>
              <a:t>Let’s say we want to resize all RoI feature Maps to </a:t>
            </a:r>
            <a:r>
              <a:rPr lang="en" b="1">
                <a:solidFill>
                  <a:srgbClr val="FF0000"/>
                </a:solidFill>
                <a:latin typeface="Roboto"/>
                <a:ea typeface="Roboto"/>
                <a:cs typeface="Roboto"/>
                <a:sym typeface="Roboto"/>
              </a:rPr>
              <a:t>2x2</a:t>
            </a:r>
            <a:r>
              <a:rPr lang="en">
                <a:solidFill>
                  <a:srgbClr val="FF0000"/>
                </a:solidFill>
                <a:latin typeface="Roboto"/>
                <a:ea typeface="Roboto"/>
                <a:cs typeface="Roboto"/>
                <a:sym typeface="Roboto"/>
              </a:rPr>
              <a:t>. </a:t>
            </a:r>
            <a:endParaRPr>
              <a:solidFill>
                <a:srgbClr val="FF0000"/>
              </a:solidFill>
              <a:latin typeface="Roboto"/>
              <a:ea typeface="Roboto"/>
              <a:cs typeface="Roboto"/>
              <a:sym typeface="Roboto"/>
            </a:endParaRPr>
          </a:p>
          <a:p>
            <a:pPr marL="0" lvl="0" indent="0" algn="ctr" rtl="0">
              <a:lnSpc>
                <a:spcPct val="115000"/>
              </a:lnSpc>
              <a:spcBef>
                <a:spcPts val="0"/>
              </a:spcBef>
              <a:spcAft>
                <a:spcPts val="0"/>
              </a:spcAft>
              <a:buNone/>
            </a:pPr>
            <a:endParaRPr>
              <a:solidFill>
                <a:srgbClr val="FF0000"/>
              </a:solidFill>
              <a:latin typeface="Roboto"/>
              <a:ea typeface="Roboto"/>
              <a:cs typeface="Roboto"/>
              <a:sym typeface="Roboto"/>
            </a:endParaRPr>
          </a:p>
          <a:p>
            <a:pPr marL="0" lvl="0" indent="0" algn="ctr" rtl="0">
              <a:lnSpc>
                <a:spcPct val="115000"/>
              </a:lnSpc>
              <a:spcBef>
                <a:spcPts val="0"/>
              </a:spcBef>
              <a:spcAft>
                <a:spcPts val="0"/>
              </a:spcAft>
              <a:buNone/>
            </a:pPr>
            <a:r>
              <a:rPr lang="en">
                <a:solidFill>
                  <a:srgbClr val="FF0000"/>
                </a:solidFill>
                <a:latin typeface="Roboto"/>
                <a:ea typeface="Roboto"/>
                <a:cs typeface="Roboto"/>
                <a:sym typeface="Roboto"/>
              </a:rPr>
              <a:t>Also let’s say we want to use a </a:t>
            </a:r>
            <a:r>
              <a:rPr lang="en" b="1">
                <a:solidFill>
                  <a:srgbClr val="FF0000"/>
                </a:solidFill>
                <a:latin typeface="Roboto"/>
                <a:ea typeface="Roboto"/>
                <a:cs typeface="Roboto"/>
                <a:sym typeface="Roboto"/>
              </a:rPr>
              <a:t>3x3 pool size</a:t>
            </a:r>
            <a:r>
              <a:rPr lang="en">
                <a:solidFill>
                  <a:srgbClr val="FF0000"/>
                </a:solidFill>
                <a:latin typeface="Roboto"/>
                <a:ea typeface="Roboto"/>
                <a:cs typeface="Roboto"/>
                <a:sym typeface="Roboto"/>
              </a:rPr>
              <a:t> with </a:t>
            </a:r>
            <a:r>
              <a:rPr lang="en" b="1">
                <a:solidFill>
                  <a:srgbClr val="FF0000"/>
                </a:solidFill>
                <a:latin typeface="Roboto"/>
                <a:ea typeface="Roboto"/>
                <a:cs typeface="Roboto"/>
                <a:sym typeface="Roboto"/>
              </a:rPr>
              <a:t>stride 3</a:t>
            </a:r>
            <a:r>
              <a:rPr lang="en">
                <a:solidFill>
                  <a:srgbClr val="FF0000"/>
                </a:solidFill>
                <a:latin typeface="Roboto"/>
                <a:ea typeface="Roboto"/>
                <a:cs typeface="Roboto"/>
                <a:sym typeface="Roboto"/>
              </a:rPr>
              <a:t>.</a:t>
            </a:r>
            <a:endParaRPr>
              <a:solidFill>
                <a:srgbClr val="FF0000"/>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63"/>
          <p:cNvSpPr txBox="1"/>
          <p:nvPr/>
        </p:nvSpPr>
        <p:spPr>
          <a:xfrm>
            <a:off x="2587050" y="401675"/>
            <a:ext cx="3969900" cy="54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434343"/>
                </a:solidFill>
                <a:latin typeface="Roboto"/>
                <a:ea typeface="Roboto"/>
                <a:cs typeface="Roboto"/>
                <a:sym typeface="Roboto"/>
              </a:rPr>
              <a:t>Resizing ROI Feature Maps</a:t>
            </a:r>
            <a:endParaRPr b="1">
              <a:solidFill>
                <a:srgbClr val="434343"/>
              </a:solidFill>
              <a:latin typeface="Roboto"/>
              <a:ea typeface="Roboto"/>
              <a:cs typeface="Roboto"/>
              <a:sym typeface="Roboto"/>
            </a:endParaRPr>
          </a:p>
        </p:txBody>
      </p:sp>
      <p:graphicFrame>
        <p:nvGraphicFramePr>
          <p:cNvPr id="839" name="Google Shape;839;p63"/>
          <p:cNvGraphicFramePr/>
          <p:nvPr/>
        </p:nvGraphicFramePr>
        <p:xfrm>
          <a:off x="2744575" y="1681950"/>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600">
                          <a:latin typeface="Roboto"/>
                          <a:ea typeface="Roboto"/>
                          <a:cs typeface="Roboto"/>
                          <a:sym typeface="Roboto"/>
                        </a:rPr>
                        <a:t>0.4</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0.66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sz="600">
                          <a:latin typeface="Roboto"/>
                          <a:ea typeface="Roboto"/>
                          <a:cs typeface="Roboto"/>
                          <a:sym typeface="Roboto"/>
                        </a:rPr>
                        <a:t>0.12</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latin typeface="Roboto"/>
                          <a:ea typeface="Roboto"/>
                          <a:cs typeface="Roboto"/>
                          <a:sym typeface="Roboto"/>
                        </a:rPr>
                        <a:t>0.45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latin typeface="Roboto"/>
                          <a:ea typeface="Roboto"/>
                          <a:cs typeface="Roboto"/>
                          <a:sym typeface="Roboto"/>
                        </a:rPr>
                        <a:t>0.05</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3"/>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600">
                          <a:latin typeface="Roboto"/>
                          <a:ea typeface="Roboto"/>
                          <a:cs typeface="Roboto"/>
                          <a:sym typeface="Roboto"/>
                        </a:rPr>
                        <a:t>0.1</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600">
                          <a:latin typeface="Roboto"/>
                          <a:ea typeface="Roboto"/>
                          <a:cs typeface="Roboto"/>
                          <a:sym typeface="Roboto"/>
                        </a:rPr>
                        <a:t>0.3</a:t>
                      </a:r>
                      <a:endParaRPr sz="6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4CCCC"/>
                    </a:solidFill>
                  </a:tcPr>
                </a:tc>
                <a:extLst>
                  <a:ext uri="{0D108BD9-81ED-4DB2-BD59-A6C34878D82A}">
                    <a16:rowId xmlns:a16="http://schemas.microsoft.com/office/drawing/2014/main" val="10004"/>
                  </a:ext>
                </a:extLst>
              </a:tr>
            </a:tbl>
          </a:graphicData>
        </a:graphic>
      </p:graphicFrame>
      <p:sp>
        <p:nvSpPr>
          <p:cNvPr id="840" name="Google Shape;840;p63"/>
          <p:cNvSpPr txBox="1"/>
          <p:nvPr/>
        </p:nvSpPr>
        <p:spPr>
          <a:xfrm>
            <a:off x="2395075" y="3106050"/>
            <a:ext cx="26799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rgbClr val="434343"/>
                </a:solidFill>
                <a:latin typeface="Roboto"/>
                <a:ea typeface="Roboto"/>
                <a:cs typeface="Roboto"/>
                <a:sym typeface="Roboto"/>
              </a:rPr>
              <a:t>ROI Feature Map for 1st area</a:t>
            </a:r>
            <a:endParaRPr sz="1000">
              <a:solidFill>
                <a:srgbClr val="434343"/>
              </a:solidFill>
              <a:latin typeface="Roboto"/>
              <a:ea typeface="Roboto"/>
              <a:cs typeface="Roboto"/>
              <a:sym typeface="Roboto"/>
            </a:endParaRPr>
          </a:p>
        </p:txBody>
      </p:sp>
      <p:sp>
        <p:nvSpPr>
          <p:cNvPr id="841" name="Google Shape;841;p63"/>
          <p:cNvSpPr txBox="1"/>
          <p:nvPr/>
        </p:nvSpPr>
        <p:spPr>
          <a:xfrm>
            <a:off x="2510850" y="3906875"/>
            <a:ext cx="3969900" cy="697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rgbClr val="FF0000"/>
                </a:solidFill>
                <a:latin typeface="Roboto"/>
                <a:ea typeface="Roboto"/>
                <a:cs typeface="Roboto"/>
                <a:sym typeface="Roboto"/>
              </a:rPr>
              <a:t>In RoI Pooling, you can have uneven size parts</a:t>
            </a:r>
            <a:endParaRPr sz="1000">
              <a:solidFill>
                <a:srgbClr val="FF0000"/>
              </a:solidFill>
              <a:latin typeface="Roboto"/>
              <a:ea typeface="Roboto"/>
              <a:cs typeface="Roboto"/>
              <a:sym typeface="Roboto"/>
            </a:endParaRPr>
          </a:p>
        </p:txBody>
      </p:sp>
      <p:graphicFrame>
        <p:nvGraphicFramePr>
          <p:cNvPr id="842" name="Google Shape;842;p63"/>
          <p:cNvGraphicFramePr/>
          <p:nvPr/>
        </p:nvGraphicFramePr>
        <p:xfrm>
          <a:off x="5983225" y="2147225"/>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0.9</a:t>
                      </a:r>
                      <a:endParaRPr sz="600">
                        <a:latin typeface="Roboto"/>
                        <a:ea typeface="Roboto"/>
                        <a:cs typeface="Roboto"/>
                        <a:sym typeface="Roboto"/>
                      </a:endParaRPr>
                    </a:p>
                  </a:txBody>
                  <a:tcPr marL="91425" marR="91425" marT="91425" marB="91425">
                    <a:solidFill>
                      <a:srgbClr val="CFE2F3"/>
                    </a:solidFill>
                  </a:tcPr>
                </a:tc>
                <a:tc>
                  <a:txBody>
                    <a:bodyPr/>
                    <a:lstStyle/>
                    <a:p>
                      <a:pPr marL="0" lvl="0" indent="0" algn="ctr" rtl="0">
                        <a:spcBef>
                          <a:spcPts val="0"/>
                        </a:spcBef>
                        <a:spcAft>
                          <a:spcPts val="0"/>
                        </a:spcAft>
                        <a:buNone/>
                      </a:pPr>
                      <a:r>
                        <a:rPr lang="en" sz="600">
                          <a:latin typeface="Roboto"/>
                          <a:ea typeface="Roboto"/>
                          <a:cs typeface="Roboto"/>
                          <a:sym typeface="Roboto"/>
                        </a:rPr>
                        <a:t>0.7</a:t>
                      </a:r>
                      <a:endParaRPr sz="600">
                        <a:latin typeface="Roboto"/>
                        <a:ea typeface="Roboto"/>
                        <a:cs typeface="Roboto"/>
                        <a:sym typeface="Roboto"/>
                      </a:endParaRPr>
                    </a:p>
                  </a:txBody>
                  <a:tcPr marL="91425" marR="91425" marT="91425" marB="91425">
                    <a:solidFill>
                      <a:srgbClr val="D9EAD3"/>
                    </a:solidFill>
                  </a:tcPr>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solidFill>
                      <a:srgbClr val="FFF2CC"/>
                    </a:solidFill>
                  </a:tcPr>
                </a:tc>
                <a:tc>
                  <a:txBody>
                    <a:bodyPr/>
                    <a:lstStyle/>
                    <a:p>
                      <a:pPr marL="0" lvl="0" indent="0" algn="ctr" rtl="0">
                        <a:spcBef>
                          <a:spcPts val="0"/>
                        </a:spcBef>
                        <a:spcAft>
                          <a:spcPts val="0"/>
                        </a:spcAft>
                        <a:buNone/>
                      </a:pPr>
                      <a:r>
                        <a:rPr lang="en" sz="600">
                          <a:latin typeface="Roboto"/>
                          <a:ea typeface="Roboto"/>
                          <a:cs typeface="Roboto"/>
                          <a:sym typeface="Roboto"/>
                        </a:rPr>
                        <a:t>0.6</a:t>
                      </a:r>
                      <a:endParaRPr sz="600">
                        <a:latin typeface="Roboto"/>
                        <a:ea typeface="Roboto"/>
                        <a:cs typeface="Roboto"/>
                        <a:sym typeface="Roboto"/>
                      </a:endParaRPr>
                    </a:p>
                  </a:txBody>
                  <a:tcPr marL="91425" marR="91425" marT="91425" marB="91425">
                    <a:solidFill>
                      <a:srgbClr val="F4CCCC"/>
                    </a:solidFill>
                  </a:tcPr>
                </a:tc>
                <a:extLst>
                  <a:ext uri="{0D108BD9-81ED-4DB2-BD59-A6C34878D82A}">
                    <a16:rowId xmlns:a16="http://schemas.microsoft.com/office/drawing/2014/main" val="10001"/>
                  </a:ext>
                </a:extLst>
              </a:tr>
            </a:tbl>
          </a:graphicData>
        </a:graphic>
      </p:graphicFrame>
      <p:cxnSp>
        <p:nvCxnSpPr>
          <p:cNvPr id="843" name="Google Shape;843;p63"/>
          <p:cNvCxnSpPr/>
          <p:nvPr/>
        </p:nvCxnSpPr>
        <p:spPr>
          <a:xfrm rot="10800000" flipH="1">
            <a:off x="4845800" y="2405450"/>
            <a:ext cx="957000" cy="9300"/>
          </a:xfrm>
          <a:prstGeom prst="straightConnector1">
            <a:avLst/>
          </a:prstGeom>
          <a:noFill/>
          <a:ln w="9525" cap="flat" cmpd="sng">
            <a:solidFill>
              <a:schemeClr val="dk2"/>
            </a:solidFill>
            <a:prstDash val="solid"/>
            <a:round/>
            <a:headEnd type="none" w="med" len="med"/>
            <a:tailEnd type="triangle" w="med" len="med"/>
          </a:ln>
        </p:spPr>
      </p:cxnSp>
      <p:sp>
        <p:nvSpPr>
          <p:cNvPr id="844" name="Google Shape;844;p63"/>
          <p:cNvSpPr txBox="1"/>
          <p:nvPr/>
        </p:nvSpPr>
        <p:spPr>
          <a:xfrm>
            <a:off x="5802800" y="2725050"/>
            <a:ext cx="12252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800">
                <a:solidFill>
                  <a:srgbClr val="434343"/>
                </a:solidFill>
                <a:latin typeface="Roboto"/>
                <a:ea typeface="Roboto"/>
                <a:cs typeface="Roboto"/>
                <a:sym typeface="Roboto"/>
              </a:rPr>
              <a:t>2x2 ROI Feature Map for 1st area</a:t>
            </a:r>
            <a:endParaRPr sz="800">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2"/>
                                        </p:tgtEl>
                                        <p:attrNameLst>
                                          <p:attrName>style.visibility</p:attrName>
                                        </p:attrNameLst>
                                      </p:cBhvr>
                                      <p:to>
                                        <p:strVal val="visible"/>
                                      </p:to>
                                    </p:set>
                                    <p:animEffect transition="in" filter="fade">
                                      <p:cBhvr>
                                        <p:cTn id="7" dur="1000"/>
                                        <p:tgtEl>
                                          <p:spTgt spid="842"/>
                                        </p:tgtEl>
                                      </p:cBhvr>
                                    </p:animEffect>
                                  </p:childTnLst>
                                </p:cTn>
                              </p:par>
                              <p:par>
                                <p:cTn id="8" presetID="10" presetClass="entr" presetSubtype="0" fill="hold" nodeType="withEffect">
                                  <p:stCondLst>
                                    <p:cond delay="0"/>
                                  </p:stCondLst>
                                  <p:childTnLst>
                                    <p:set>
                                      <p:cBhvr>
                                        <p:cTn id="9" dur="1" fill="hold">
                                          <p:stCondLst>
                                            <p:cond delay="0"/>
                                          </p:stCondLst>
                                        </p:cTn>
                                        <p:tgtEl>
                                          <p:spTgt spid="843"/>
                                        </p:tgtEl>
                                        <p:attrNameLst>
                                          <p:attrName>style.visibility</p:attrName>
                                        </p:attrNameLst>
                                      </p:cBhvr>
                                      <p:to>
                                        <p:strVal val="visible"/>
                                      </p:to>
                                    </p:set>
                                    <p:animEffect transition="in" filter="fade">
                                      <p:cBhvr>
                                        <p:cTn id="10" dur="1000"/>
                                        <p:tgtEl>
                                          <p:spTgt spid="843"/>
                                        </p:tgtEl>
                                      </p:cBhvr>
                                    </p:animEffect>
                                  </p:childTnLst>
                                </p:cTn>
                              </p:par>
                              <p:par>
                                <p:cTn id="11" presetID="10" presetClass="entr" presetSubtype="0" fill="hold" nodeType="withEffect">
                                  <p:stCondLst>
                                    <p:cond delay="0"/>
                                  </p:stCondLst>
                                  <p:childTnLst>
                                    <p:set>
                                      <p:cBhvr>
                                        <p:cTn id="12" dur="1" fill="hold">
                                          <p:stCondLst>
                                            <p:cond delay="0"/>
                                          </p:stCondLst>
                                        </p:cTn>
                                        <p:tgtEl>
                                          <p:spTgt spid="844"/>
                                        </p:tgtEl>
                                        <p:attrNameLst>
                                          <p:attrName>style.visibility</p:attrName>
                                        </p:attrNameLst>
                                      </p:cBhvr>
                                      <p:to>
                                        <p:strVal val="visible"/>
                                      </p:to>
                                    </p:set>
                                    <p:animEffect transition="in" filter="fade">
                                      <p:cBhvr>
                                        <p:cTn id="13" dur="1000"/>
                                        <p:tgtEl>
                                          <p:spTgt spid="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4"/>
          <p:cNvSpPr txBox="1"/>
          <p:nvPr/>
        </p:nvSpPr>
        <p:spPr>
          <a:xfrm>
            <a:off x="2587050" y="401675"/>
            <a:ext cx="3969900" cy="54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434343"/>
                </a:solidFill>
                <a:latin typeface="Roboto"/>
                <a:ea typeface="Roboto"/>
                <a:cs typeface="Roboto"/>
                <a:sym typeface="Roboto"/>
              </a:rPr>
              <a:t>Resizing ROI Feature Maps</a:t>
            </a:r>
            <a:endParaRPr b="1">
              <a:solidFill>
                <a:srgbClr val="434343"/>
              </a:solidFill>
              <a:latin typeface="Roboto"/>
              <a:ea typeface="Roboto"/>
              <a:cs typeface="Roboto"/>
              <a:sym typeface="Roboto"/>
            </a:endParaRPr>
          </a:p>
        </p:txBody>
      </p:sp>
      <p:sp>
        <p:nvSpPr>
          <p:cNvPr id="850" name="Google Shape;850;p64"/>
          <p:cNvSpPr txBox="1"/>
          <p:nvPr/>
        </p:nvSpPr>
        <p:spPr>
          <a:xfrm>
            <a:off x="2395075" y="3106050"/>
            <a:ext cx="26799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a:solidFill>
                  <a:srgbClr val="434343"/>
                </a:solidFill>
                <a:latin typeface="Roboto"/>
                <a:ea typeface="Roboto"/>
                <a:cs typeface="Roboto"/>
                <a:sym typeface="Roboto"/>
              </a:rPr>
              <a:t>ROI Feature Map for 2nd area</a:t>
            </a:r>
            <a:endParaRPr sz="1000">
              <a:solidFill>
                <a:srgbClr val="434343"/>
              </a:solidFill>
              <a:latin typeface="Roboto"/>
              <a:ea typeface="Roboto"/>
              <a:cs typeface="Roboto"/>
              <a:sym typeface="Roboto"/>
            </a:endParaRPr>
          </a:p>
        </p:txBody>
      </p:sp>
      <p:sp>
        <p:nvSpPr>
          <p:cNvPr id="851" name="Google Shape;851;p64"/>
          <p:cNvSpPr txBox="1"/>
          <p:nvPr/>
        </p:nvSpPr>
        <p:spPr>
          <a:xfrm>
            <a:off x="2510850" y="3906875"/>
            <a:ext cx="3969900" cy="697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a:solidFill>
                  <a:srgbClr val="FF0000"/>
                </a:solidFill>
                <a:latin typeface="Roboto"/>
                <a:ea typeface="Roboto"/>
                <a:cs typeface="Roboto"/>
                <a:sym typeface="Roboto"/>
              </a:rPr>
              <a:t>In RoI Pooling, you can have uneven size parts</a:t>
            </a:r>
            <a:endParaRPr sz="1000">
              <a:solidFill>
                <a:srgbClr val="FF0000"/>
              </a:solidFill>
              <a:latin typeface="Roboto"/>
              <a:ea typeface="Roboto"/>
              <a:cs typeface="Roboto"/>
              <a:sym typeface="Roboto"/>
            </a:endParaRPr>
          </a:p>
        </p:txBody>
      </p:sp>
      <p:graphicFrame>
        <p:nvGraphicFramePr>
          <p:cNvPr id="852" name="Google Shape;852;p64"/>
          <p:cNvGraphicFramePr/>
          <p:nvPr/>
        </p:nvGraphicFramePr>
        <p:xfrm>
          <a:off x="5983225" y="2147225"/>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L="91425" marR="91425" marT="91425" marB="91425">
                    <a:solidFill>
                      <a:srgbClr val="CFE2F3"/>
                    </a:solidFill>
                  </a:tcPr>
                </a:tc>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solidFill>
                      <a:srgbClr val="D9EAD3"/>
                    </a:solidFill>
                  </a:tcPr>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solidFill>
                      <a:srgbClr val="FFF2CC"/>
                    </a:solidFill>
                  </a:tcPr>
                </a:tc>
                <a:tc>
                  <a:txBody>
                    <a:bodyPr/>
                    <a:lstStyle/>
                    <a:p>
                      <a:pPr marL="0" lvl="0" indent="0" algn="ctr" rtl="0">
                        <a:spcBef>
                          <a:spcPts val="0"/>
                        </a:spcBef>
                        <a:spcAft>
                          <a:spcPts val="0"/>
                        </a:spcAft>
                        <a:buNone/>
                      </a:pPr>
                      <a:r>
                        <a:rPr lang="en" sz="600">
                          <a:latin typeface="Roboto"/>
                          <a:ea typeface="Roboto"/>
                          <a:cs typeface="Roboto"/>
                          <a:sym typeface="Roboto"/>
                        </a:rPr>
                        <a:t>0.0</a:t>
                      </a:r>
                      <a:endParaRPr sz="600">
                        <a:latin typeface="Roboto"/>
                        <a:ea typeface="Roboto"/>
                        <a:cs typeface="Roboto"/>
                        <a:sym typeface="Roboto"/>
                      </a:endParaRPr>
                    </a:p>
                  </a:txBody>
                  <a:tcPr marL="91425" marR="91425" marT="91425" marB="91425">
                    <a:solidFill>
                      <a:srgbClr val="F4CCCC"/>
                    </a:solidFill>
                  </a:tcPr>
                </a:tc>
                <a:extLst>
                  <a:ext uri="{0D108BD9-81ED-4DB2-BD59-A6C34878D82A}">
                    <a16:rowId xmlns:a16="http://schemas.microsoft.com/office/drawing/2014/main" val="10001"/>
                  </a:ext>
                </a:extLst>
              </a:tr>
            </a:tbl>
          </a:graphicData>
        </a:graphic>
      </p:graphicFrame>
      <p:cxnSp>
        <p:nvCxnSpPr>
          <p:cNvPr id="853" name="Google Shape;853;p64"/>
          <p:cNvCxnSpPr/>
          <p:nvPr/>
        </p:nvCxnSpPr>
        <p:spPr>
          <a:xfrm rot="10800000" flipH="1">
            <a:off x="4845800" y="2405450"/>
            <a:ext cx="957000" cy="9300"/>
          </a:xfrm>
          <a:prstGeom prst="straightConnector1">
            <a:avLst/>
          </a:prstGeom>
          <a:noFill/>
          <a:ln w="9525" cap="flat" cmpd="sng">
            <a:solidFill>
              <a:schemeClr val="dk2"/>
            </a:solidFill>
            <a:prstDash val="solid"/>
            <a:round/>
            <a:headEnd type="none" w="med" len="med"/>
            <a:tailEnd type="triangle" w="med" len="med"/>
          </a:ln>
        </p:spPr>
      </p:cxnSp>
      <p:sp>
        <p:nvSpPr>
          <p:cNvPr id="854" name="Google Shape;854;p64"/>
          <p:cNvSpPr txBox="1"/>
          <p:nvPr/>
        </p:nvSpPr>
        <p:spPr>
          <a:xfrm>
            <a:off x="5802800" y="2725050"/>
            <a:ext cx="1225200" cy="35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800">
                <a:solidFill>
                  <a:srgbClr val="434343"/>
                </a:solidFill>
                <a:latin typeface="Roboto"/>
                <a:ea typeface="Roboto"/>
                <a:cs typeface="Roboto"/>
                <a:sym typeface="Roboto"/>
              </a:rPr>
              <a:t>2x2 ROI Feature Map for 2nd area</a:t>
            </a:r>
            <a:endParaRPr sz="800">
              <a:solidFill>
                <a:srgbClr val="434343"/>
              </a:solidFill>
              <a:latin typeface="Roboto"/>
              <a:ea typeface="Roboto"/>
              <a:cs typeface="Roboto"/>
              <a:sym typeface="Roboto"/>
            </a:endParaRPr>
          </a:p>
        </p:txBody>
      </p:sp>
      <p:graphicFrame>
        <p:nvGraphicFramePr>
          <p:cNvPr id="855" name="Google Shape;855;p64"/>
          <p:cNvGraphicFramePr/>
          <p:nvPr/>
        </p:nvGraphicFramePr>
        <p:xfrm>
          <a:off x="3571075" y="1960050"/>
          <a:ext cx="3000000" cy="3000000"/>
        </p:xfrm>
        <a:graphic>
          <a:graphicData uri="http://schemas.openxmlformats.org/drawingml/2006/table">
            <a:tbl>
              <a:tblPr>
                <a:noFill/>
                <a:tableStyleId>{6C56EC2C-61FF-4E3A-B131-CDD2B3A45D9C}</a:tableStyleId>
              </a:tblPr>
              <a:tblGrid>
                <a:gridCol w="382850">
                  <a:extLst>
                    <a:ext uri="{9D8B030D-6E8A-4147-A177-3AD203B41FA5}">
                      <a16:colId xmlns:a16="http://schemas.microsoft.com/office/drawing/2014/main" val="20000"/>
                    </a:ext>
                  </a:extLst>
                </a:gridCol>
              </a:tblGrid>
              <a:tr h="262175">
                <a:tc>
                  <a:txBody>
                    <a:bodyPr/>
                    <a:lstStyle/>
                    <a:p>
                      <a:pPr marL="0" lvl="0" indent="0" algn="ctr" rtl="0">
                        <a:spcBef>
                          <a:spcPts val="0"/>
                        </a:spcBef>
                        <a:spcAft>
                          <a:spcPts val="0"/>
                        </a:spcAft>
                        <a:buNone/>
                      </a:pPr>
                      <a:r>
                        <a:rPr lang="en" sz="600">
                          <a:latin typeface="Roboto"/>
                          <a:ea typeface="Roboto"/>
                          <a:cs typeface="Roboto"/>
                          <a:sym typeface="Roboto"/>
                        </a:rPr>
                        <a:t>0.36</a:t>
                      </a:r>
                      <a:endParaRPr sz="600">
                        <a:latin typeface="Roboto"/>
                        <a:ea typeface="Roboto"/>
                        <a:cs typeface="Roboto"/>
                        <a:sym typeface="Roboto"/>
                      </a:endParaRPr>
                    </a:p>
                  </a:txBody>
                  <a:tcPr marL="91425" marR="91425" marT="91425" marB="91425">
                    <a:solidFill>
                      <a:srgbClr val="C9DAF8"/>
                    </a:solidFill>
                  </a:tcPr>
                </a:tc>
                <a:extLst>
                  <a:ext uri="{0D108BD9-81ED-4DB2-BD59-A6C34878D82A}">
                    <a16:rowId xmlns:a16="http://schemas.microsoft.com/office/drawing/2014/main" val="10000"/>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0.5</a:t>
                      </a:r>
                      <a:endParaRPr sz="600">
                        <a:latin typeface="Roboto"/>
                        <a:ea typeface="Roboto"/>
                        <a:cs typeface="Roboto"/>
                        <a:sym typeface="Roboto"/>
                      </a:endParaRPr>
                    </a:p>
                  </a:txBody>
                  <a:tcPr marL="91425" marR="91425" marT="91425" marB="91425">
                    <a:solidFill>
                      <a:srgbClr val="C9DAF8"/>
                    </a:solidFill>
                  </a:tcPr>
                </a:tc>
                <a:extLst>
                  <a:ext uri="{0D108BD9-81ED-4DB2-BD59-A6C34878D82A}">
                    <a16:rowId xmlns:a16="http://schemas.microsoft.com/office/drawing/2014/main" val="10001"/>
                  </a:ext>
                </a:extLst>
              </a:tr>
              <a:tr h="262175">
                <a:tc>
                  <a:txBody>
                    <a:bodyPr/>
                    <a:lstStyle/>
                    <a:p>
                      <a:pPr marL="0" lvl="0" indent="0" algn="ctr" rtl="0">
                        <a:spcBef>
                          <a:spcPts val="0"/>
                        </a:spcBef>
                        <a:spcAft>
                          <a:spcPts val="0"/>
                        </a:spcAft>
                        <a:buNone/>
                      </a:pPr>
                      <a:r>
                        <a:rPr lang="en" sz="600">
                          <a:latin typeface="Roboto"/>
                          <a:ea typeface="Roboto"/>
                          <a:cs typeface="Roboto"/>
                          <a:sym typeface="Roboto"/>
                        </a:rPr>
                        <a:t>0.92</a:t>
                      </a:r>
                      <a:endParaRPr sz="600">
                        <a:latin typeface="Roboto"/>
                        <a:ea typeface="Roboto"/>
                        <a:cs typeface="Roboto"/>
                        <a:sym typeface="Roboto"/>
                      </a:endParaRPr>
                    </a:p>
                  </a:txBody>
                  <a:tcPr marL="91425" marR="91425" marT="91425" marB="91425">
                    <a:solidFill>
                      <a:srgbClr val="C9DAF8"/>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2"/>
                                        </p:tgtEl>
                                        <p:attrNameLst>
                                          <p:attrName>style.visibility</p:attrName>
                                        </p:attrNameLst>
                                      </p:cBhvr>
                                      <p:to>
                                        <p:strVal val="visible"/>
                                      </p:to>
                                    </p:set>
                                    <p:animEffect transition="in" filter="fade">
                                      <p:cBhvr>
                                        <p:cTn id="7" dur="1000"/>
                                        <p:tgtEl>
                                          <p:spTgt spid="852"/>
                                        </p:tgtEl>
                                      </p:cBhvr>
                                    </p:animEffect>
                                  </p:childTnLst>
                                </p:cTn>
                              </p:par>
                              <p:par>
                                <p:cTn id="8" presetID="10" presetClass="entr" presetSubtype="0" fill="hold" nodeType="withEffect">
                                  <p:stCondLst>
                                    <p:cond delay="0"/>
                                  </p:stCondLst>
                                  <p:childTnLst>
                                    <p:set>
                                      <p:cBhvr>
                                        <p:cTn id="9" dur="1" fill="hold">
                                          <p:stCondLst>
                                            <p:cond delay="0"/>
                                          </p:stCondLst>
                                        </p:cTn>
                                        <p:tgtEl>
                                          <p:spTgt spid="853"/>
                                        </p:tgtEl>
                                        <p:attrNameLst>
                                          <p:attrName>style.visibility</p:attrName>
                                        </p:attrNameLst>
                                      </p:cBhvr>
                                      <p:to>
                                        <p:strVal val="visible"/>
                                      </p:to>
                                    </p:set>
                                    <p:animEffect transition="in" filter="fade">
                                      <p:cBhvr>
                                        <p:cTn id="10" dur="1000"/>
                                        <p:tgtEl>
                                          <p:spTgt spid="853"/>
                                        </p:tgtEl>
                                      </p:cBhvr>
                                    </p:animEffect>
                                  </p:childTnLst>
                                </p:cTn>
                              </p:par>
                              <p:par>
                                <p:cTn id="11" presetID="10" presetClass="entr" presetSubtype="0" fill="hold" nodeType="withEffect">
                                  <p:stCondLst>
                                    <p:cond delay="0"/>
                                  </p:stCondLst>
                                  <p:childTnLst>
                                    <p:set>
                                      <p:cBhvr>
                                        <p:cTn id="12" dur="1" fill="hold">
                                          <p:stCondLst>
                                            <p:cond delay="0"/>
                                          </p:stCondLst>
                                        </p:cTn>
                                        <p:tgtEl>
                                          <p:spTgt spid="854"/>
                                        </p:tgtEl>
                                        <p:attrNameLst>
                                          <p:attrName>style.visibility</p:attrName>
                                        </p:attrNameLst>
                                      </p:cBhvr>
                                      <p:to>
                                        <p:strVal val="visible"/>
                                      </p:to>
                                    </p:set>
                                    <p:animEffect transition="in" filter="fade">
                                      <p:cBhvr>
                                        <p:cTn id="13" dur="1000"/>
                                        <p:tgtEl>
                                          <p:spTgt spid="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65"/>
          <p:cNvSpPr/>
          <p:nvPr/>
        </p:nvSpPr>
        <p:spPr>
          <a:xfrm>
            <a:off x="1282288" y="1569900"/>
            <a:ext cx="14301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8761D"/>
                </a:solidFill>
                <a:latin typeface="Calibri"/>
                <a:ea typeface="Calibri"/>
                <a:cs typeface="Calibri"/>
                <a:sym typeface="Calibri"/>
              </a:rPr>
              <a:t>Reduced CNN Computations</a:t>
            </a:r>
            <a:endParaRPr>
              <a:solidFill>
                <a:srgbClr val="38761D"/>
              </a:solidFill>
              <a:latin typeface="Calibri"/>
              <a:ea typeface="Calibri"/>
              <a:cs typeface="Calibri"/>
              <a:sym typeface="Calibri"/>
            </a:endParaRPr>
          </a:p>
        </p:txBody>
      </p:sp>
      <p:sp>
        <p:nvSpPr>
          <p:cNvPr id="861" name="Google Shape;861;p65"/>
          <p:cNvSpPr/>
          <p:nvPr/>
        </p:nvSpPr>
        <p:spPr>
          <a:xfrm>
            <a:off x="3993213" y="1569900"/>
            <a:ext cx="14301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alibri"/>
                <a:ea typeface="Calibri"/>
                <a:cs typeface="Calibri"/>
                <a:sym typeface="Calibri"/>
              </a:rPr>
              <a:t>2.3</a:t>
            </a:r>
            <a:r>
              <a:rPr lang="en">
                <a:solidFill>
                  <a:srgbClr val="38761D"/>
                </a:solidFill>
                <a:latin typeface="Calibri"/>
                <a:ea typeface="Calibri"/>
                <a:cs typeface="Calibri"/>
                <a:sym typeface="Calibri"/>
              </a:rPr>
              <a:t> Secs to predict on One Image</a:t>
            </a:r>
            <a:endParaRPr>
              <a:solidFill>
                <a:srgbClr val="38761D"/>
              </a:solidFill>
              <a:latin typeface="Calibri"/>
              <a:ea typeface="Calibri"/>
              <a:cs typeface="Calibri"/>
              <a:sym typeface="Calibri"/>
            </a:endParaRPr>
          </a:p>
          <a:p>
            <a:pPr marL="0" lvl="0" indent="0" algn="ctr" rtl="0">
              <a:spcBef>
                <a:spcPts val="0"/>
              </a:spcBef>
              <a:spcAft>
                <a:spcPts val="0"/>
              </a:spcAft>
              <a:buNone/>
            </a:pPr>
            <a:endParaRPr>
              <a:solidFill>
                <a:srgbClr val="38761D"/>
              </a:solidFill>
              <a:latin typeface="Calibri"/>
              <a:ea typeface="Calibri"/>
              <a:cs typeface="Calibri"/>
              <a:sym typeface="Calibri"/>
            </a:endParaRPr>
          </a:p>
          <a:p>
            <a:pPr marL="0" lvl="0" indent="0" algn="ctr" rtl="0">
              <a:spcBef>
                <a:spcPts val="0"/>
              </a:spcBef>
              <a:spcAft>
                <a:spcPts val="0"/>
              </a:spcAft>
              <a:buNone/>
            </a:pPr>
            <a:r>
              <a:rPr lang="en" b="1">
                <a:solidFill>
                  <a:srgbClr val="38761D"/>
                </a:solidFill>
                <a:latin typeface="Calibri"/>
                <a:ea typeface="Calibri"/>
                <a:cs typeface="Calibri"/>
                <a:sym typeface="Calibri"/>
              </a:rPr>
              <a:t>0.5 fps</a:t>
            </a:r>
            <a:endParaRPr b="1">
              <a:solidFill>
                <a:srgbClr val="38761D"/>
              </a:solidFill>
              <a:latin typeface="Calibri"/>
              <a:ea typeface="Calibri"/>
              <a:cs typeface="Calibri"/>
              <a:sym typeface="Calibri"/>
            </a:endParaRPr>
          </a:p>
        </p:txBody>
      </p:sp>
      <p:sp>
        <p:nvSpPr>
          <p:cNvPr id="862" name="Google Shape;862;p65"/>
          <p:cNvSpPr txBox="1"/>
          <p:nvPr/>
        </p:nvSpPr>
        <p:spPr>
          <a:xfrm>
            <a:off x="1282300" y="3604700"/>
            <a:ext cx="6655500" cy="84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0000"/>
                </a:solidFill>
                <a:latin typeface="Calibri"/>
                <a:ea typeface="Calibri"/>
                <a:cs typeface="Calibri"/>
                <a:sym typeface="Calibri"/>
              </a:rPr>
              <a:t>It’s much faster …. but slow for real time detection (require &gt;20 fps)</a:t>
            </a:r>
            <a:endParaRPr sz="1800" b="1">
              <a:solidFill>
                <a:srgbClr val="FF0000"/>
              </a:solidFill>
              <a:latin typeface="Calibri"/>
              <a:ea typeface="Calibri"/>
              <a:cs typeface="Calibri"/>
              <a:sym typeface="Calibri"/>
            </a:endParaRPr>
          </a:p>
        </p:txBody>
      </p:sp>
      <p:sp>
        <p:nvSpPr>
          <p:cNvPr id="863" name="Google Shape;863;p65"/>
          <p:cNvSpPr/>
          <p:nvPr/>
        </p:nvSpPr>
        <p:spPr>
          <a:xfrm>
            <a:off x="6507813" y="1569900"/>
            <a:ext cx="14301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00"/>
                </a:solidFill>
                <a:latin typeface="Calibri"/>
                <a:ea typeface="Calibri"/>
                <a:cs typeface="Calibri"/>
                <a:sym typeface="Calibri"/>
              </a:rPr>
              <a:t>Still uses Selective Search</a:t>
            </a:r>
            <a:endParaRPr>
              <a:solidFill>
                <a:srgbClr val="FF0000"/>
              </a:solidFill>
              <a:latin typeface="Calibri"/>
              <a:ea typeface="Calibri"/>
              <a:cs typeface="Calibri"/>
              <a:sym typeface="Calibri"/>
            </a:endParaRPr>
          </a:p>
        </p:txBody>
      </p:sp>
      <p:sp>
        <p:nvSpPr>
          <p:cNvPr id="864" name="Google Shape;864;p65"/>
          <p:cNvSpPr txBox="1"/>
          <p:nvPr/>
        </p:nvSpPr>
        <p:spPr>
          <a:xfrm>
            <a:off x="2723328" y="395275"/>
            <a:ext cx="39699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700" b="1">
                <a:solidFill>
                  <a:srgbClr val="434343"/>
                </a:solidFill>
                <a:latin typeface="Calibri"/>
                <a:ea typeface="Calibri"/>
                <a:cs typeface="Calibri"/>
                <a:sym typeface="Calibri"/>
              </a:rPr>
              <a:t>FAST R-CNN</a:t>
            </a:r>
            <a:endParaRPr sz="2700" b="1">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0"/>
                                        </p:tgtEl>
                                        <p:attrNameLst>
                                          <p:attrName>style.visibility</p:attrName>
                                        </p:attrNameLst>
                                      </p:cBhvr>
                                      <p:to>
                                        <p:strVal val="visible"/>
                                      </p:to>
                                    </p:set>
                                    <p:animEffect transition="in" filter="fade">
                                      <p:cBhvr>
                                        <p:cTn id="7" dur="1000"/>
                                        <p:tgtEl>
                                          <p:spTgt spid="8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1"/>
                                        </p:tgtEl>
                                        <p:attrNameLst>
                                          <p:attrName>style.visibility</p:attrName>
                                        </p:attrNameLst>
                                      </p:cBhvr>
                                      <p:to>
                                        <p:strVal val="visible"/>
                                      </p:to>
                                    </p:set>
                                    <p:animEffect transition="in" filter="fade">
                                      <p:cBhvr>
                                        <p:cTn id="12" dur="1000"/>
                                        <p:tgtEl>
                                          <p:spTgt spid="8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2"/>
                                        </p:tgtEl>
                                        <p:attrNameLst>
                                          <p:attrName>style.visibility</p:attrName>
                                        </p:attrNameLst>
                                      </p:cBhvr>
                                      <p:to>
                                        <p:strVal val="visible"/>
                                      </p:to>
                                    </p:set>
                                    <p:animEffect transition="in" filter="fade">
                                      <p:cBhvr>
                                        <p:cTn id="17" dur="1000"/>
                                        <p:tgtEl>
                                          <p:spTgt spid="8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3"/>
                                        </p:tgtEl>
                                        <p:attrNameLst>
                                          <p:attrName>style.visibility</p:attrName>
                                        </p:attrNameLst>
                                      </p:cBhvr>
                                      <p:to>
                                        <p:strVal val="visible"/>
                                      </p:to>
                                    </p:set>
                                    <p:animEffect transition="in" filter="fade">
                                      <p:cBhvr>
                                        <p:cTn id="22" dur="1000"/>
                                        <p:tgtEl>
                                          <p:spTgt spid="8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64"/>
                                        </p:tgtEl>
                                        <p:attrNameLst>
                                          <p:attrName>style.visibility</p:attrName>
                                        </p:attrNameLst>
                                      </p:cBhvr>
                                      <p:to>
                                        <p:strVal val="visible"/>
                                      </p:to>
                                    </p:set>
                                    <p:animEffect transition="in" filter="fade">
                                      <p:cBhvr>
                                        <p:cTn id="27"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66"/>
          <p:cNvSpPr txBox="1"/>
          <p:nvPr/>
        </p:nvSpPr>
        <p:spPr>
          <a:xfrm>
            <a:off x="5641875" y="2027375"/>
            <a:ext cx="3502200" cy="128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b="1">
                <a:solidFill>
                  <a:srgbClr val="BF9000"/>
                </a:solidFill>
                <a:latin typeface="Calibri"/>
                <a:ea typeface="Calibri"/>
                <a:cs typeface="Calibri"/>
                <a:sym typeface="Calibri"/>
              </a:rPr>
              <a:t>Fast</a:t>
            </a:r>
            <a:r>
              <a:rPr lang="en" sz="3000" b="1" u="sng">
                <a:solidFill>
                  <a:srgbClr val="BF9000"/>
                </a:solidFill>
                <a:latin typeface="Calibri"/>
                <a:ea typeface="Calibri"/>
                <a:cs typeface="Calibri"/>
                <a:sym typeface="Calibri"/>
              </a:rPr>
              <a:t>er</a:t>
            </a:r>
            <a:r>
              <a:rPr lang="en" sz="3000" b="1">
                <a:solidFill>
                  <a:srgbClr val="BF9000"/>
                </a:solidFill>
                <a:latin typeface="Calibri"/>
                <a:ea typeface="Calibri"/>
                <a:cs typeface="Calibri"/>
                <a:sym typeface="Calibri"/>
              </a:rPr>
              <a:t> RCNN</a:t>
            </a:r>
            <a:endParaRPr sz="3000" b="1">
              <a:solidFill>
                <a:srgbClr val="BF9000"/>
              </a:solidFill>
              <a:latin typeface="Calibri"/>
              <a:ea typeface="Calibri"/>
              <a:cs typeface="Calibri"/>
              <a:sym typeface="Calibri"/>
            </a:endParaRPr>
          </a:p>
          <a:p>
            <a:pPr marL="0" lvl="0" indent="0" algn="ctr" rtl="0">
              <a:lnSpc>
                <a:spcPct val="100000"/>
              </a:lnSpc>
              <a:spcBef>
                <a:spcPts val="1600"/>
              </a:spcBef>
              <a:spcAft>
                <a:spcPts val="1600"/>
              </a:spcAft>
              <a:buNone/>
            </a:pPr>
            <a:r>
              <a:rPr lang="en">
                <a:solidFill>
                  <a:srgbClr val="434343"/>
                </a:solidFill>
                <a:latin typeface="Calibri"/>
                <a:ea typeface="Calibri"/>
                <a:cs typeface="Calibri"/>
                <a:sym typeface="Calibri"/>
              </a:rPr>
              <a:t>Bringing RoI in the network</a:t>
            </a:r>
            <a:endParaRPr>
              <a:solidFill>
                <a:srgbClr val="434343"/>
              </a:solidFill>
              <a:latin typeface="Calibri"/>
              <a:ea typeface="Calibri"/>
              <a:cs typeface="Calibri"/>
              <a:sym typeface="Calibri"/>
            </a:endParaRPr>
          </a:p>
        </p:txBody>
      </p:sp>
      <p:pic>
        <p:nvPicPr>
          <p:cNvPr id="870" name="Google Shape;870;p66"/>
          <p:cNvPicPr preferRelativeResize="0"/>
          <p:nvPr/>
        </p:nvPicPr>
        <p:blipFill>
          <a:blip r:embed="rId3">
            <a:alphaModFix/>
          </a:blip>
          <a:stretch>
            <a:fillRect/>
          </a:stretch>
        </p:blipFill>
        <p:spPr>
          <a:xfrm>
            <a:off x="252525" y="828638"/>
            <a:ext cx="5389349" cy="348623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67"/>
          <p:cNvSpPr/>
          <p:nvPr/>
        </p:nvSpPr>
        <p:spPr>
          <a:xfrm>
            <a:off x="2440872" y="369125"/>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876" name="Google Shape;876;p67"/>
          <p:cNvSpPr/>
          <p:nvPr/>
        </p:nvSpPr>
        <p:spPr>
          <a:xfrm>
            <a:off x="452722" y="20745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877" name="Google Shape;877;p67"/>
          <p:cNvSpPr/>
          <p:nvPr/>
        </p:nvSpPr>
        <p:spPr>
          <a:xfrm>
            <a:off x="6975185" y="1524921"/>
            <a:ext cx="609000" cy="754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878" name="Google Shape;878;p67"/>
          <p:cNvCxnSpPr>
            <a:stCxn id="879" idx="5"/>
            <a:endCxn id="877" idx="1"/>
          </p:cNvCxnSpPr>
          <p:nvPr/>
        </p:nvCxnSpPr>
        <p:spPr>
          <a:xfrm rot="10800000" flipH="1">
            <a:off x="6510485" y="1902021"/>
            <a:ext cx="464700" cy="537300"/>
          </a:xfrm>
          <a:prstGeom prst="straightConnector1">
            <a:avLst/>
          </a:prstGeom>
          <a:noFill/>
          <a:ln w="9525" cap="flat" cmpd="sng">
            <a:solidFill>
              <a:schemeClr val="dk2"/>
            </a:solidFill>
            <a:prstDash val="solid"/>
            <a:round/>
            <a:headEnd type="none" w="med" len="med"/>
            <a:tailEnd type="triangle" w="med" len="med"/>
          </a:ln>
        </p:spPr>
      </p:cxnSp>
      <p:sp>
        <p:nvSpPr>
          <p:cNvPr id="880" name="Google Shape;880;p67"/>
          <p:cNvSpPr txBox="1"/>
          <p:nvPr/>
        </p:nvSpPr>
        <p:spPr>
          <a:xfrm>
            <a:off x="8095121" y="1524921"/>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881" name="Google Shape;881;p67"/>
          <p:cNvSpPr txBox="1"/>
          <p:nvPr/>
        </p:nvSpPr>
        <p:spPr>
          <a:xfrm>
            <a:off x="8095121" y="2015406"/>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882" name="Google Shape;882;p67"/>
          <p:cNvCxnSpPr>
            <a:stCxn id="877" idx="3"/>
            <a:endCxn id="880" idx="1"/>
          </p:cNvCxnSpPr>
          <p:nvPr/>
        </p:nvCxnSpPr>
        <p:spPr>
          <a:xfrm rot="10800000" flipH="1">
            <a:off x="7584185" y="1656921"/>
            <a:ext cx="510900" cy="245100"/>
          </a:xfrm>
          <a:prstGeom prst="straightConnector1">
            <a:avLst/>
          </a:prstGeom>
          <a:noFill/>
          <a:ln w="9525" cap="flat" cmpd="sng">
            <a:solidFill>
              <a:schemeClr val="dk2"/>
            </a:solidFill>
            <a:prstDash val="solid"/>
            <a:round/>
            <a:headEnd type="none" w="med" len="med"/>
            <a:tailEnd type="triangle" w="med" len="med"/>
          </a:ln>
        </p:spPr>
      </p:cxnSp>
      <p:cxnSp>
        <p:nvCxnSpPr>
          <p:cNvPr id="883" name="Google Shape;883;p67"/>
          <p:cNvCxnSpPr>
            <a:stCxn id="877" idx="3"/>
            <a:endCxn id="881" idx="1"/>
          </p:cNvCxnSpPr>
          <p:nvPr/>
        </p:nvCxnSpPr>
        <p:spPr>
          <a:xfrm>
            <a:off x="7584185" y="1902021"/>
            <a:ext cx="510900" cy="245100"/>
          </a:xfrm>
          <a:prstGeom prst="straightConnector1">
            <a:avLst/>
          </a:prstGeom>
          <a:noFill/>
          <a:ln w="9525" cap="flat" cmpd="sng">
            <a:solidFill>
              <a:schemeClr val="dk2"/>
            </a:solidFill>
            <a:prstDash val="solid"/>
            <a:round/>
            <a:headEnd type="none" w="med" len="med"/>
            <a:tailEnd type="triangle" w="med" len="med"/>
          </a:ln>
        </p:spPr>
      </p:cxnSp>
      <p:sp>
        <p:nvSpPr>
          <p:cNvPr id="884" name="Google Shape;884;p67"/>
          <p:cNvSpPr/>
          <p:nvPr/>
        </p:nvSpPr>
        <p:spPr>
          <a:xfrm>
            <a:off x="6975185" y="2984596"/>
            <a:ext cx="609000" cy="75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885" name="Google Shape;885;p67"/>
          <p:cNvSpPr txBox="1"/>
          <p:nvPr/>
        </p:nvSpPr>
        <p:spPr>
          <a:xfrm>
            <a:off x="8095121" y="3229838"/>
            <a:ext cx="777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886" name="Google Shape;886;p67"/>
          <p:cNvCxnSpPr>
            <a:stCxn id="884" idx="3"/>
            <a:endCxn id="885" idx="1"/>
          </p:cNvCxnSpPr>
          <p:nvPr/>
        </p:nvCxnSpPr>
        <p:spPr>
          <a:xfrm>
            <a:off x="7584185" y="3361696"/>
            <a:ext cx="510900" cy="0"/>
          </a:xfrm>
          <a:prstGeom prst="straightConnector1">
            <a:avLst/>
          </a:prstGeom>
          <a:noFill/>
          <a:ln w="9525" cap="flat" cmpd="sng">
            <a:solidFill>
              <a:schemeClr val="dk2"/>
            </a:solidFill>
            <a:prstDash val="solid"/>
            <a:round/>
            <a:headEnd type="none" w="med" len="med"/>
            <a:tailEnd type="triangle" w="med" len="med"/>
          </a:ln>
        </p:spPr>
      </p:cxnSp>
      <p:cxnSp>
        <p:nvCxnSpPr>
          <p:cNvPr id="887" name="Google Shape;887;p67"/>
          <p:cNvCxnSpPr>
            <a:stCxn id="879" idx="5"/>
            <a:endCxn id="884" idx="1"/>
          </p:cNvCxnSpPr>
          <p:nvPr/>
        </p:nvCxnSpPr>
        <p:spPr>
          <a:xfrm>
            <a:off x="6510485" y="2439196"/>
            <a:ext cx="464700" cy="922500"/>
          </a:xfrm>
          <a:prstGeom prst="straightConnector1">
            <a:avLst/>
          </a:prstGeom>
          <a:noFill/>
          <a:ln w="9525" cap="flat" cmpd="sng">
            <a:solidFill>
              <a:schemeClr val="dk2"/>
            </a:solidFill>
            <a:prstDash val="solid"/>
            <a:round/>
            <a:headEnd type="none" w="med" len="med"/>
            <a:tailEnd type="triangle" w="med" len="med"/>
          </a:ln>
        </p:spPr>
      </p:cxnSp>
      <p:sp>
        <p:nvSpPr>
          <p:cNvPr id="888" name="Google Shape;888;p67"/>
          <p:cNvSpPr txBox="1"/>
          <p:nvPr/>
        </p:nvSpPr>
        <p:spPr>
          <a:xfrm>
            <a:off x="7093993" y="980225"/>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Classification</a:t>
            </a:r>
            <a:endParaRPr sz="1200" b="1">
              <a:latin typeface="Calibri"/>
              <a:ea typeface="Calibri"/>
              <a:cs typeface="Calibri"/>
              <a:sym typeface="Calibri"/>
            </a:endParaRPr>
          </a:p>
        </p:txBody>
      </p:sp>
      <p:sp>
        <p:nvSpPr>
          <p:cNvPr id="889" name="Google Shape;889;p67"/>
          <p:cNvSpPr txBox="1"/>
          <p:nvPr/>
        </p:nvSpPr>
        <p:spPr>
          <a:xfrm>
            <a:off x="7022960" y="3899574"/>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Regression</a:t>
            </a:r>
            <a:endParaRPr sz="1200" b="1">
              <a:latin typeface="Calibri"/>
              <a:ea typeface="Calibri"/>
              <a:cs typeface="Calibri"/>
              <a:sym typeface="Calibri"/>
            </a:endParaRPr>
          </a:p>
        </p:txBody>
      </p:sp>
      <p:cxnSp>
        <p:nvCxnSpPr>
          <p:cNvPr id="890" name="Google Shape;890;p67"/>
          <p:cNvCxnSpPr>
            <a:stCxn id="876" idx="3"/>
            <a:endCxn id="875" idx="1"/>
          </p:cNvCxnSpPr>
          <p:nvPr/>
        </p:nvCxnSpPr>
        <p:spPr>
          <a:xfrm rot="10800000" flipH="1">
            <a:off x="1557622" y="806400"/>
            <a:ext cx="883200" cy="1705500"/>
          </a:xfrm>
          <a:prstGeom prst="straightConnector1">
            <a:avLst/>
          </a:prstGeom>
          <a:noFill/>
          <a:ln w="9525" cap="flat" cmpd="sng">
            <a:solidFill>
              <a:schemeClr val="dk2"/>
            </a:solidFill>
            <a:prstDash val="solid"/>
            <a:round/>
            <a:headEnd type="none" w="med" len="med"/>
            <a:tailEnd type="triangle" w="med" len="med"/>
          </a:ln>
        </p:spPr>
      </p:cxnSp>
      <p:sp>
        <p:nvSpPr>
          <p:cNvPr id="891" name="Google Shape;891;p67"/>
          <p:cNvSpPr txBox="1"/>
          <p:nvPr/>
        </p:nvSpPr>
        <p:spPr>
          <a:xfrm>
            <a:off x="440928" y="3786725"/>
            <a:ext cx="39699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434343"/>
                </a:solidFill>
                <a:latin typeface="Calibri"/>
                <a:ea typeface="Calibri"/>
                <a:cs typeface="Calibri"/>
                <a:sym typeface="Calibri"/>
              </a:rPr>
              <a:t>Fast R-CNN</a:t>
            </a:r>
            <a:endParaRPr sz="2400" b="1">
              <a:solidFill>
                <a:srgbClr val="434343"/>
              </a:solidFill>
              <a:latin typeface="Calibri"/>
              <a:ea typeface="Calibri"/>
              <a:cs typeface="Calibri"/>
              <a:sym typeface="Calibri"/>
            </a:endParaRPr>
          </a:p>
        </p:txBody>
      </p:sp>
      <p:sp>
        <p:nvSpPr>
          <p:cNvPr id="892" name="Google Shape;892;p67"/>
          <p:cNvSpPr/>
          <p:nvPr/>
        </p:nvSpPr>
        <p:spPr>
          <a:xfrm>
            <a:off x="2351825" y="2124825"/>
            <a:ext cx="1687800" cy="5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893" name="Google Shape;893;p67"/>
          <p:cNvCxnSpPr>
            <a:stCxn id="876" idx="3"/>
            <a:endCxn id="892" idx="2"/>
          </p:cNvCxnSpPr>
          <p:nvPr/>
        </p:nvCxnSpPr>
        <p:spPr>
          <a:xfrm rot="10800000" flipH="1">
            <a:off x="1557622" y="2488200"/>
            <a:ext cx="794100" cy="23700"/>
          </a:xfrm>
          <a:prstGeom prst="straightConnector1">
            <a:avLst/>
          </a:prstGeom>
          <a:noFill/>
          <a:ln w="9525" cap="flat" cmpd="sng">
            <a:solidFill>
              <a:schemeClr val="dk2"/>
            </a:solidFill>
            <a:prstDash val="solid"/>
            <a:round/>
            <a:headEnd type="none" w="med" len="med"/>
            <a:tailEnd type="triangle" w="med" len="med"/>
          </a:ln>
        </p:spPr>
      </p:cxnSp>
      <p:sp>
        <p:nvSpPr>
          <p:cNvPr id="894" name="Google Shape;894;p67"/>
          <p:cNvSpPr txBox="1"/>
          <p:nvPr/>
        </p:nvSpPr>
        <p:spPr>
          <a:xfrm>
            <a:off x="4308850" y="0"/>
            <a:ext cx="15402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latin typeface="Calibri"/>
                <a:ea typeface="Calibri"/>
                <a:cs typeface="Calibri"/>
                <a:sym typeface="Calibri"/>
              </a:rPr>
              <a:t>Regions of Interest (ROIs)</a:t>
            </a:r>
            <a:endParaRPr>
              <a:solidFill>
                <a:srgbClr val="FF0000"/>
              </a:solidFill>
              <a:latin typeface="Calibri"/>
              <a:ea typeface="Calibri"/>
              <a:cs typeface="Calibri"/>
              <a:sym typeface="Calibri"/>
            </a:endParaRPr>
          </a:p>
        </p:txBody>
      </p:sp>
      <p:sp>
        <p:nvSpPr>
          <p:cNvPr id="895" name="Google Shape;895;p67"/>
          <p:cNvSpPr/>
          <p:nvPr/>
        </p:nvSpPr>
        <p:spPr>
          <a:xfrm>
            <a:off x="4680550" y="1373250"/>
            <a:ext cx="777600" cy="7542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896" name="Google Shape;896;p67"/>
          <p:cNvSpPr/>
          <p:nvPr/>
        </p:nvSpPr>
        <p:spPr>
          <a:xfrm>
            <a:off x="4774450" y="2434950"/>
            <a:ext cx="396000" cy="427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897" name="Google Shape;897;p67"/>
          <p:cNvSpPr/>
          <p:nvPr/>
        </p:nvSpPr>
        <p:spPr>
          <a:xfrm>
            <a:off x="4774449" y="3119250"/>
            <a:ext cx="609000" cy="5814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898" name="Google Shape;898;p67"/>
          <p:cNvSpPr/>
          <p:nvPr/>
        </p:nvSpPr>
        <p:spPr>
          <a:xfrm>
            <a:off x="4774450" y="3957450"/>
            <a:ext cx="839100" cy="922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899" name="Google Shape;899;p67"/>
          <p:cNvSpPr/>
          <p:nvPr/>
        </p:nvSpPr>
        <p:spPr>
          <a:xfrm>
            <a:off x="4774450" y="604650"/>
            <a:ext cx="626100" cy="6510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cxnSp>
        <p:nvCxnSpPr>
          <p:cNvPr id="900" name="Google Shape;900;p67"/>
          <p:cNvCxnSpPr>
            <a:stCxn id="892" idx="5"/>
            <a:endCxn id="899" idx="1"/>
          </p:cNvCxnSpPr>
          <p:nvPr/>
        </p:nvCxnSpPr>
        <p:spPr>
          <a:xfrm rot="10800000" flipH="1">
            <a:off x="4039625" y="930150"/>
            <a:ext cx="734700" cy="1412700"/>
          </a:xfrm>
          <a:prstGeom prst="straightConnector1">
            <a:avLst/>
          </a:prstGeom>
          <a:noFill/>
          <a:ln w="9525" cap="flat" cmpd="sng">
            <a:solidFill>
              <a:schemeClr val="dk2"/>
            </a:solidFill>
            <a:prstDash val="solid"/>
            <a:round/>
            <a:headEnd type="none" w="med" len="med"/>
            <a:tailEnd type="triangle" w="med" len="med"/>
          </a:ln>
        </p:spPr>
      </p:cxnSp>
      <p:cxnSp>
        <p:nvCxnSpPr>
          <p:cNvPr id="901" name="Google Shape;901;p67"/>
          <p:cNvCxnSpPr>
            <a:stCxn id="892" idx="5"/>
            <a:endCxn id="895" idx="1"/>
          </p:cNvCxnSpPr>
          <p:nvPr/>
        </p:nvCxnSpPr>
        <p:spPr>
          <a:xfrm rot="10800000" flipH="1">
            <a:off x="4039625" y="1750350"/>
            <a:ext cx="640800" cy="592500"/>
          </a:xfrm>
          <a:prstGeom prst="straightConnector1">
            <a:avLst/>
          </a:prstGeom>
          <a:noFill/>
          <a:ln w="9525" cap="flat" cmpd="sng">
            <a:solidFill>
              <a:schemeClr val="dk2"/>
            </a:solidFill>
            <a:prstDash val="solid"/>
            <a:round/>
            <a:headEnd type="none" w="med" len="med"/>
            <a:tailEnd type="triangle" w="med" len="med"/>
          </a:ln>
        </p:spPr>
      </p:cxnSp>
      <p:cxnSp>
        <p:nvCxnSpPr>
          <p:cNvPr id="902" name="Google Shape;902;p67"/>
          <p:cNvCxnSpPr>
            <a:stCxn id="892" idx="5"/>
            <a:endCxn id="896" idx="1"/>
          </p:cNvCxnSpPr>
          <p:nvPr/>
        </p:nvCxnSpPr>
        <p:spPr>
          <a:xfrm>
            <a:off x="4039625" y="2342850"/>
            <a:ext cx="734700" cy="306000"/>
          </a:xfrm>
          <a:prstGeom prst="straightConnector1">
            <a:avLst/>
          </a:prstGeom>
          <a:noFill/>
          <a:ln w="9525" cap="flat" cmpd="sng">
            <a:solidFill>
              <a:schemeClr val="dk2"/>
            </a:solidFill>
            <a:prstDash val="solid"/>
            <a:round/>
            <a:headEnd type="none" w="med" len="med"/>
            <a:tailEnd type="triangle" w="med" len="med"/>
          </a:ln>
        </p:spPr>
      </p:cxnSp>
      <p:cxnSp>
        <p:nvCxnSpPr>
          <p:cNvPr id="903" name="Google Shape;903;p67"/>
          <p:cNvCxnSpPr>
            <a:stCxn id="892" idx="5"/>
            <a:endCxn id="897" idx="1"/>
          </p:cNvCxnSpPr>
          <p:nvPr/>
        </p:nvCxnSpPr>
        <p:spPr>
          <a:xfrm>
            <a:off x="4039625" y="2342850"/>
            <a:ext cx="734700" cy="1067100"/>
          </a:xfrm>
          <a:prstGeom prst="straightConnector1">
            <a:avLst/>
          </a:prstGeom>
          <a:noFill/>
          <a:ln w="9525" cap="flat" cmpd="sng">
            <a:solidFill>
              <a:schemeClr val="dk2"/>
            </a:solidFill>
            <a:prstDash val="solid"/>
            <a:round/>
            <a:headEnd type="none" w="med" len="med"/>
            <a:tailEnd type="triangle" w="med" len="med"/>
          </a:ln>
        </p:spPr>
      </p:cxnSp>
      <p:cxnSp>
        <p:nvCxnSpPr>
          <p:cNvPr id="904" name="Google Shape;904;p67"/>
          <p:cNvCxnSpPr>
            <a:stCxn id="892" idx="5"/>
            <a:endCxn id="898" idx="1"/>
          </p:cNvCxnSpPr>
          <p:nvPr/>
        </p:nvCxnSpPr>
        <p:spPr>
          <a:xfrm>
            <a:off x="4039625" y="2342850"/>
            <a:ext cx="734700" cy="2076000"/>
          </a:xfrm>
          <a:prstGeom prst="straightConnector1">
            <a:avLst/>
          </a:prstGeom>
          <a:noFill/>
          <a:ln w="9525" cap="flat" cmpd="sng">
            <a:solidFill>
              <a:schemeClr val="dk2"/>
            </a:solidFill>
            <a:prstDash val="solid"/>
            <a:round/>
            <a:headEnd type="none" w="med" len="med"/>
            <a:tailEnd type="triangle" w="med" len="med"/>
          </a:ln>
        </p:spPr>
      </p:cxnSp>
      <p:sp>
        <p:nvSpPr>
          <p:cNvPr id="905" name="Google Shape;905;p67"/>
          <p:cNvSpPr/>
          <p:nvPr/>
        </p:nvSpPr>
        <p:spPr>
          <a:xfrm>
            <a:off x="5912175" y="1524923"/>
            <a:ext cx="609000" cy="2261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ROI</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Pooling</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Layer</a:t>
            </a:r>
            <a:endParaRPr sz="1000">
              <a:latin typeface="Calibri"/>
              <a:ea typeface="Calibri"/>
              <a:cs typeface="Calibri"/>
              <a:sym typeface="Calibri"/>
            </a:endParaRPr>
          </a:p>
        </p:txBody>
      </p:sp>
      <p:cxnSp>
        <p:nvCxnSpPr>
          <p:cNvPr id="906" name="Google Shape;906;p67"/>
          <p:cNvCxnSpPr>
            <a:stCxn id="899" idx="3"/>
            <a:endCxn id="905" idx="0"/>
          </p:cNvCxnSpPr>
          <p:nvPr/>
        </p:nvCxnSpPr>
        <p:spPr>
          <a:xfrm>
            <a:off x="5400550" y="930150"/>
            <a:ext cx="816000" cy="594900"/>
          </a:xfrm>
          <a:prstGeom prst="straightConnector1">
            <a:avLst/>
          </a:prstGeom>
          <a:noFill/>
          <a:ln w="9525" cap="flat" cmpd="sng">
            <a:solidFill>
              <a:schemeClr val="dk2"/>
            </a:solidFill>
            <a:prstDash val="solid"/>
            <a:round/>
            <a:headEnd type="none" w="med" len="med"/>
            <a:tailEnd type="triangle" w="med" len="med"/>
          </a:ln>
        </p:spPr>
      </p:cxnSp>
      <p:cxnSp>
        <p:nvCxnSpPr>
          <p:cNvPr id="907" name="Google Shape;907;p67"/>
          <p:cNvCxnSpPr>
            <a:stCxn id="895" idx="3"/>
            <a:endCxn id="905" idx="1"/>
          </p:cNvCxnSpPr>
          <p:nvPr/>
        </p:nvCxnSpPr>
        <p:spPr>
          <a:xfrm>
            <a:off x="5458150" y="1750350"/>
            <a:ext cx="453900" cy="905400"/>
          </a:xfrm>
          <a:prstGeom prst="straightConnector1">
            <a:avLst/>
          </a:prstGeom>
          <a:noFill/>
          <a:ln w="9525" cap="flat" cmpd="sng">
            <a:solidFill>
              <a:schemeClr val="dk2"/>
            </a:solidFill>
            <a:prstDash val="solid"/>
            <a:round/>
            <a:headEnd type="none" w="med" len="med"/>
            <a:tailEnd type="triangle" w="med" len="med"/>
          </a:ln>
        </p:spPr>
      </p:cxnSp>
      <p:cxnSp>
        <p:nvCxnSpPr>
          <p:cNvPr id="908" name="Google Shape;908;p67"/>
          <p:cNvCxnSpPr>
            <a:stCxn id="896" idx="3"/>
            <a:endCxn id="905" idx="1"/>
          </p:cNvCxnSpPr>
          <p:nvPr/>
        </p:nvCxnSpPr>
        <p:spPr>
          <a:xfrm>
            <a:off x="5170450" y="2648700"/>
            <a:ext cx="741600" cy="7200"/>
          </a:xfrm>
          <a:prstGeom prst="straightConnector1">
            <a:avLst/>
          </a:prstGeom>
          <a:noFill/>
          <a:ln w="9525" cap="flat" cmpd="sng">
            <a:solidFill>
              <a:schemeClr val="dk2"/>
            </a:solidFill>
            <a:prstDash val="solid"/>
            <a:round/>
            <a:headEnd type="none" w="med" len="med"/>
            <a:tailEnd type="triangle" w="med" len="med"/>
          </a:ln>
        </p:spPr>
      </p:cxnSp>
      <p:cxnSp>
        <p:nvCxnSpPr>
          <p:cNvPr id="909" name="Google Shape;909;p67"/>
          <p:cNvCxnSpPr>
            <a:stCxn id="897" idx="3"/>
            <a:endCxn id="905" idx="1"/>
          </p:cNvCxnSpPr>
          <p:nvPr/>
        </p:nvCxnSpPr>
        <p:spPr>
          <a:xfrm rot="10800000" flipH="1">
            <a:off x="5383449" y="2655750"/>
            <a:ext cx="528600" cy="754200"/>
          </a:xfrm>
          <a:prstGeom prst="straightConnector1">
            <a:avLst/>
          </a:prstGeom>
          <a:noFill/>
          <a:ln w="9525" cap="flat" cmpd="sng">
            <a:solidFill>
              <a:schemeClr val="dk2"/>
            </a:solidFill>
            <a:prstDash val="solid"/>
            <a:round/>
            <a:headEnd type="none" w="med" len="med"/>
            <a:tailEnd type="triangle" w="med" len="med"/>
          </a:ln>
        </p:spPr>
      </p:cxnSp>
      <p:cxnSp>
        <p:nvCxnSpPr>
          <p:cNvPr id="910" name="Google Shape;910;p67"/>
          <p:cNvCxnSpPr>
            <a:stCxn id="898" idx="3"/>
            <a:endCxn id="905" idx="2"/>
          </p:cNvCxnSpPr>
          <p:nvPr/>
        </p:nvCxnSpPr>
        <p:spPr>
          <a:xfrm rot="10800000" flipH="1">
            <a:off x="5613550" y="3786600"/>
            <a:ext cx="603000" cy="632100"/>
          </a:xfrm>
          <a:prstGeom prst="straightConnector1">
            <a:avLst/>
          </a:prstGeom>
          <a:noFill/>
          <a:ln w="9525" cap="flat" cmpd="sng">
            <a:solidFill>
              <a:schemeClr val="dk2"/>
            </a:solidFill>
            <a:prstDash val="solid"/>
            <a:round/>
            <a:headEnd type="none" w="med" len="med"/>
            <a:tailEnd type="triangle" w="med" len="med"/>
          </a:ln>
        </p:spPr>
      </p:cxnSp>
      <p:cxnSp>
        <p:nvCxnSpPr>
          <p:cNvPr id="911" name="Google Shape;911;p67"/>
          <p:cNvCxnSpPr>
            <a:stCxn id="875" idx="3"/>
          </p:cNvCxnSpPr>
          <p:nvPr/>
        </p:nvCxnSpPr>
        <p:spPr>
          <a:xfrm>
            <a:off x="3545772" y="806525"/>
            <a:ext cx="684300" cy="369900"/>
          </a:xfrm>
          <a:prstGeom prst="straightConnector1">
            <a:avLst/>
          </a:prstGeom>
          <a:noFill/>
          <a:ln w="38100" cap="flat" cmpd="sng">
            <a:solidFill>
              <a:srgbClr val="999999"/>
            </a:solidFill>
            <a:prstDash val="solid"/>
            <a:round/>
            <a:headEnd type="none" w="med" len="med"/>
            <a:tailEnd type="triangl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68"/>
          <p:cNvSpPr/>
          <p:nvPr/>
        </p:nvSpPr>
        <p:spPr>
          <a:xfrm>
            <a:off x="452722" y="20745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917" name="Google Shape;917;p68"/>
          <p:cNvSpPr/>
          <p:nvPr/>
        </p:nvSpPr>
        <p:spPr>
          <a:xfrm>
            <a:off x="2440872" y="369125"/>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(Non-DL)</a:t>
            </a:r>
            <a:endParaRPr>
              <a:latin typeface="Calibri"/>
              <a:ea typeface="Calibri"/>
              <a:cs typeface="Calibri"/>
              <a:sym typeface="Calibri"/>
            </a:endParaRPr>
          </a:p>
        </p:txBody>
      </p:sp>
      <p:sp>
        <p:nvSpPr>
          <p:cNvPr id="918" name="Google Shape;918;p68"/>
          <p:cNvSpPr/>
          <p:nvPr/>
        </p:nvSpPr>
        <p:spPr>
          <a:xfrm>
            <a:off x="6975185" y="1524921"/>
            <a:ext cx="609000" cy="7542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Softmax</a:t>
            </a:r>
            <a:endParaRPr sz="1000">
              <a:latin typeface="Calibri"/>
              <a:ea typeface="Calibri"/>
              <a:cs typeface="Calibri"/>
              <a:sym typeface="Calibri"/>
            </a:endParaRPr>
          </a:p>
        </p:txBody>
      </p:sp>
      <p:cxnSp>
        <p:nvCxnSpPr>
          <p:cNvPr id="919" name="Google Shape;919;p68"/>
          <p:cNvCxnSpPr>
            <a:stCxn id="920" idx="5"/>
            <a:endCxn id="918" idx="1"/>
          </p:cNvCxnSpPr>
          <p:nvPr/>
        </p:nvCxnSpPr>
        <p:spPr>
          <a:xfrm rot="10800000" flipH="1">
            <a:off x="6510485" y="1902021"/>
            <a:ext cx="464700" cy="537300"/>
          </a:xfrm>
          <a:prstGeom prst="straightConnector1">
            <a:avLst/>
          </a:prstGeom>
          <a:noFill/>
          <a:ln w="9525" cap="flat" cmpd="sng">
            <a:solidFill>
              <a:schemeClr val="dk2"/>
            </a:solidFill>
            <a:prstDash val="solid"/>
            <a:round/>
            <a:headEnd type="none" w="med" len="med"/>
            <a:tailEnd type="triangle" w="med" len="med"/>
          </a:ln>
        </p:spPr>
      </p:cxnSp>
      <p:sp>
        <p:nvSpPr>
          <p:cNvPr id="921" name="Google Shape;921;p68"/>
          <p:cNvSpPr txBox="1"/>
          <p:nvPr/>
        </p:nvSpPr>
        <p:spPr>
          <a:xfrm>
            <a:off x="8095121" y="1524921"/>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922" name="Google Shape;922;p68"/>
          <p:cNvSpPr txBox="1"/>
          <p:nvPr/>
        </p:nvSpPr>
        <p:spPr>
          <a:xfrm>
            <a:off x="8095121" y="2015406"/>
            <a:ext cx="6090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923" name="Google Shape;923;p68"/>
          <p:cNvCxnSpPr>
            <a:stCxn id="918" idx="3"/>
            <a:endCxn id="921" idx="1"/>
          </p:cNvCxnSpPr>
          <p:nvPr/>
        </p:nvCxnSpPr>
        <p:spPr>
          <a:xfrm rot="10800000" flipH="1">
            <a:off x="7584185" y="1656921"/>
            <a:ext cx="510900" cy="245100"/>
          </a:xfrm>
          <a:prstGeom prst="straightConnector1">
            <a:avLst/>
          </a:prstGeom>
          <a:noFill/>
          <a:ln w="9525" cap="flat" cmpd="sng">
            <a:solidFill>
              <a:schemeClr val="dk2"/>
            </a:solidFill>
            <a:prstDash val="solid"/>
            <a:round/>
            <a:headEnd type="none" w="med" len="med"/>
            <a:tailEnd type="triangle" w="med" len="med"/>
          </a:ln>
        </p:spPr>
      </p:cxnSp>
      <p:cxnSp>
        <p:nvCxnSpPr>
          <p:cNvPr id="924" name="Google Shape;924;p68"/>
          <p:cNvCxnSpPr>
            <a:stCxn id="918" idx="3"/>
            <a:endCxn id="922" idx="1"/>
          </p:cNvCxnSpPr>
          <p:nvPr/>
        </p:nvCxnSpPr>
        <p:spPr>
          <a:xfrm>
            <a:off x="7584185" y="1902021"/>
            <a:ext cx="510900" cy="245100"/>
          </a:xfrm>
          <a:prstGeom prst="straightConnector1">
            <a:avLst/>
          </a:prstGeom>
          <a:noFill/>
          <a:ln w="9525" cap="flat" cmpd="sng">
            <a:solidFill>
              <a:schemeClr val="dk2"/>
            </a:solidFill>
            <a:prstDash val="solid"/>
            <a:round/>
            <a:headEnd type="none" w="med" len="med"/>
            <a:tailEnd type="triangle" w="med" len="med"/>
          </a:ln>
        </p:spPr>
      </p:cxnSp>
      <p:sp>
        <p:nvSpPr>
          <p:cNvPr id="925" name="Google Shape;925;p68"/>
          <p:cNvSpPr/>
          <p:nvPr/>
        </p:nvSpPr>
        <p:spPr>
          <a:xfrm>
            <a:off x="6975185" y="2984596"/>
            <a:ext cx="609000" cy="7542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926" name="Google Shape;926;p68"/>
          <p:cNvSpPr txBox="1"/>
          <p:nvPr/>
        </p:nvSpPr>
        <p:spPr>
          <a:xfrm>
            <a:off x="8095121" y="3229838"/>
            <a:ext cx="777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927" name="Google Shape;927;p68"/>
          <p:cNvCxnSpPr>
            <a:stCxn id="925" idx="3"/>
            <a:endCxn id="926" idx="1"/>
          </p:cNvCxnSpPr>
          <p:nvPr/>
        </p:nvCxnSpPr>
        <p:spPr>
          <a:xfrm>
            <a:off x="7584185" y="3361696"/>
            <a:ext cx="510900" cy="0"/>
          </a:xfrm>
          <a:prstGeom prst="straightConnector1">
            <a:avLst/>
          </a:prstGeom>
          <a:noFill/>
          <a:ln w="9525" cap="flat" cmpd="sng">
            <a:solidFill>
              <a:schemeClr val="dk2"/>
            </a:solidFill>
            <a:prstDash val="solid"/>
            <a:round/>
            <a:headEnd type="none" w="med" len="med"/>
            <a:tailEnd type="triangle" w="med" len="med"/>
          </a:ln>
        </p:spPr>
      </p:cxnSp>
      <p:cxnSp>
        <p:nvCxnSpPr>
          <p:cNvPr id="928" name="Google Shape;928;p68"/>
          <p:cNvCxnSpPr>
            <a:stCxn id="920" idx="5"/>
            <a:endCxn id="925" idx="1"/>
          </p:cNvCxnSpPr>
          <p:nvPr/>
        </p:nvCxnSpPr>
        <p:spPr>
          <a:xfrm>
            <a:off x="6510485" y="2439196"/>
            <a:ext cx="464700" cy="922500"/>
          </a:xfrm>
          <a:prstGeom prst="straightConnector1">
            <a:avLst/>
          </a:prstGeom>
          <a:noFill/>
          <a:ln w="9525" cap="flat" cmpd="sng">
            <a:solidFill>
              <a:schemeClr val="dk2"/>
            </a:solidFill>
            <a:prstDash val="solid"/>
            <a:round/>
            <a:headEnd type="none" w="med" len="med"/>
            <a:tailEnd type="triangle" w="med" len="med"/>
          </a:ln>
        </p:spPr>
      </p:cxnSp>
      <p:sp>
        <p:nvSpPr>
          <p:cNvPr id="929" name="Google Shape;929;p68"/>
          <p:cNvSpPr txBox="1"/>
          <p:nvPr/>
        </p:nvSpPr>
        <p:spPr>
          <a:xfrm>
            <a:off x="7093993" y="980225"/>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Classification</a:t>
            </a:r>
            <a:endParaRPr sz="1200" b="1">
              <a:latin typeface="Calibri"/>
              <a:ea typeface="Calibri"/>
              <a:cs typeface="Calibri"/>
              <a:sym typeface="Calibri"/>
            </a:endParaRPr>
          </a:p>
        </p:txBody>
      </p:sp>
      <p:sp>
        <p:nvSpPr>
          <p:cNvPr id="930" name="Google Shape;930;p68"/>
          <p:cNvSpPr txBox="1"/>
          <p:nvPr/>
        </p:nvSpPr>
        <p:spPr>
          <a:xfrm>
            <a:off x="7022960" y="3899574"/>
            <a:ext cx="1152600" cy="26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Regression</a:t>
            </a:r>
            <a:endParaRPr sz="1200" b="1">
              <a:latin typeface="Calibri"/>
              <a:ea typeface="Calibri"/>
              <a:cs typeface="Calibri"/>
              <a:sym typeface="Calibri"/>
            </a:endParaRPr>
          </a:p>
        </p:txBody>
      </p:sp>
      <p:cxnSp>
        <p:nvCxnSpPr>
          <p:cNvPr id="931" name="Google Shape;931;p68"/>
          <p:cNvCxnSpPr>
            <a:stCxn id="916" idx="3"/>
            <a:endCxn id="917" idx="1"/>
          </p:cNvCxnSpPr>
          <p:nvPr/>
        </p:nvCxnSpPr>
        <p:spPr>
          <a:xfrm rot="10800000" flipH="1">
            <a:off x="1557622" y="806400"/>
            <a:ext cx="883200" cy="1705500"/>
          </a:xfrm>
          <a:prstGeom prst="straightConnector1">
            <a:avLst/>
          </a:prstGeom>
          <a:noFill/>
          <a:ln w="9525" cap="flat" cmpd="sng">
            <a:solidFill>
              <a:schemeClr val="dk2"/>
            </a:solidFill>
            <a:prstDash val="solid"/>
            <a:round/>
            <a:headEnd type="none" w="med" len="med"/>
            <a:tailEnd type="triangle" w="med" len="med"/>
          </a:ln>
        </p:spPr>
      </p:cxnSp>
      <p:sp>
        <p:nvSpPr>
          <p:cNvPr id="932" name="Google Shape;932;p68"/>
          <p:cNvSpPr txBox="1"/>
          <p:nvPr/>
        </p:nvSpPr>
        <p:spPr>
          <a:xfrm>
            <a:off x="440928" y="3786725"/>
            <a:ext cx="39699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434343"/>
                </a:solidFill>
                <a:latin typeface="Calibri"/>
                <a:ea typeface="Calibri"/>
                <a:cs typeface="Calibri"/>
                <a:sym typeface="Calibri"/>
              </a:rPr>
              <a:t>Fast</a:t>
            </a:r>
            <a:r>
              <a:rPr lang="en" sz="2400" b="1" u="sng">
                <a:solidFill>
                  <a:srgbClr val="434343"/>
                </a:solidFill>
                <a:latin typeface="Calibri"/>
                <a:ea typeface="Calibri"/>
                <a:cs typeface="Calibri"/>
                <a:sym typeface="Calibri"/>
              </a:rPr>
              <a:t>er</a:t>
            </a:r>
            <a:r>
              <a:rPr lang="en" sz="2400" b="1">
                <a:solidFill>
                  <a:srgbClr val="434343"/>
                </a:solidFill>
                <a:latin typeface="Calibri"/>
                <a:ea typeface="Calibri"/>
                <a:cs typeface="Calibri"/>
                <a:sym typeface="Calibri"/>
              </a:rPr>
              <a:t> R-CNN</a:t>
            </a:r>
            <a:endParaRPr sz="2400" b="1">
              <a:solidFill>
                <a:srgbClr val="434343"/>
              </a:solidFill>
              <a:latin typeface="Calibri"/>
              <a:ea typeface="Calibri"/>
              <a:cs typeface="Calibri"/>
              <a:sym typeface="Calibri"/>
            </a:endParaRPr>
          </a:p>
        </p:txBody>
      </p:sp>
      <p:sp>
        <p:nvSpPr>
          <p:cNvPr id="933" name="Google Shape;933;p68"/>
          <p:cNvSpPr/>
          <p:nvPr/>
        </p:nvSpPr>
        <p:spPr>
          <a:xfrm>
            <a:off x="2351825" y="2124825"/>
            <a:ext cx="1687800" cy="5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934" name="Google Shape;934;p68"/>
          <p:cNvCxnSpPr>
            <a:stCxn id="916" idx="3"/>
            <a:endCxn id="933" idx="2"/>
          </p:cNvCxnSpPr>
          <p:nvPr/>
        </p:nvCxnSpPr>
        <p:spPr>
          <a:xfrm rot="10800000" flipH="1">
            <a:off x="1557622" y="2488200"/>
            <a:ext cx="794100" cy="23700"/>
          </a:xfrm>
          <a:prstGeom prst="straightConnector1">
            <a:avLst/>
          </a:prstGeom>
          <a:noFill/>
          <a:ln w="9525" cap="flat" cmpd="sng">
            <a:solidFill>
              <a:schemeClr val="dk2"/>
            </a:solidFill>
            <a:prstDash val="solid"/>
            <a:round/>
            <a:headEnd type="none" w="med" len="med"/>
            <a:tailEnd type="triangle" w="med" len="med"/>
          </a:ln>
        </p:spPr>
      </p:cxnSp>
      <p:sp>
        <p:nvSpPr>
          <p:cNvPr id="935" name="Google Shape;935;p68"/>
          <p:cNvSpPr txBox="1"/>
          <p:nvPr/>
        </p:nvSpPr>
        <p:spPr>
          <a:xfrm>
            <a:off x="4308850" y="0"/>
            <a:ext cx="15402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latin typeface="Calibri"/>
                <a:ea typeface="Calibri"/>
                <a:cs typeface="Calibri"/>
                <a:sym typeface="Calibri"/>
              </a:rPr>
              <a:t>Regions of Interest (ROI)</a:t>
            </a:r>
            <a:endParaRPr>
              <a:solidFill>
                <a:srgbClr val="FF0000"/>
              </a:solidFill>
              <a:latin typeface="Calibri"/>
              <a:ea typeface="Calibri"/>
              <a:cs typeface="Calibri"/>
              <a:sym typeface="Calibri"/>
            </a:endParaRPr>
          </a:p>
        </p:txBody>
      </p:sp>
      <p:sp>
        <p:nvSpPr>
          <p:cNvPr id="936" name="Google Shape;936;p68"/>
          <p:cNvSpPr/>
          <p:nvPr/>
        </p:nvSpPr>
        <p:spPr>
          <a:xfrm>
            <a:off x="4680550" y="1373250"/>
            <a:ext cx="777600" cy="7542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937" name="Google Shape;937;p68"/>
          <p:cNvSpPr/>
          <p:nvPr/>
        </p:nvSpPr>
        <p:spPr>
          <a:xfrm>
            <a:off x="4774450" y="2434950"/>
            <a:ext cx="396000" cy="427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938" name="Google Shape;938;p68"/>
          <p:cNvSpPr/>
          <p:nvPr/>
        </p:nvSpPr>
        <p:spPr>
          <a:xfrm>
            <a:off x="4774449" y="3119250"/>
            <a:ext cx="609000" cy="5814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939" name="Google Shape;939;p68"/>
          <p:cNvSpPr/>
          <p:nvPr/>
        </p:nvSpPr>
        <p:spPr>
          <a:xfrm>
            <a:off x="4774450" y="3957450"/>
            <a:ext cx="839100" cy="9225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940" name="Google Shape;940;p68"/>
          <p:cNvSpPr/>
          <p:nvPr/>
        </p:nvSpPr>
        <p:spPr>
          <a:xfrm>
            <a:off x="4774450" y="604650"/>
            <a:ext cx="626100" cy="6510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cxnSp>
        <p:nvCxnSpPr>
          <p:cNvPr id="941" name="Google Shape;941;p68"/>
          <p:cNvCxnSpPr>
            <a:stCxn id="933" idx="5"/>
            <a:endCxn id="940" idx="1"/>
          </p:cNvCxnSpPr>
          <p:nvPr/>
        </p:nvCxnSpPr>
        <p:spPr>
          <a:xfrm rot="10800000" flipH="1">
            <a:off x="4039625" y="930150"/>
            <a:ext cx="734700" cy="1412700"/>
          </a:xfrm>
          <a:prstGeom prst="straightConnector1">
            <a:avLst/>
          </a:prstGeom>
          <a:noFill/>
          <a:ln w="9525" cap="flat" cmpd="sng">
            <a:solidFill>
              <a:schemeClr val="dk2"/>
            </a:solidFill>
            <a:prstDash val="solid"/>
            <a:round/>
            <a:headEnd type="none" w="med" len="med"/>
            <a:tailEnd type="triangle" w="med" len="med"/>
          </a:ln>
        </p:spPr>
      </p:cxnSp>
      <p:cxnSp>
        <p:nvCxnSpPr>
          <p:cNvPr id="942" name="Google Shape;942;p68"/>
          <p:cNvCxnSpPr>
            <a:stCxn id="933" idx="5"/>
            <a:endCxn id="936" idx="1"/>
          </p:cNvCxnSpPr>
          <p:nvPr/>
        </p:nvCxnSpPr>
        <p:spPr>
          <a:xfrm rot="10800000" flipH="1">
            <a:off x="4039625" y="1750350"/>
            <a:ext cx="640800" cy="592500"/>
          </a:xfrm>
          <a:prstGeom prst="straightConnector1">
            <a:avLst/>
          </a:prstGeom>
          <a:noFill/>
          <a:ln w="9525" cap="flat" cmpd="sng">
            <a:solidFill>
              <a:schemeClr val="dk2"/>
            </a:solidFill>
            <a:prstDash val="solid"/>
            <a:round/>
            <a:headEnd type="none" w="med" len="med"/>
            <a:tailEnd type="triangle" w="med" len="med"/>
          </a:ln>
        </p:spPr>
      </p:cxnSp>
      <p:cxnSp>
        <p:nvCxnSpPr>
          <p:cNvPr id="943" name="Google Shape;943;p68"/>
          <p:cNvCxnSpPr>
            <a:stCxn id="933" idx="5"/>
            <a:endCxn id="937" idx="1"/>
          </p:cNvCxnSpPr>
          <p:nvPr/>
        </p:nvCxnSpPr>
        <p:spPr>
          <a:xfrm>
            <a:off x="4039625" y="2342850"/>
            <a:ext cx="734700" cy="306000"/>
          </a:xfrm>
          <a:prstGeom prst="straightConnector1">
            <a:avLst/>
          </a:prstGeom>
          <a:noFill/>
          <a:ln w="9525" cap="flat" cmpd="sng">
            <a:solidFill>
              <a:schemeClr val="dk2"/>
            </a:solidFill>
            <a:prstDash val="solid"/>
            <a:round/>
            <a:headEnd type="none" w="med" len="med"/>
            <a:tailEnd type="triangle" w="med" len="med"/>
          </a:ln>
        </p:spPr>
      </p:cxnSp>
      <p:cxnSp>
        <p:nvCxnSpPr>
          <p:cNvPr id="944" name="Google Shape;944;p68"/>
          <p:cNvCxnSpPr>
            <a:stCxn id="933" idx="5"/>
            <a:endCxn id="938" idx="1"/>
          </p:cNvCxnSpPr>
          <p:nvPr/>
        </p:nvCxnSpPr>
        <p:spPr>
          <a:xfrm>
            <a:off x="4039625" y="2342850"/>
            <a:ext cx="734700" cy="1067100"/>
          </a:xfrm>
          <a:prstGeom prst="straightConnector1">
            <a:avLst/>
          </a:prstGeom>
          <a:noFill/>
          <a:ln w="9525" cap="flat" cmpd="sng">
            <a:solidFill>
              <a:schemeClr val="dk2"/>
            </a:solidFill>
            <a:prstDash val="solid"/>
            <a:round/>
            <a:headEnd type="none" w="med" len="med"/>
            <a:tailEnd type="triangle" w="med" len="med"/>
          </a:ln>
        </p:spPr>
      </p:cxnSp>
      <p:cxnSp>
        <p:nvCxnSpPr>
          <p:cNvPr id="945" name="Google Shape;945;p68"/>
          <p:cNvCxnSpPr>
            <a:stCxn id="933" idx="5"/>
            <a:endCxn id="939" idx="1"/>
          </p:cNvCxnSpPr>
          <p:nvPr/>
        </p:nvCxnSpPr>
        <p:spPr>
          <a:xfrm>
            <a:off x="4039625" y="2342850"/>
            <a:ext cx="734700" cy="2076000"/>
          </a:xfrm>
          <a:prstGeom prst="straightConnector1">
            <a:avLst/>
          </a:prstGeom>
          <a:noFill/>
          <a:ln w="9525" cap="flat" cmpd="sng">
            <a:solidFill>
              <a:schemeClr val="dk2"/>
            </a:solidFill>
            <a:prstDash val="solid"/>
            <a:round/>
            <a:headEnd type="none" w="med" len="med"/>
            <a:tailEnd type="triangle" w="med" len="med"/>
          </a:ln>
        </p:spPr>
      </p:cxnSp>
      <p:sp>
        <p:nvSpPr>
          <p:cNvPr id="946" name="Google Shape;946;p68"/>
          <p:cNvSpPr/>
          <p:nvPr/>
        </p:nvSpPr>
        <p:spPr>
          <a:xfrm>
            <a:off x="5912175" y="1524923"/>
            <a:ext cx="609000" cy="2261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ROI</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Pooling</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Layer</a:t>
            </a:r>
            <a:endParaRPr sz="1000">
              <a:latin typeface="Calibri"/>
              <a:ea typeface="Calibri"/>
              <a:cs typeface="Calibri"/>
              <a:sym typeface="Calibri"/>
            </a:endParaRPr>
          </a:p>
        </p:txBody>
      </p:sp>
      <p:cxnSp>
        <p:nvCxnSpPr>
          <p:cNvPr id="947" name="Google Shape;947;p68"/>
          <p:cNvCxnSpPr>
            <a:stCxn id="940" idx="3"/>
            <a:endCxn id="946" idx="0"/>
          </p:cNvCxnSpPr>
          <p:nvPr/>
        </p:nvCxnSpPr>
        <p:spPr>
          <a:xfrm>
            <a:off x="5400550" y="930150"/>
            <a:ext cx="816000" cy="594900"/>
          </a:xfrm>
          <a:prstGeom prst="straightConnector1">
            <a:avLst/>
          </a:prstGeom>
          <a:noFill/>
          <a:ln w="9525" cap="flat" cmpd="sng">
            <a:solidFill>
              <a:schemeClr val="dk2"/>
            </a:solidFill>
            <a:prstDash val="solid"/>
            <a:round/>
            <a:headEnd type="none" w="med" len="med"/>
            <a:tailEnd type="triangle" w="med" len="med"/>
          </a:ln>
        </p:spPr>
      </p:cxnSp>
      <p:cxnSp>
        <p:nvCxnSpPr>
          <p:cNvPr id="948" name="Google Shape;948;p68"/>
          <p:cNvCxnSpPr>
            <a:stCxn id="936" idx="3"/>
            <a:endCxn id="946" idx="1"/>
          </p:cNvCxnSpPr>
          <p:nvPr/>
        </p:nvCxnSpPr>
        <p:spPr>
          <a:xfrm>
            <a:off x="5458150" y="1750350"/>
            <a:ext cx="453900" cy="905400"/>
          </a:xfrm>
          <a:prstGeom prst="straightConnector1">
            <a:avLst/>
          </a:prstGeom>
          <a:noFill/>
          <a:ln w="9525" cap="flat" cmpd="sng">
            <a:solidFill>
              <a:schemeClr val="dk2"/>
            </a:solidFill>
            <a:prstDash val="solid"/>
            <a:round/>
            <a:headEnd type="none" w="med" len="med"/>
            <a:tailEnd type="triangle" w="med" len="med"/>
          </a:ln>
        </p:spPr>
      </p:cxnSp>
      <p:cxnSp>
        <p:nvCxnSpPr>
          <p:cNvPr id="949" name="Google Shape;949;p68"/>
          <p:cNvCxnSpPr>
            <a:stCxn id="937" idx="3"/>
            <a:endCxn id="946" idx="1"/>
          </p:cNvCxnSpPr>
          <p:nvPr/>
        </p:nvCxnSpPr>
        <p:spPr>
          <a:xfrm>
            <a:off x="5170450" y="2648700"/>
            <a:ext cx="741600" cy="7200"/>
          </a:xfrm>
          <a:prstGeom prst="straightConnector1">
            <a:avLst/>
          </a:prstGeom>
          <a:noFill/>
          <a:ln w="9525" cap="flat" cmpd="sng">
            <a:solidFill>
              <a:schemeClr val="dk2"/>
            </a:solidFill>
            <a:prstDash val="solid"/>
            <a:round/>
            <a:headEnd type="none" w="med" len="med"/>
            <a:tailEnd type="triangle" w="med" len="med"/>
          </a:ln>
        </p:spPr>
      </p:cxnSp>
      <p:cxnSp>
        <p:nvCxnSpPr>
          <p:cNvPr id="950" name="Google Shape;950;p68"/>
          <p:cNvCxnSpPr>
            <a:stCxn id="938" idx="3"/>
            <a:endCxn id="946" idx="1"/>
          </p:cNvCxnSpPr>
          <p:nvPr/>
        </p:nvCxnSpPr>
        <p:spPr>
          <a:xfrm rot="10800000" flipH="1">
            <a:off x="5383449" y="2655750"/>
            <a:ext cx="528600" cy="754200"/>
          </a:xfrm>
          <a:prstGeom prst="straightConnector1">
            <a:avLst/>
          </a:prstGeom>
          <a:noFill/>
          <a:ln w="9525" cap="flat" cmpd="sng">
            <a:solidFill>
              <a:schemeClr val="dk2"/>
            </a:solidFill>
            <a:prstDash val="solid"/>
            <a:round/>
            <a:headEnd type="none" w="med" len="med"/>
            <a:tailEnd type="triangle" w="med" len="med"/>
          </a:ln>
        </p:spPr>
      </p:cxnSp>
      <p:cxnSp>
        <p:nvCxnSpPr>
          <p:cNvPr id="951" name="Google Shape;951;p68"/>
          <p:cNvCxnSpPr>
            <a:stCxn id="939" idx="3"/>
            <a:endCxn id="946" idx="2"/>
          </p:cNvCxnSpPr>
          <p:nvPr/>
        </p:nvCxnSpPr>
        <p:spPr>
          <a:xfrm rot="10800000" flipH="1">
            <a:off x="5613550" y="3786600"/>
            <a:ext cx="603000" cy="632100"/>
          </a:xfrm>
          <a:prstGeom prst="straightConnector1">
            <a:avLst/>
          </a:prstGeom>
          <a:noFill/>
          <a:ln w="9525" cap="flat" cmpd="sng">
            <a:solidFill>
              <a:schemeClr val="dk2"/>
            </a:solidFill>
            <a:prstDash val="solid"/>
            <a:round/>
            <a:headEnd type="none" w="med" len="med"/>
            <a:tailEnd type="triangle" w="med" len="med"/>
          </a:ln>
        </p:spPr>
      </p:cxnSp>
      <p:cxnSp>
        <p:nvCxnSpPr>
          <p:cNvPr id="952" name="Google Shape;952;p68"/>
          <p:cNvCxnSpPr>
            <a:stCxn id="917" idx="3"/>
          </p:cNvCxnSpPr>
          <p:nvPr/>
        </p:nvCxnSpPr>
        <p:spPr>
          <a:xfrm>
            <a:off x="3545772" y="806525"/>
            <a:ext cx="684300" cy="369900"/>
          </a:xfrm>
          <a:prstGeom prst="straightConnector1">
            <a:avLst/>
          </a:prstGeom>
          <a:noFill/>
          <a:ln w="38100" cap="flat" cmpd="sng">
            <a:solidFill>
              <a:srgbClr val="999999"/>
            </a:solidFill>
            <a:prstDash val="solid"/>
            <a:round/>
            <a:headEnd type="none" w="med" len="med"/>
            <a:tailEnd type="triangle" w="med" len="med"/>
          </a:ln>
        </p:spPr>
      </p:cxnSp>
      <p:sp>
        <p:nvSpPr>
          <p:cNvPr id="953" name="Google Shape;953;p68"/>
          <p:cNvSpPr/>
          <p:nvPr/>
        </p:nvSpPr>
        <p:spPr>
          <a:xfrm>
            <a:off x="2351825" y="-188425"/>
            <a:ext cx="1335900" cy="1989900"/>
          </a:xfrm>
          <a:prstGeom prst="mathMultiply">
            <a:avLst>
              <a:gd name="adj1" fmla="val 23520"/>
            </a:avLst>
          </a:prstGeom>
          <a:solidFill>
            <a:srgbClr val="E06666">
              <a:alpha val="46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3"/>
                                        </p:tgtEl>
                                        <p:attrNameLst>
                                          <p:attrName>style.visibility</p:attrName>
                                        </p:attrNameLst>
                                      </p:cBhvr>
                                      <p:to>
                                        <p:strVal val="visible"/>
                                      </p:to>
                                    </p:set>
                                    <p:animEffect transition="in" filter="fade">
                                      <p:cBhvr>
                                        <p:cTn id="7" dur="1000"/>
                                        <p:tgtEl>
                                          <p:spTgt spid="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69"/>
          <p:cNvSpPr txBox="1"/>
          <p:nvPr/>
        </p:nvSpPr>
        <p:spPr>
          <a:xfrm>
            <a:off x="4164875" y="12710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 we get RoIs then?</a:t>
            </a:r>
            <a:endParaRPr sz="1800">
              <a:solidFill>
                <a:srgbClr val="434343"/>
              </a:solidFill>
              <a:latin typeface="Calibri"/>
              <a:ea typeface="Calibri"/>
              <a:cs typeface="Calibri"/>
              <a:sym typeface="Calibri"/>
            </a:endParaRPr>
          </a:p>
        </p:txBody>
      </p:sp>
      <p:pic>
        <p:nvPicPr>
          <p:cNvPr id="959" name="Google Shape;959;p69"/>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960" name="Google Shape;960;p69"/>
          <p:cNvSpPr txBox="1"/>
          <p:nvPr/>
        </p:nvSpPr>
        <p:spPr>
          <a:xfrm>
            <a:off x="4164875" y="26426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0000FF"/>
                </a:solidFill>
                <a:latin typeface="Calibri"/>
                <a:ea typeface="Calibri"/>
                <a:cs typeface="Calibri"/>
                <a:sym typeface="Calibri"/>
              </a:rPr>
              <a:t>We use a Neural Network!</a:t>
            </a:r>
            <a:endParaRPr sz="18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0"/>
                                        </p:tgtEl>
                                        <p:attrNameLst>
                                          <p:attrName>style.visibility</p:attrName>
                                        </p:attrNameLst>
                                      </p:cBhvr>
                                      <p:to>
                                        <p:strVal val="visible"/>
                                      </p:to>
                                    </p:set>
                                    <p:animEffect transition="in" filter="fade">
                                      <p:cBhvr>
                                        <p:cTn id="7" dur="1000"/>
                                        <p:tgtEl>
                                          <p:spTgt spid="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70"/>
          <p:cNvSpPr/>
          <p:nvPr/>
        </p:nvSpPr>
        <p:spPr>
          <a:xfrm>
            <a:off x="452747" y="21069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966" name="Google Shape;966;p70"/>
          <p:cNvSpPr/>
          <p:nvPr/>
        </p:nvSpPr>
        <p:spPr>
          <a:xfrm>
            <a:off x="7141613" y="2398230"/>
            <a:ext cx="449400" cy="7521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FC Softmax</a:t>
            </a:r>
            <a:endParaRPr sz="600">
              <a:latin typeface="Calibri"/>
              <a:ea typeface="Calibri"/>
              <a:cs typeface="Calibri"/>
              <a:sym typeface="Calibri"/>
            </a:endParaRPr>
          </a:p>
        </p:txBody>
      </p:sp>
      <p:cxnSp>
        <p:nvCxnSpPr>
          <p:cNvPr id="967" name="Google Shape;967;p70"/>
          <p:cNvCxnSpPr>
            <a:stCxn id="968" idx="5"/>
            <a:endCxn id="966" idx="1"/>
          </p:cNvCxnSpPr>
          <p:nvPr/>
        </p:nvCxnSpPr>
        <p:spPr>
          <a:xfrm rot="10800000" flipH="1">
            <a:off x="6798713" y="2774280"/>
            <a:ext cx="342900" cy="535800"/>
          </a:xfrm>
          <a:prstGeom prst="straightConnector1">
            <a:avLst/>
          </a:prstGeom>
          <a:noFill/>
          <a:ln w="9525" cap="flat" cmpd="sng">
            <a:solidFill>
              <a:schemeClr val="dk2"/>
            </a:solidFill>
            <a:prstDash val="solid"/>
            <a:round/>
            <a:headEnd type="none" w="med" len="med"/>
            <a:tailEnd type="triangle" w="med" len="med"/>
          </a:ln>
        </p:spPr>
      </p:cxnSp>
      <p:sp>
        <p:nvSpPr>
          <p:cNvPr id="969" name="Google Shape;969;p70"/>
          <p:cNvSpPr txBox="1"/>
          <p:nvPr/>
        </p:nvSpPr>
        <p:spPr>
          <a:xfrm>
            <a:off x="7968085" y="2398230"/>
            <a:ext cx="449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970" name="Google Shape;970;p70"/>
          <p:cNvSpPr txBox="1"/>
          <p:nvPr/>
        </p:nvSpPr>
        <p:spPr>
          <a:xfrm>
            <a:off x="7968085" y="2887417"/>
            <a:ext cx="449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971" name="Google Shape;971;p70"/>
          <p:cNvCxnSpPr>
            <a:stCxn id="966" idx="3"/>
            <a:endCxn id="969" idx="1"/>
          </p:cNvCxnSpPr>
          <p:nvPr/>
        </p:nvCxnSpPr>
        <p:spPr>
          <a:xfrm rot="10800000" flipH="1">
            <a:off x="7591013" y="2529780"/>
            <a:ext cx="377100" cy="244500"/>
          </a:xfrm>
          <a:prstGeom prst="straightConnector1">
            <a:avLst/>
          </a:prstGeom>
          <a:noFill/>
          <a:ln w="9525" cap="flat" cmpd="sng">
            <a:solidFill>
              <a:schemeClr val="dk2"/>
            </a:solidFill>
            <a:prstDash val="solid"/>
            <a:round/>
            <a:headEnd type="none" w="med" len="med"/>
            <a:tailEnd type="triangle" w="med" len="med"/>
          </a:ln>
        </p:spPr>
      </p:cxnSp>
      <p:cxnSp>
        <p:nvCxnSpPr>
          <p:cNvPr id="972" name="Google Shape;972;p70"/>
          <p:cNvCxnSpPr>
            <a:stCxn id="966" idx="3"/>
            <a:endCxn id="970" idx="1"/>
          </p:cNvCxnSpPr>
          <p:nvPr/>
        </p:nvCxnSpPr>
        <p:spPr>
          <a:xfrm>
            <a:off x="7591013" y="2774280"/>
            <a:ext cx="377100" cy="244800"/>
          </a:xfrm>
          <a:prstGeom prst="straightConnector1">
            <a:avLst/>
          </a:prstGeom>
          <a:noFill/>
          <a:ln w="9525" cap="flat" cmpd="sng">
            <a:solidFill>
              <a:schemeClr val="dk2"/>
            </a:solidFill>
            <a:prstDash val="solid"/>
            <a:round/>
            <a:headEnd type="none" w="med" len="med"/>
            <a:tailEnd type="triangle" w="med" len="med"/>
          </a:ln>
        </p:spPr>
      </p:cxnSp>
      <p:sp>
        <p:nvSpPr>
          <p:cNvPr id="973" name="Google Shape;973;p70"/>
          <p:cNvSpPr/>
          <p:nvPr/>
        </p:nvSpPr>
        <p:spPr>
          <a:xfrm>
            <a:off x="7141613" y="3854041"/>
            <a:ext cx="449400" cy="7521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974" name="Google Shape;974;p70"/>
          <p:cNvSpPr txBox="1"/>
          <p:nvPr/>
        </p:nvSpPr>
        <p:spPr>
          <a:xfrm>
            <a:off x="7968085" y="4098635"/>
            <a:ext cx="5739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975" name="Google Shape;975;p70"/>
          <p:cNvCxnSpPr>
            <a:stCxn id="973" idx="3"/>
            <a:endCxn id="974" idx="1"/>
          </p:cNvCxnSpPr>
          <p:nvPr/>
        </p:nvCxnSpPr>
        <p:spPr>
          <a:xfrm>
            <a:off x="7591013" y="4230091"/>
            <a:ext cx="377100" cy="0"/>
          </a:xfrm>
          <a:prstGeom prst="straightConnector1">
            <a:avLst/>
          </a:prstGeom>
          <a:noFill/>
          <a:ln w="9525" cap="flat" cmpd="sng">
            <a:solidFill>
              <a:schemeClr val="dk2"/>
            </a:solidFill>
            <a:prstDash val="solid"/>
            <a:round/>
            <a:headEnd type="none" w="med" len="med"/>
            <a:tailEnd type="triangle" w="med" len="med"/>
          </a:ln>
        </p:spPr>
      </p:cxnSp>
      <p:cxnSp>
        <p:nvCxnSpPr>
          <p:cNvPr id="976" name="Google Shape;976;p70"/>
          <p:cNvCxnSpPr>
            <a:stCxn id="968" idx="5"/>
            <a:endCxn id="973" idx="1"/>
          </p:cNvCxnSpPr>
          <p:nvPr/>
        </p:nvCxnSpPr>
        <p:spPr>
          <a:xfrm>
            <a:off x="6798713" y="3309991"/>
            <a:ext cx="342900" cy="920100"/>
          </a:xfrm>
          <a:prstGeom prst="straightConnector1">
            <a:avLst/>
          </a:prstGeom>
          <a:noFill/>
          <a:ln w="9525" cap="flat" cmpd="sng">
            <a:solidFill>
              <a:schemeClr val="dk2"/>
            </a:solidFill>
            <a:prstDash val="solid"/>
            <a:round/>
            <a:headEnd type="none" w="med" len="med"/>
            <a:tailEnd type="triangle" w="med" len="med"/>
          </a:ln>
        </p:spPr>
      </p:cxnSp>
      <p:sp>
        <p:nvSpPr>
          <p:cNvPr id="977" name="Google Shape;977;p70"/>
          <p:cNvSpPr txBox="1"/>
          <p:nvPr/>
        </p:nvSpPr>
        <p:spPr>
          <a:xfrm>
            <a:off x="521400" y="3486925"/>
            <a:ext cx="3969900" cy="12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434343"/>
                </a:solidFill>
                <a:latin typeface="Calibri"/>
                <a:ea typeface="Calibri"/>
                <a:cs typeface="Calibri"/>
                <a:sym typeface="Calibri"/>
              </a:rPr>
              <a:t>Faster R-CNN</a:t>
            </a:r>
            <a:endParaRPr sz="1800" b="1">
              <a:solidFill>
                <a:srgbClr val="434343"/>
              </a:solidFill>
              <a:latin typeface="Calibri"/>
              <a:ea typeface="Calibri"/>
              <a:cs typeface="Calibri"/>
              <a:sym typeface="Calibri"/>
            </a:endParaRPr>
          </a:p>
          <a:p>
            <a:pPr marL="0" lvl="0" indent="0" algn="ctr" rtl="0">
              <a:spcBef>
                <a:spcPts val="1000"/>
              </a:spcBef>
              <a:spcAft>
                <a:spcPts val="0"/>
              </a:spcAft>
              <a:buNone/>
            </a:pPr>
            <a:r>
              <a:rPr lang="en" sz="1200">
                <a:solidFill>
                  <a:srgbClr val="666666"/>
                </a:solidFill>
                <a:latin typeface="Calibri"/>
                <a:ea typeface="Calibri"/>
                <a:cs typeface="Calibri"/>
                <a:sym typeface="Calibri"/>
              </a:rPr>
              <a:t>RoI identification is done by a neural network called Region Proposal Network (RPN)</a:t>
            </a:r>
            <a:endParaRPr sz="2400">
              <a:solidFill>
                <a:srgbClr val="666666"/>
              </a:solidFill>
              <a:latin typeface="Calibri"/>
              <a:ea typeface="Calibri"/>
              <a:cs typeface="Calibri"/>
              <a:sym typeface="Calibri"/>
            </a:endParaRPr>
          </a:p>
        </p:txBody>
      </p:sp>
      <p:sp>
        <p:nvSpPr>
          <p:cNvPr id="978" name="Google Shape;978;p70"/>
          <p:cNvSpPr/>
          <p:nvPr/>
        </p:nvSpPr>
        <p:spPr>
          <a:xfrm>
            <a:off x="2012388" y="1788625"/>
            <a:ext cx="1687800" cy="11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979" name="Google Shape;979;p70"/>
          <p:cNvCxnSpPr>
            <a:stCxn id="965" idx="3"/>
            <a:endCxn id="978" idx="2"/>
          </p:cNvCxnSpPr>
          <p:nvPr/>
        </p:nvCxnSpPr>
        <p:spPr>
          <a:xfrm rot="10800000" flipH="1">
            <a:off x="1557647" y="2526900"/>
            <a:ext cx="454800" cy="17400"/>
          </a:xfrm>
          <a:prstGeom prst="straightConnector1">
            <a:avLst/>
          </a:prstGeom>
          <a:noFill/>
          <a:ln w="9525" cap="flat" cmpd="sng">
            <a:solidFill>
              <a:schemeClr val="dk2"/>
            </a:solidFill>
            <a:prstDash val="solid"/>
            <a:round/>
            <a:headEnd type="none" w="med" len="med"/>
            <a:tailEnd type="triangle" w="med" len="med"/>
          </a:ln>
        </p:spPr>
      </p:cxnSp>
      <p:sp>
        <p:nvSpPr>
          <p:cNvPr id="980" name="Google Shape;980;p70"/>
          <p:cNvSpPr txBox="1"/>
          <p:nvPr/>
        </p:nvSpPr>
        <p:spPr>
          <a:xfrm>
            <a:off x="2769800" y="343500"/>
            <a:ext cx="15402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latin typeface="Calibri"/>
                <a:ea typeface="Calibri"/>
                <a:cs typeface="Calibri"/>
                <a:sym typeface="Calibri"/>
              </a:rPr>
              <a:t>Region Proposal network (RPN)</a:t>
            </a:r>
            <a:endParaRPr>
              <a:solidFill>
                <a:srgbClr val="FF0000"/>
              </a:solidFill>
              <a:latin typeface="Calibri"/>
              <a:ea typeface="Calibri"/>
              <a:cs typeface="Calibri"/>
              <a:sym typeface="Calibri"/>
            </a:endParaRPr>
          </a:p>
        </p:txBody>
      </p:sp>
      <p:sp>
        <p:nvSpPr>
          <p:cNvPr id="981" name="Google Shape;981;p70"/>
          <p:cNvSpPr/>
          <p:nvPr/>
        </p:nvSpPr>
        <p:spPr>
          <a:xfrm>
            <a:off x="6357150" y="2398231"/>
            <a:ext cx="449400" cy="2255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ROI</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Pooling</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Layer</a:t>
            </a:r>
            <a:endParaRPr sz="600">
              <a:latin typeface="Calibri"/>
              <a:ea typeface="Calibri"/>
              <a:cs typeface="Calibri"/>
              <a:sym typeface="Calibri"/>
            </a:endParaRPr>
          </a:p>
        </p:txBody>
      </p:sp>
      <p:sp>
        <p:nvSpPr>
          <p:cNvPr id="982" name="Google Shape;982;p70"/>
          <p:cNvSpPr/>
          <p:nvPr/>
        </p:nvSpPr>
        <p:spPr>
          <a:xfrm>
            <a:off x="4491353" y="278100"/>
            <a:ext cx="2078700" cy="1686600"/>
          </a:xfrm>
          <a:prstGeom prst="rect">
            <a:avLst/>
          </a:prstGeom>
          <a:solidFill>
            <a:srgbClr val="FFFFFF"/>
          </a:solidFill>
          <a:ln w="9525"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3" name="Google Shape;983;p70"/>
          <p:cNvSpPr/>
          <p:nvPr/>
        </p:nvSpPr>
        <p:spPr>
          <a:xfrm>
            <a:off x="4694900" y="4552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4" name="Google Shape;984;p70"/>
          <p:cNvSpPr/>
          <p:nvPr/>
        </p:nvSpPr>
        <p:spPr>
          <a:xfrm>
            <a:off x="5228300" y="1217250"/>
            <a:ext cx="573900" cy="5358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5" name="Google Shape;985;p70"/>
          <p:cNvSpPr/>
          <p:nvPr/>
        </p:nvSpPr>
        <p:spPr>
          <a:xfrm>
            <a:off x="4999700" y="6838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6" name="Google Shape;986;p70"/>
          <p:cNvSpPr/>
          <p:nvPr/>
        </p:nvSpPr>
        <p:spPr>
          <a:xfrm>
            <a:off x="6140500" y="379050"/>
            <a:ext cx="303000" cy="2631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7" name="Google Shape;987;p70"/>
          <p:cNvSpPr/>
          <p:nvPr/>
        </p:nvSpPr>
        <p:spPr>
          <a:xfrm>
            <a:off x="6142700" y="14458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8" name="Google Shape;988;p70"/>
          <p:cNvSpPr/>
          <p:nvPr/>
        </p:nvSpPr>
        <p:spPr>
          <a:xfrm>
            <a:off x="4618700" y="12934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89" name="Google Shape;989;p70"/>
          <p:cNvSpPr/>
          <p:nvPr/>
        </p:nvSpPr>
        <p:spPr>
          <a:xfrm>
            <a:off x="5609300" y="6838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90" name="Google Shape;990;p70"/>
          <p:cNvSpPr/>
          <p:nvPr/>
        </p:nvSpPr>
        <p:spPr>
          <a:xfrm>
            <a:off x="6066500" y="9124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991" name="Google Shape;991;p70"/>
          <p:cNvCxnSpPr>
            <a:stCxn id="978" idx="5"/>
            <a:endCxn id="982" idx="1"/>
          </p:cNvCxnSpPr>
          <p:nvPr/>
        </p:nvCxnSpPr>
        <p:spPr>
          <a:xfrm rot="10800000" flipH="1">
            <a:off x="3700188" y="1121350"/>
            <a:ext cx="791100" cy="1110300"/>
          </a:xfrm>
          <a:prstGeom prst="straightConnector1">
            <a:avLst/>
          </a:prstGeom>
          <a:noFill/>
          <a:ln w="9525" cap="flat" cmpd="sng">
            <a:solidFill>
              <a:schemeClr val="dk2"/>
            </a:solidFill>
            <a:prstDash val="solid"/>
            <a:round/>
            <a:headEnd type="none" w="med" len="med"/>
            <a:tailEnd type="triangle" w="med" len="med"/>
          </a:ln>
        </p:spPr>
      </p:cxnSp>
      <p:cxnSp>
        <p:nvCxnSpPr>
          <p:cNvPr id="992" name="Google Shape;992;p70"/>
          <p:cNvCxnSpPr>
            <a:stCxn id="978" idx="5"/>
            <a:endCxn id="981" idx="1"/>
          </p:cNvCxnSpPr>
          <p:nvPr/>
        </p:nvCxnSpPr>
        <p:spPr>
          <a:xfrm>
            <a:off x="3700188" y="2231650"/>
            <a:ext cx="2657100" cy="1294500"/>
          </a:xfrm>
          <a:prstGeom prst="straightConnector1">
            <a:avLst/>
          </a:prstGeom>
          <a:noFill/>
          <a:ln w="9525" cap="flat" cmpd="sng">
            <a:solidFill>
              <a:schemeClr val="dk2"/>
            </a:solidFill>
            <a:prstDash val="solid"/>
            <a:round/>
            <a:headEnd type="none" w="med" len="med"/>
            <a:tailEnd type="triangle" w="med" len="med"/>
          </a:ln>
        </p:spPr>
      </p:cxnSp>
      <p:cxnSp>
        <p:nvCxnSpPr>
          <p:cNvPr id="993" name="Google Shape;993;p70"/>
          <p:cNvCxnSpPr>
            <a:stCxn id="982" idx="2"/>
            <a:endCxn id="981" idx="1"/>
          </p:cNvCxnSpPr>
          <p:nvPr/>
        </p:nvCxnSpPr>
        <p:spPr>
          <a:xfrm>
            <a:off x="5530703" y="1964700"/>
            <a:ext cx="826500" cy="1561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0"/>
                                        </p:tgtEl>
                                        <p:attrNameLst>
                                          <p:attrName>style.visibility</p:attrName>
                                        </p:attrNameLst>
                                      </p:cBhvr>
                                      <p:to>
                                        <p:strVal val="visible"/>
                                      </p:to>
                                    </p:set>
                                    <p:animEffect transition="in" filter="fade">
                                      <p:cBhvr>
                                        <p:cTn id="7" dur="1000"/>
                                        <p:tgtEl>
                                          <p:spTgt spid="980"/>
                                        </p:tgtEl>
                                      </p:cBhvr>
                                    </p:animEffect>
                                  </p:childTnLst>
                                </p:cTn>
                              </p:par>
                              <p:par>
                                <p:cTn id="8" presetID="10" presetClass="entr" presetSubtype="0" fill="hold" nodeType="withEffect">
                                  <p:stCondLst>
                                    <p:cond delay="0"/>
                                  </p:stCondLst>
                                  <p:childTnLst>
                                    <p:set>
                                      <p:cBhvr>
                                        <p:cTn id="9" dur="1" fill="hold">
                                          <p:stCondLst>
                                            <p:cond delay="0"/>
                                          </p:stCondLst>
                                        </p:cTn>
                                        <p:tgtEl>
                                          <p:spTgt spid="982"/>
                                        </p:tgtEl>
                                        <p:attrNameLst>
                                          <p:attrName>style.visibility</p:attrName>
                                        </p:attrNameLst>
                                      </p:cBhvr>
                                      <p:to>
                                        <p:strVal val="visible"/>
                                      </p:to>
                                    </p:set>
                                    <p:animEffect transition="in" filter="fade">
                                      <p:cBhvr>
                                        <p:cTn id="10" dur="1000"/>
                                        <p:tgtEl>
                                          <p:spTgt spid="982"/>
                                        </p:tgtEl>
                                      </p:cBhvr>
                                    </p:animEffect>
                                  </p:childTnLst>
                                </p:cTn>
                              </p:par>
                              <p:par>
                                <p:cTn id="11" presetID="10" presetClass="entr" presetSubtype="0" fill="hold" nodeType="withEffect">
                                  <p:stCondLst>
                                    <p:cond delay="0"/>
                                  </p:stCondLst>
                                  <p:childTnLst>
                                    <p:set>
                                      <p:cBhvr>
                                        <p:cTn id="12" dur="1" fill="hold">
                                          <p:stCondLst>
                                            <p:cond delay="0"/>
                                          </p:stCondLst>
                                        </p:cTn>
                                        <p:tgtEl>
                                          <p:spTgt spid="983"/>
                                        </p:tgtEl>
                                        <p:attrNameLst>
                                          <p:attrName>style.visibility</p:attrName>
                                        </p:attrNameLst>
                                      </p:cBhvr>
                                      <p:to>
                                        <p:strVal val="visible"/>
                                      </p:to>
                                    </p:set>
                                    <p:animEffect transition="in" filter="fade">
                                      <p:cBhvr>
                                        <p:cTn id="13" dur="1000"/>
                                        <p:tgtEl>
                                          <p:spTgt spid="983"/>
                                        </p:tgtEl>
                                      </p:cBhvr>
                                    </p:animEffect>
                                  </p:childTnLst>
                                </p:cTn>
                              </p:par>
                              <p:par>
                                <p:cTn id="14" presetID="10" presetClass="entr" presetSubtype="0" fill="hold" nodeType="withEffect">
                                  <p:stCondLst>
                                    <p:cond delay="0"/>
                                  </p:stCondLst>
                                  <p:childTnLst>
                                    <p:set>
                                      <p:cBhvr>
                                        <p:cTn id="15" dur="1" fill="hold">
                                          <p:stCondLst>
                                            <p:cond delay="0"/>
                                          </p:stCondLst>
                                        </p:cTn>
                                        <p:tgtEl>
                                          <p:spTgt spid="984"/>
                                        </p:tgtEl>
                                        <p:attrNameLst>
                                          <p:attrName>style.visibility</p:attrName>
                                        </p:attrNameLst>
                                      </p:cBhvr>
                                      <p:to>
                                        <p:strVal val="visible"/>
                                      </p:to>
                                    </p:set>
                                    <p:animEffect transition="in" filter="fade">
                                      <p:cBhvr>
                                        <p:cTn id="16" dur="1000"/>
                                        <p:tgtEl>
                                          <p:spTgt spid="984"/>
                                        </p:tgtEl>
                                      </p:cBhvr>
                                    </p:animEffect>
                                  </p:childTnLst>
                                </p:cTn>
                              </p:par>
                              <p:par>
                                <p:cTn id="17" presetID="10" presetClass="entr" presetSubtype="0" fill="hold" nodeType="withEffect">
                                  <p:stCondLst>
                                    <p:cond delay="0"/>
                                  </p:stCondLst>
                                  <p:childTnLst>
                                    <p:set>
                                      <p:cBhvr>
                                        <p:cTn id="18" dur="1" fill="hold">
                                          <p:stCondLst>
                                            <p:cond delay="0"/>
                                          </p:stCondLst>
                                        </p:cTn>
                                        <p:tgtEl>
                                          <p:spTgt spid="985"/>
                                        </p:tgtEl>
                                        <p:attrNameLst>
                                          <p:attrName>style.visibility</p:attrName>
                                        </p:attrNameLst>
                                      </p:cBhvr>
                                      <p:to>
                                        <p:strVal val="visible"/>
                                      </p:to>
                                    </p:set>
                                    <p:animEffect transition="in" filter="fade">
                                      <p:cBhvr>
                                        <p:cTn id="19" dur="1000"/>
                                        <p:tgtEl>
                                          <p:spTgt spid="985"/>
                                        </p:tgtEl>
                                      </p:cBhvr>
                                    </p:animEffect>
                                  </p:childTnLst>
                                </p:cTn>
                              </p:par>
                              <p:par>
                                <p:cTn id="20" presetID="10" presetClass="entr" presetSubtype="0" fill="hold" nodeType="withEffect">
                                  <p:stCondLst>
                                    <p:cond delay="0"/>
                                  </p:stCondLst>
                                  <p:childTnLst>
                                    <p:set>
                                      <p:cBhvr>
                                        <p:cTn id="21" dur="1" fill="hold">
                                          <p:stCondLst>
                                            <p:cond delay="0"/>
                                          </p:stCondLst>
                                        </p:cTn>
                                        <p:tgtEl>
                                          <p:spTgt spid="986"/>
                                        </p:tgtEl>
                                        <p:attrNameLst>
                                          <p:attrName>style.visibility</p:attrName>
                                        </p:attrNameLst>
                                      </p:cBhvr>
                                      <p:to>
                                        <p:strVal val="visible"/>
                                      </p:to>
                                    </p:set>
                                    <p:animEffect transition="in" filter="fade">
                                      <p:cBhvr>
                                        <p:cTn id="22" dur="1000"/>
                                        <p:tgtEl>
                                          <p:spTgt spid="986"/>
                                        </p:tgtEl>
                                      </p:cBhvr>
                                    </p:animEffect>
                                  </p:childTnLst>
                                </p:cTn>
                              </p:par>
                              <p:par>
                                <p:cTn id="23" presetID="10" presetClass="entr" presetSubtype="0" fill="hold" nodeType="withEffect">
                                  <p:stCondLst>
                                    <p:cond delay="0"/>
                                  </p:stCondLst>
                                  <p:childTnLst>
                                    <p:set>
                                      <p:cBhvr>
                                        <p:cTn id="24" dur="1" fill="hold">
                                          <p:stCondLst>
                                            <p:cond delay="0"/>
                                          </p:stCondLst>
                                        </p:cTn>
                                        <p:tgtEl>
                                          <p:spTgt spid="987"/>
                                        </p:tgtEl>
                                        <p:attrNameLst>
                                          <p:attrName>style.visibility</p:attrName>
                                        </p:attrNameLst>
                                      </p:cBhvr>
                                      <p:to>
                                        <p:strVal val="visible"/>
                                      </p:to>
                                    </p:set>
                                    <p:animEffect transition="in" filter="fade">
                                      <p:cBhvr>
                                        <p:cTn id="25" dur="1000"/>
                                        <p:tgtEl>
                                          <p:spTgt spid="987"/>
                                        </p:tgtEl>
                                      </p:cBhvr>
                                    </p:animEffect>
                                  </p:childTnLst>
                                </p:cTn>
                              </p:par>
                              <p:par>
                                <p:cTn id="26" presetID="10" presetClass="entr" presetSubtype="0" fill="hold" nodeType="withEffect">
                                  <p:stCondLst>
                                    <p:cond delay="0"/>
                                  </p:stCondLst>
                                  <p:childTnLst>
                                    <p:set>
                                      <p:cBhvr>
                                        <p:cTn id="27" dur="1" fill="hold">
                                          <p:stCondLst>
                                            <p:cond delay="0"/>
                                          </p:stCondLst>
                                        </p:cTn>
                                        <p:tgtEl>
                                          <p:spTgt spid="988"/>
                                        </p:tgtEl>
                                        <p:attrNameLst>
                                          <p:attrName>style.visibility</p:attrName>
                                        </p:attrNameLst>
                                      </p:cBhvr>
                                      <p:to>
                                        <p:strVal val="visible"/>
                                      </p:to>
                                    </p:set>
                                    <p:animEffect transition="in" filter="fade">
                                      <p:cBhvr>
                                        <p:cTn id="28" dur="1000"/>
                                        <p:tgtEl>
                                          <p:spTgt spid="988"/>
                                        </p:tgtEl>
                                      </p:cBhvr>
                                    </p:animEffect>
                                  </p:childTnLst>
                                </p:cTn>
                              </p:par>
                              <p:par>
                                <p:cTn id="29" presetID="10" presetClass="entr" presetSubtype="0" fill="hold" nodeType="withEffect">
                                  <p:stCondLst>
                                    <p:cond delay="0"/>
                                  </p:stCondLst>
                                  <p:childTnLst>
                                    <p:set>
                                      <p:cBhvr>
                                        <p:cTn id="30" dur="1" fill="hold">
                                          <p:stCondLst>
                                            <p:cond delay="0"/>
                                          </p:stCondLst>
                                        </p:cTn>
                                        <p:tgtEl>
                                          <p:spTgt spid="989"/>
                                        </p:tgtEl>
                                        <p:attrNameLst>
                                          <p:attrName>style.visibility</p:attrName>
                                        </p:attrNameLst>
                                      </p:cBhvr>
                                      <p:to>
                                        <p:strVal val="visible"/>
                                      </p:to>
                                    </p:set>
                                    <p:animEffect transition="in" filter="fade">
                                      <p:cBhvr>
                                        <p:cTn id="31" dur="1000"/>
                                        <p:tgtEl>
                                          <p:spTgt spid="989"/>
                                        </p:tgtEl>
                                      </p:cBhvr>
                                    </p:animEffect>
                                  </p:childTnLst>
                                </p:cTn>
                              </p:par>
                              <p:par>
                                <p:cTn id="32" presetID="10" presetClass="entr" presetSubtype="0" fill="hold" nodeType="withEffect">
                                  <p:stCondLst>
                                    <p:cond delay="0"/>
                                  </p:stCondLst>
                                  <p:childTnLst>
                                    <p:set>
                                      <p:cBhvr>
                                        <p:cTn id="33" dur="1" fill="hold">
                                          <p:stCondLst>
                                            <p:cond delay="0"/>
                                          </p:stCondLst>
                                        </p:cTn>
                                        <p:tgtEl>
                                          <p:spTgt spid="990"/>
                                        </p:tgtEl>
                                        <p:attrNameLst>
                                          <p:attrName>style.visibility</p:attrName>
                                        </p:attrNameLst>
                                      </p:cBhvr>
                                      <p:to>
                                        <p:strVal val="visible"/>
                                      </p:to>
                                    </p:set>
                                    <p:animEffect transition="in" filter="fade">
                                      <p:cBhvr>
                                        <p:cTn id="34" dur="1000"/>
                                        <p:tgtEl>
                                          <p:spTgt spid="990"/>
                                        </p:tgtEl>
                                      </p:cBhvr>
                                    </p:animEffect>
                                  </p:childTnLst>
                                </p:cTn>
                              </p:par>
                              <p:par>
                                <p:cTn id="35" presetID="10" presetClass="entr" presetSubtype="0" fill="hold" nodeType="withEffect">
                                  <p:stCondLst>
                                    <p:cond delay="0"/>
                                  </p:stCondLst>
                                  <p:childTnLst>
                                    <p:set>
                                      <p:cBhvr>
                                        <p:cTn id="36" dur="1" fill="hold">
                                          <p:stCondLst>
                                            <p:cond delay="0"/>
                                          </p:stCondLst>
                                        </p:cTn>
                                        <p:tgtEl>
                                          <p:spTgt spid="991"/>
                                        </p:tgtEl>
                                        <p:attrNameLst>
                                          <p:attrName>style.visibility</p:attrName>
                                        </p:attrNameLst>
                                      </p:cBhvr>
                                      <p:to>
                                        <p:strVal val="visible"/>
                                      </p:to>
                                    </p:set>
                                    <p:animEffect transition="in" filter="fade">
                                      <p:cBhvr>
                                        <p:cTn id="37" dur="1000"/>
                                        <p:tgtEl>
                                          <p:spTgt spid="99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6"/>
                                        </p:tgtEl>
                                        <p:attrNameLst>
                                          <p:attrName>style.visibility</p:attrName>
                                        </p:attrNameLst>
                                      </p:cBhvr>
                                      <p:to>
                                        <p:strVal val="visible"/>
                                      </p:to>
                                    </p:set>
                                    <p:animEffect transition="in" filter="fade">
                                      <p:cBhvr>
                                        <p:cTn id="42" dur="1000"/>
                                        <p:tgtEl>
                                          <p:spTgt spid="966"/>
                                        </p:tgtEl>
                                      </p:cBhvr>
                                    </p:animEffect>
                                  </p:childTnLst>
                                </p:cTn>
                              </p:par>
                              <p:par>
                                <p:cTn id="43" presetID="10" presetClass="entr" presetSubtype="0" fill="hold" nodeType="withEffect">
                                  <p:stCondLst>
                                    <p:cond delay="0"/>
                                  </p:stCondLst>
                                  <p:childTnLst>
                                    <p:set>
                                      <p:cBhvr>
                                        <p:cTn id="44" dur="1" fill="hold">
                                          <p:stCondLst>
                                            <p:cond delay="0"/>
                                          </p:stCondLst>
                                        </p:cTn>
                                        <p:tgtEl>
                                          <p:spTgt spid="967"/>
                                        </p:tgtEl>
                                        <p:attrNameLst>
                                          <p:attrName>style.visibility</p:attrName>
                                        </p:attrNameLst>
                                      </p:cBhvr>
                                      <p:to>
                                        <p:strVal val="visible"/>
                                      </p:to>
                                    </p:set>
                                    <p:animEffect transition="in" filter="fade">
                                      <p:cBhvr>
                                        <p:cTn id="45" dur="1000"/>
                                        <p:tgtEl>
                                          <p:spTgt spid="967"/>
                                        </p:tgtEl>
                                      </p:cBhvr>
                                    </p:animEffect>
                                  </p:childTnLst>
                                </p:cTn>
                              </p:par>
                              <p:par>
                                <p:cTn id="46" presetID="10" presetClass="entr" presetSubtype="0" fill="hold" nodeType="withEffect">
                                  <p:stCondLst>
                                    <p:cond delay="0"/>
                                  </p:stCondLst>
                                  <p:childTnLst>
                                    <p:set>
                                      <p:cBhvr>
                                        <p:cTn id="47" dur="1" fill="hold">
                                          <p:stCondLst>
                                            <p:cond delay="0"/>
                                          </p:stCondLst>
                                        </p:cTn>
                                        <p:tgtEl>
                                          <p:spTgt spid="969"/>
                                        </p:tgtEl>
                                        <p:attrNameLst>
                                          <p:attrName>style.visibility</p:attrName>
                                        </p:attrNameLst>
                                      </p:cBhvr>
                                      <p:to>
                                        <p:strVal val="visible"/>
                                      </p:to>
                                    </p:set>
                                    <p:animEffect transition="in" filter="fade">
                                      <p:cBhvr>
                                        <p:cTn id="48" dur="1000"/>
                                        <p:tgtEl>
                                          <p:spTgt spid="969"/>
                                        </p:tgtEl>
                                      </p:cBhvr>
                                    </p:animEffect>
                                  </p:childTnLst>
                                </p:cTn>
                              </p:par>
                              <p:par>
                                <p:cTn id="49" presetID="10" presetClass="entr" presetSubtype="0" fill="hold" nodeType="withEffect">
                                  <p:stCondLst>
                                    <p:cond delay="0"/>
                                  </p:stCondLst>
                                  <p:childTnLst>
                                    <p:set>
                                      <p:cBhvr>
                                        <p:cTn id="50" dur="1" fill="hold">
                                          <p:stCondLst>
                                            <p:cond delay="0"/>
                                          </p:stCondLst>
                                        </p:cTn>
                                        <p:tgtEl>
                                          <p:spTgt spid="970"/>
                                        </p:tgtEl>
                                        <p:attrNameLst>
                                          <p:attrName>style.visibility</p:attrName>
                                        </p:attrNameLst>
                                      </p:cBhvr>
                                      <p:to>
                                        <p:strVal val="visible"/>
                                      </p:to>
                                    </p:set>
                                    <p:animEffect transition="in" filter="fade">
                                      <p:cBhvr>
                                        <p:cTn id="51" dur="1000"/>
                                        <p:tgtEl>
                                          <p:spTgt spid="970"/>
                                        </p:tgtEl>
                                      </p:cBhvr>
                                    </p:animEffect>
                                  </p:childTnLst>
                                </p:cTn>
                              </p:par>
                              <p:par>
                                <p:cTn id="52" presetID="10" presetClass="entr" presetSubtype="0" fill="hold" nodeType="withEffect">
                                  <p:stCondLst>
                                    <p:cond delay="0"/>
                                  </p:stCondLst>
                                  <p:childTnLst>
                                    <p:set>
                                      <p:cBhvr>
                                        <p:cTn id="53" dur="1" fill="hold">
                                          <p:stCondLst>
                                            <p:cond delay="0"/>
                                          </p:stCondLst>
                                        </p:cTn>
                                        <p:tgtEl>
                                          <p:spTgt spid="971"/>
                                        </p:tgtEl>
                                        <p:attrNameLst>
                                          <p:attrName>style.visibility</p:attrName>
                                        </p:attrNameLst>
                                      </p:cBhvr>
                                      <p:to>
                                        <p:strVal val="visible"/>
                                      </p:to>
                                    </p:set>
                                    <p:animEffect transition="in" filter="fade">
                                      <p:cBhvr>
                                        <p:cTn id="54" dur="1000"/>
                                        <p:tgtEl>
                                          <p:spTgt spid="971"/>
                                        </p:tgtEl>
                                      </p:cBhvr>
                                    </p:animEffect>
                                  </p:childTnLst>
                                </p:cTn>
                              </p:par>
                              <p:par>
                                <p:cTn id="55" presetID="10" presetClass="entr" presetSubtype="0" fill="hold" nodeType="withEffect">
                                  <p:stCondLst>
                                    <p:cond delay="0"/>
                                  </p:stCondLst>
                                  <p:childTnLst>
                                    <p:set>
                                      <p:cBhvr>
                                        <p:cTn id="56" dur="1" fill="hold">
                                          <p:stCondLst>
                                            <p:cond delay="0"/>
                                          </p:stCondLst>
                                        </p:cTn>
                                        <p:tgtEl>
                                          <p:spTgt spid="972"/>
                                        </p:tgtEl>
                                        <p:attrNameLst>
                                          <p:attrName>style.visibility</p:attrName>
                                        </p:attrNameLst>
                                      </p:cBhvr>
                                      <p:to>
                                        <p:strVal val="visible"/>
                                      </p:to>
                                    </p:set>
                                    <p:animEffect transition="in" filter="fade">
                                      <p:cBhvr>
                                        <p:cTn id="57" dur="1000"/>
                                        <p:tgtEl>
                                          <p:spTgt spid="972"/>
                                        </p:tgtEl>
                                      </p:cBhvr>
                                    </p:animEffect>
                                  </p:childTnLst>
                                </p:cTn>
                              </p:par>
                              <p:par>
                                <p:cTn id="58" presetID="10" presetClass="entr" presetSubtype="0" fill="hold" nodeType="withEffect">
                                  <p:stCondLst>
                                    <p:cond delay="0"/>
                                  </p:stCondLst>
                                  <p:childTnLst>
                                    <p:set>
                                      <p:cBhvr>
                                        <p:cTn id="59" dur="1" fill="hold">
                                          <p:stCondLst>
                                            <p:cond delay="0"/>
                                          </p:stCondLst>
                                        </p:cTn>
                                        <p:tgtEl>
                                          <p:spTgt spid="973"/>
                                        </p:tgtEl>
                                        <p:attrNameLst>
                                          <p:attrName>style.visibility</p:attrName>
                                        </p:attrNameLst>
                                      </p:cBhvr>
                                      <p:to>
                                        <p:strVal val="visible"/>
                                      </p:to>
                                    </p:set>
                                    <p:animEffect transition="in" filter="fade">
                                      <p:cBhvr>
                                        <p:cTn id="60" dur="1000"/>
                                        <p:tgtEl>
                                          <p:spTgt spid="973"/>
                                        </p:tgtEl>
                                      </p:cBhvr>
                                    </p:animEffect>
                                  </p:childTnLst>
                                </p:cTn>
                              </p:par>
                              <p:par>
                                <p:cTn id="61" presetID="10" presetClass="entr" presetSubtype="0" fill="hold" nodeType="withEffect">
                                  <p:stCondLst>
                                    <p:cond delay="0"/>
                                  </p:stCondLst>
                                  <p:childTnLst>
                                    <p:set>
                                      <p:cBhvr>
                                        <p:cTn id="62" dur="1" fill="hold">
                                          <p:stCondLst>
                                            <p:cond delay="0"/>
                                          </p:stCondLst>
                                        </p:cTn>
                                        <p:tgtEl>
                                          <p:spTgt spid="974"/>
                                        </p:tgtEl>
                                        <p:attrNameLst>
                                          <p:attrName>style.visibility</p:attrName>
                                        </p:attrNameLst>
                                      </p:cBhvr>
                                      <p:to>
                                        <p:strVal val="visible"/>
                                      </p:to>
                                    </p:set>
                                    <p:animEffect transition="in" filter="fade">
                                      <p:cBhvr>
                                        <p:cTn id="63" dur="1000"/>
                                        <p:tgtEl>
                                          <p:spTgt spid="974"/>
                                        </p:tgtEl>
                                      </p:cBhvr>
                                    </p:animEffect>
                                  </p:childTnLst>
                                </p:cTn>
                              </p:par>
                              <p:par>
                                <p:cTn id="64" presetID="10" presetClass="entr" presetSubtype="0" fill="hold" nodeType="withEffect">
                                  <p:stCondLst>
                                    <p:cond delay="0"/>
                                  </p:stCondLst>
                                  <p:childTnLst>
                                    <p:set>
                                      <p:cBhvr>
                                        <p:cTn id="65" dur="1" fill="hold">
                                          <p:stCondLst>
                                            <p:cond delay="0"/>
                                          </p:stCondLst>
                                        </p:cTn>
                                        <p:tgtEl>
                                          <p:spTgt spid="975"/>
                                        </p:tgtEl>
                                        <p:attrNameLst>
                                          <p:attrName>style.visibility</p:attrName>
                                        </p:attrNameLst>
                                      </p:cBhvr>
                                      <p:to>
                                        <p:strVal val="visible"/>
                                      </p:to>
                                    </p:set>
                                    <p:animEffect transition="in" filter="fade">
                                      <p:cBhvr>
                                        <p:cTn id="66" dur="1000"/>
                                        <p:tgtEl>
                                          <p:spTgt spid="975"/>
                                        </p:tgtEl>
                                      </p:cBhvr>
                                    </p:animEffect>
                                  </p:childTnLst>
                                </p:cTn>
                              </p:par>
                              <p:par>
                                <p:cTn id="67" presetID="10" presetClass="entr" presetSubtype="0" fill="hold" nodeType="withEffect">
                                  <p:stCondLst>
                                    <p:cond delay="0"/>
                                  </p:stCondLst>
                                  <p:childTnLst>
                                    <p:set>
                                      <p:cBhvr>
                                        <p:cTn id="68" dur="1" fill="hold">
                                          <p:stCondLst>
                                            <p:cond delay="0"/>
                                          </p:stCondLst>
                                        </p:cTn>
                                        <p:tgtEl>
                                          <p:spTgt spid="976"/>
                                        </p:tgtEl>
                                        <p:attrNameLst>
                                          <p:attrName>style.visibility</p:attrName>
                                        </p:attrNameLst>
                                      </p:cBhvr>
                                      <p:to>
                                        <p:strVal val="visible"/>
                                      </p:to>
                                    </p:set>
                                    <p:animEffect transition="in" filter="fade">
                                      <p:cBhvr>
                                        <p:cTn id="69" dur="1000"/>
                                        <p:tgtEl>
                                          <p:spTgt spid="976"/>
                                        </p:tgtEl>
                                      </p:cBhvr>
                                    </p:animEffect>
                                  </p:childTnLst>
                                </p:cTn>
                              </p:par>
                              <p:par>
                                <p:cTn id="70" presetID="10" presetClass="entr" presetSubtype="0" fill="hold" nodeType="withEffect">
                                  <p:stCondLst>
                                    <p:cond delay="0"/>
                                  </p:stCondLst>
                                  <p:childTnLst>
                                    <p:set>
                                      <p:cBhvr>
                                        <p:cTn id="71" dur="1" fill="hold">
                                          <p:stCondLst>
                                            <p:cond delay="0"/>
                                          </p:stCondLst>
                                        </p:cTn>
                                        <p:tgtEl>
                                          <p:spTgt spid="981"/>
                                        </p:tgtEl>
                                        <p:attrNameLst>
                                          <p:attrName>style.visibility</p:attrName>
                                        </p:attrNameLst>
                                      </p:cBhvr>
                                      <p:to>
                                        <p:strVal val="visible"/>
                                      </p:to>
                                    </p:set>
                                    <p:animEffect transition="in" filter="fade">
                                      <p:cBhvr>
                                        <p:cTn id="72" dur="1000"/>
                                        <p:tgtEl>
                                          <p:spTgt spid="981"/>
                                        </p:tgtEl>
                                      </p:cBhvr>
                                    </p:animEffect>
                                  </p:childTnLst>
                                </p:cTn>
                              </p:par>
                              <p:par>
                                <p:cTn id="73" presetID="10" presetClass="entr" presetSubtype="0" fill="hold" nodeType="withEffect">
                                  <p:stCondLst>
                                    <p:cond delay="0"/>
                                  </p:stCondLst>
                                  <p:childTnLst>
                                    <p:set>
                                      <p:cBhvr>
                                        <p:cTn id="74" dur="1" fill="hold">
                                          <p:stCondLst>
                                            <p:cond delay="0"/>
                                          </p:stCondLst>
                                        </p:cTn>
                                        <p:tgtEl>
                                          <p:spTgt spid="992"/>
                                        </p:tgtEl>
                                        <p:attrNameLst>
                                          <p:attrName>style.visibility</p:attrName>
                                        </p:attrNameLst>
                                      </p:cBhvr>
                                      <p:to>
                                        <p:strVal val="visible"/>
                                      </p:to>
                                    </p:set>
                                    <p:animEffect transition="in" filter="fade">
                                      <p:cBhvr>
                                        <p:cTn id="75" dur="1000"/>
                                        <p:tgtEl>
                                          <p:spTgt spid="992"/>
                                        </p:tgtEl>
                                      </p:cBhvr>
                                    </p:animEffect>
                                  </p:childTnLst>
                                </p:cTn>
                              </p:par>
                              <p:par>
                                <p:cTn id="76" presetID="10" presetClass="entr" presetSubtype="0" fill="hold" nodeType="withEffect">
                                  <p:stCondLst>
                                    <p:cond delay="0"/>
                                  </p:stCondLst>
                                  <p:childTnLst>
                                    <p:set>
                                      <p:cBhvr>
                                        <p:cTn id="77" dur="1" fill="hold">
                                          <p:stCondLst>
                                            <p:cond delay="0"/>
                                          </p:stCondLst>
                                        </p:cTn>
                                        <p:tgtEl>
                                          <p:spTgt spid="993"/>
                                        </p:tgtEl>
                                        <p:attrNameLst>
                                          <p:attrName>style.visibility</p:attrName>
                                        </p:attrNameLst>
                                      </p:cBhvr>
                                      <p:to>
                                        <p:strVal val="visible"/>
                                      </p:to>
                                    </p:set>
                                    <p:animEffect transition="in" filter="fade">
                                      <p:cBhvr>
                                        <p:cTn id="78" dur="1000"/>
                                        <p:tgtEl>
                                          <p:spTgt spid="99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977"/>
                                        </p:tgtEl>
                                        <p:attrNameLst>
                                          <p:attrName>style.visibility</p:attrName>
                                        </p:attrNameLst>
                                      </p:cBhvr>
                                      <p:to>
                                        <p:strVal val="visible"/>
                                      </p:to>
                                    </p:set>
                                    <p:animEffect transition="in" filter="fade">
                                      <p:cBhvr>
                                        <p:cTn id="83" dur="1000"/>
                                        <p:tgtEl>
                                          <p:spTgt spid="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71"/>
          <p:cNvSpPr txBox="1"/>
          <p:nvPr/>
        </p:nvSpPr>
        <p:spPr>
          <a:xfrm>
            <a:off x="4118950" y="20325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does Regional Proposal Network (RPN) work?</a:t>
            </a:r>
            <a:endParaRPr sz="1800">
              <a:solidFill>
                <a:srgbClr val="434343"/>
              </a:solidFill>
              <a:latin typeface="Calibri"/>
              <a:ea typeface="Calibri"/>
              <a:cs typeface="Calibri"/>
              <a:sym typeface="Calibri"/>
            </a:endParaRPr>
          </a:p>
        </p:txBody>
      </p:sp>
      <p:pic>
        <p:nvPicPr>
          <p:cNvPr id="999" name="Google Shape;999;p71"/>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p:nvPr/>
        </p:nvSpPr>
        <p:spPr>
          <a:xfrm>
            <a:off x="4228075" y="1516275"/>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 we build an Object Detector?</a:t>
            </a:r>
            <a:endParaRPr sz="1800">
              <a:solidFill>
                <a:srgbClr val="434343"/>
              </a:solidFill>
              <a:latin typeface="Calibri"/>
              <a:ea typeface="Calibri"/>
              <a:cs typeface="Calibri"/>
              <a:sym typeface="Calibri"/>
            </a:endParaRPr>
          </a:p>
        </p:txBody>
      </p:sp>
      <p:pic>
        <p:nvPicPr>
          <p:cNvPr id="102" name="Google Shape;102;p18"/>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03" name="Google Shape;103;p18"/>
          <p:cNvSpPr txBox="1"/>
          <p:nvPr/>
        </p:nvSpPr>
        <p:spPr>
          <a:xfrm>
            <a:off x="4041325" y="2672275"/>
            <a:ext cx="4509600" cy="132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9900FF"/>
                </a:solidFill>
                <a:latin typeface="Calibri"/>
                <a:ea typeface="Calibri"/>
                <a:cs typeface="Calibri"/>
                <a:sym typeface="Calibri"/>
              </a:rPr>
              <a:t>Object detection = Lots of Object localization</a:t>
            </a:r>
            <a:endParaRPr sz="1800">
              <a:solidFill>
                <a:srgbClr val="99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72"/>
          <p:cNvSpPr txBox="1"/>
          <p:nvPr/>
        </p:nvSpPr>
        <p:spPr>
          <a:xfrm>
            <a:off x="2668200" y="3671000"/>
            <a:ext cx="3969900" cy="12945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 sz="1800" b="1">
                <a:solidFill>
                  <a:schemeClr val="accent2"/>
                </a:solidFill>
                <a:latin typeface="Calibri"/>
                <a:ea typeface="Calibri"/>
                <a:cs typeface="Calibri"/>
                <a:sym typeface="Calibri"/>
              </a:rPr>
              <a:t>Selective Search provides RoI Coordinates for 2000 RoIs</a:t>
            </a:r>
            <a:endParaRPr sz="1000">
              <a:solidFill>
                <a:schemeClr val="accent2"/>
              </a:solidFill>
              <a:latin typeface="Calibri"/>
              <a:ea typeface="Calibri"/>
              <a:cs typeface="Calibri"/>
              <a:sym typeface="Calibri"/>
            </a:endParaRPr>
          </a:p>
        </p:txBody>
      </p:sp>
      <p:sp>
        <p:nvSpPr>
          <p:cNvPr id="1005" name="Google Shape;1005;p72"/>
          <p:cNvSpPr/>
          <p:nvPr/>
        </p:nvSpPr>
        <p:spPr>
          <a:xfrm>
            <a:off x="3666875" y="1671650"/>
            <a:ext cx="1880700" cy="1432800"/>
          </a:xfrm>
          <a:prstGeom prst="rect">
            <a:avLst/>
          </a:prstGeom>
          <a:solidFill>
            <a:srgbClr val="EFEFE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Selective Search</a:t>
            </a:r>
            <a:endParaRPr>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Non ML Algorithm</a:t>
            </a:r>
            <a:endParaRPr sz="600">
              <a:latin typeface="Calibri"/>
              <a:ea typeface="Calibri"/>
              <a:cs typeface="Calibri"/>
              <a:sym typeface="Calibri"/>
            </a:endParaRPr>
          </a:p>
        </p:txBody>
      </p:sp>
      <p:sp>
        <p:nvSpPr>
          <p:cNvPr id="1006" name="Google Shape;1006;p72"/>
          <p:cNvSpPr txBox="1"/>
          <p:nvPr/>
        </p:nvSpPr>
        <p:spPr>
          <a:xfrm>
            <a:off x="6492350" y="1105100"/>
            <a:ext cx="1838400" cy="2565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434343"/>
                </a:solidFill>
                <a:latin typeface="Calibri"/>
                <a:ea typeface="Calibri"/>
                <a:cs typeface="Calibri"/>
                <a:sym typeface="Calibri"/>
              </a:rPr>
              <a:t>RoI Coordinates</a:t>
            </a: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[20, 7, 92, 120]</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[17, 32, 66, 54]</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[35, 43, 78, 99]</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b="1">
                <a:solidFill>
                  <a:srgbClr val="434343"/>
                </a:solidFill>
                <a:latin typeface="Calibri"/>
                <a:ea typeface="Calibri"/>
                <a:cs typeface="Calibri"/>
                <a:sym typeface="Calibri"/>
              </a:rPr>
              <a:t>Arranged by confidence score of objectiness</a:t>
            </a: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endParaRPr sz="1200" b="1">
              <a:solidFill>
                <a:srgbClr val="434343"/>
              </a:solidFill>
              <a:latin typeface="Calibri"/>
              <a:ea typeface="Calibri"/>
              <a:cs typeface="Calibri"/>
              <a:sym typeface="Calibri"/>
            </a:endParaRPr>
          </a:p>
        </p:txBody>
      </p:sp>
      <p:pic>
        <p:nvPicPr>
          <p:cNvPr id="1007" name="Google Shape;1007;p72"/>
          <p:cNvPicPr preferRelativeResize="0"/>
          <p:nvPr/>
        </p:nvPicPr>
        <p:blipFill>
          <a:blip r:embed="rId3">
            <a:alphaModFix/>
          </a:blip>
          <a:stretch>
            <a:fillRect/>
          </a:stretch>
        </p:blipFill>
        <p:spPr>
          <a:xfrm>
            <a:off x="822338" y="1493763"/>
            <a:ext cx="2194675" cy="1769275"/>
          </a:xfrm>
          <a:prstGeom prst="rect">
            <a:avLst/>
          </a:prstGeom>
          <a:noFill/>
          <a:ln>
            <a:noFill/>
          </a:ln>
        </p:spPr>
      </p:pic>
      <p:cxnSp>
        <p:nvCxnSpPr>
          <p:cNvPr id="1008" name="Google Shape;1008;p72"/>
          <p:cNvCxnSpPr>
            <a:stCxn id="1005" idx="3"/>
            <a:endCxn id="1006" idx="1"/>
          </p:cNvCxnSpPr>
          <p:nvPr/>
        </p:nvCxnSpPr>
        <p:spPr>
          <a:xfrm>
            <a:off x="5547575" y="2388050"/>
            <a:ext cx="944700" cy="0"/>
          </a:xfrm>
          <a:prstGeom prst="straightConnector1">
            <a:avLst/>
          </a:prstGeom>
          <a:noFill/>
          <a:ln w="9525" cap="flat" cmpd="sng">
            <a:solidFill>
              <a:schemeClr val="dk2"/>
            </a:solidFill>
            <a:prstDash val="solid"/>
            <a:round/>
            <a:headEnd type="none" w="med" len="med"/>
            <a:tailEnd type="triangle" w="med" len="med"/>
          </a:ln>
        </p:spPr>
      </p:cxnSp>
      <p:cxnSp>
        <p:nvCxnSpPr>
          <p:cNvPr id="1009" name="Google Shape;1009;p72"/>
          <p:cNvCxnSpPr>
            <a:stCxn id="1007" idx="3"/>
            <a:endCxn id="1005" idx="1"/>
          </p:cNvCxnSpPr>
          <p:nvPr/>
        </p:nvCxnSpPr>
        <p:spPr>
          <a:xfrm>
            <a:off x="3017012" y="2378400"/>
            <a:ext cx="649800" cy="9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6"/>
                                        </p:tgtEl>
                                        <p:attrNameLst>
                                          <p:attrName>style.visibility</p:attrName>
                                        </p:attrNameLst>
                                      </p:cBhvr>
                                      <p:to>
                                        <p:strVal val="visible"/>
                                      </p:to>
                                    </p:set>
                                    <p:animEffect transition="in" filter="fade">
                                      <p:cBhvr>
                                        <p:cTn id="7" dur="1000"/>
                                        <p:tgtEl>
                                          <p:spTgt spid="1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73"/>
          <p:cNvSpPr txBox="1"/>
          <p:nvPr/>
        </p:nvSpPr>
        <p:spPr>
          <a:xfrm>
            <a:off x="2587050" y="3524950"/>
            <a:ext cx="3969900" cy="12945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 sz="1800" b="1">
                <a:solidFill>
                  <a:schemeClr val="accent2"/>
                </a:solidFill>
                <a:latin typeface="Calibri"/>
                <a:ea typeface="Calibri"/>
                <a:cs typeface="Calibri"/>
                <a:sym typeface="Calibri"/>
              </a:rPr>
              <a:t>RPN also provides very similar output as Selective Search</a:t>
            </a:r>
            <a:endParaRPr sz="1000">
              <a:solidFill>
                <a:schemeClr val="accent2"/>
              </a:solidFill>
              <a:latin typeface="Calibri"/>
              <a:ea typeface="Calibri"/>
              <a:cs typeface="Calibri"/>
              <a:sym typeface="Calibri"/>
            </a:endParaRPr>
          </a:p>
        </p:txBody>
      </p:sp>
      <p:sp>
        <p:nvSpPr>
          <p:cNvPr id="1015" name="Google Shape;1015;p73"/>
          <p:cNvSpPr/>
          <p:nvPr/>
        </p:nvSpPr>
        <p:spPr>
          <a:xfrm>
            <a:off x="3362075" y="1671650"/>
            <a:ext cx="1880700" cy="1432800"/>
          </a:xfrm>
          <a:prstGeom prst="rect">
            <a:avLst/>
          </a:prstGeom>
          <a:solidFill>
            <a:srgbClr val="FFF2CC"/>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Region Proposal Network</a:t>
            </a:r>
            <a:endParaRPr sz="600">
              <a:latin typeface="Calibri"/>
              <a:ea typeface="Calibri"/>
              <a:cs typeface="Calibri"/>
              <a:sym typeface="Calibri"/>
            </a:endParaRPr>
          </a:p>
        </p:txBody>
      </p:sp>
      <p:sp>
        <p:nvSpPr>
          <p:cNvPr id="1016" name="Google Shape;1016;p73"/>
          <p:cNvSpPr txBox="1"/>
          <p:nvPr/>
        </p:nvSpPr>
        <p:spPr>
          <a:xfrm>
            <a:off x="6187550" y="1105100"/>
            <a:ext cx="1508700" cy="2565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434343"/>
                </a:solidFill>
                <a:latin typeface="Calibri"/>
                <a:ea typeface="Calibri"/>
                <a:cs typeface="Calibri"/>
                <a:sym typeface="Calibri"/>
              </a:rPr>
              <a:t>RoI Coordinates</a:t>
            </a: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[20, 7, 92, 120]</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[17, 32, 66, 54]</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[35, 43, 78, 99]</a:t>
            </a:r>
            <a:endParaRPr sz="1200">
              <a:solidFill>
                <a:srgbClr val="434343"/>
              </a:solidFill>
              <a:latin typeface="Calibri"/>
              <a:ea typeface="Calibri"/>
              <a:cs typeface="Calibri"/>
              <a:sym typeface="Calibri"/>
            </a:endParaRPr>
          </a:p>
          <a:p>
            <a:pPr marL="0" lvl="0" indent="0" algn="l" rtl="0">
              <a:lnSpc>
                <a:spcPct val="115000"/>
              </a:lnSpc>
              <a:spcBef>
                <a:spcPts val="0"/>
              </a:spcBef>
              <a:spcAft>
                <a:spcPts val="0"/>
              </a:spcAft>
              <a:buNone/>
            </a:pPr>
            <a:endParaRPr sz="1200" b="1">
              <a:solidFill>
                <a:srgbClr val="434343"/>
              </a:solidFill>
              <a:latin typeface="Calibri"/>
              <a:ea typeface="Calibri"/>
              <a:cs typeface="Calibri"/>
              <a:sym typeface="Calibri"/>
            </a:endParaRPr>
          </a:p>
        </p:txBody>
      </p:sp>
      <p:pic>
        <p:nvPicPr>
          <p:cNvPr id="1017" name="Google Shape;1017;p73"/>
          <p:cNvPicPr preferRelativeResize="0"/>
          <p:nvPr/>
        </p:nvPicPr>
        <p:blipFill>
          <a:blip r:embed="rId3">
            <a:alphaModFix/>
          </a:blip>
          <a:stretch>
            <a:fillRect/>
          </a:stretch>
        </p:blipFill>
        <p:spPr>
          <a:xfrm>
            <a:off x="517538" y="1493763"/>
            <a:ext cx="2194675" cy="1769275"/>
          </a:xfrm>
          <a:prstGeom prst="rect">
            <a:avLst/>
          </a:prstGeom>
          <a:noFill/>
          <a:ln>
            <a:noFill/>
          </a:ln>
        </p:spPr>
      </p:pic>
      <p:cxnSp>
        <p:nvCxnSpPr>
          <p:cNvPr id="1018" name="Google Shape;1018;p73"/>
          <p:cNvCxnSpPr>
            <a:stCxn id="1015" idx="3"/>
            <a:endCxn id="1016" idx="1"/>
          </p:cNvCxnSpPr>
          <p:nvPr/>
        </p:nvCxnSpPr>
        <p:spPr>
          <a:xfrm>
            <a:off x="5242775" y="2388050"/>
            <a:ext cx="944700" cy="0"/>
          </a:xfrm>
          <a:prstGeom prst="straightConnector1">
            <a:avLst/>
          </a:prstGeom>
          <a:noFill/>
          <a:ln w="9525" cap="flat" cmpd="sng">
            <a:solidFill>
              <a:schemeClr val="dk2"/>
            </a:solidFill>
            <a:prstDash val="solid"/>
            <a:round/>
            <a:headEnd type="none" w="med" len="med"/>
            <a:tailEnd type="triangle" w="med" len="med"/>
          </a:ln>
        </p:spPr>
      </p:cxnSp>
      <p:cxnSp>
        <p:nvCxnSpPr>
          <p:cNvPr id="1019" name="Google Shape;1019;p73"/>
          <p:cNvCxnSpPr>
            <a:stCxn id="1017" idx="3"/>
            <a:endCxn id="1015" idx="1"/>
          </p:cNvCxnSpPr>
          <p:nvPr/>
        </p:nvCxnSpPr>
        <p:spPr>
          <a:xfrm>
            <a:off x="2712212" y="2378400"/>
            <a:ext cx="649800" cy="9600"/>
          </a:xfrm>
          <a:prstGeom prst="straightConnector1">
            <a:avLst/>
          </a:prstGeom>
          <a:noFill/>
          <a:ln w="9525" cap="flat" cmpd="sng">
            <a:solidFill>
              <a:schemeClr val="dk2"/>
            </a:solidFill>
            <a:prstDash val="solid"/>
            <a:round/>
            <a:headEnd type="none" w="med" len="med"/>
            <a:tailEnd type="triangle" w="med" len="med"/>
          </a:ln>
        </p:spPr>
      </p:cxnSp>
      <p:sp>
        <p:nvSpPr>
          <p:cNvPr id="1020" name="Google Shape;1020;p73"/>
          <p:cNvSpPr txBox="1"/>
          <p:nvPr/>
        </p:nvSpPr>
        <p:spPr>
          <a:xfrm>
            <a:off x="7441150" y="1105100"/>
            <a:ext cx="1398000" cy="2565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434343"/>
                </a:solidFill>
                <a:latin typeface="Calibri"/>
                <a:ea typeface="Calibri"/>
                <a:cs typeface="Calibri"/>
                <a:sym typeface="Calibri"/>
              </a:rPr>
              <a:t>Objectiness Score</a:t>
            </a: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0.72</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0.84</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0.05</a:t>
            </a:r>
            <a:endParaRPr sz="1200">
              <a:solidFill>
                <a:srgbClr val="434343"/>
              </a:solidFill>
              <a:latin typeface="Calibri"/>
              <a:ea typeface="Calibri"/>
              <a:cs typeface="Calibri"/>
              <a:sym typeface="Calibri"/>
            </a:endParaRPr>
          </a:p>
          <a:p>
            <a:pPr marL="0" lvl="0" indent="0" algn="l" rtl="0">
              <a:lnSpc>
                <a:spcPct val="115000"/>
              </a:lnSpc>
              <a:spcBef>
                <a:spcPts val="0"/>
              </a:spcBef>
              <a:spcAft>
                <a:spcPts val="0"/>
              </a:spcAft>
              <a:buNone/>
            </a:pPr>
            <a:endParaRPr sz="1200" b="1">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animEffect transition="in" filter="fade">
                                      <p:cBhvr>
                                        <p:cTn id="7" dur="1000"/>
                                        <p:tgtEl>
                                          <p:spTgt spid="10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0"/>
                                        </p:tgtEl>
                                        <p:attrNameLst>
                                          <p:attrName>style.visibility</p:attrName>
                                        </p:attrNameLst>
                                      </p:cBhvr>
                                      <p:to>
                                        <p:strVal val="visible"/>
                                      </p:to>
                                    </p:set>
                                    <p:animEffect transition="in" filter="fade">
                                      <p:cBhvr>
                                        <p:cTn id="12" dur="1000"/>
                                        <p:tgtEl>
                                          <p:spTgt spid="1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74"/>
          <p:cNvSpPr txBox="1"/>
          <p:nvPr/>
        </p:nvSpPr>
        <p:spPr>
          <a:xfrm>
            <a:off x="2587050" y="3524950"/>
            <a:ext cx="3969900" cy="12945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 sz="1800" b="1">
                <a:solidFill>
                  <a:srgbClr val="0000FF"/>
                </a:solidFill>
                <a:latin typeface="Calibri"/>
                <a:ea typeface="Calibri"/>
                <a:cs typeface="Calibri"/>
                <a:sym typeface="Calibri"/>
              </a:rPr>
              <a:t>But RPN uses Image Feature map as input (and not original image)</a:t>
            </a:r>
            <a:endParaRPr sz="1000">
              <a:solidFill>
                <a:srgbClr val="0000FF"/>
              </a:solidFill>
              <a:latin typeface="Calibri"/>
              <a:ea typeface="Calibri"/>
              <a:cs typeface="Calibri"/>
              <a:sym typeface="Calibri"/>
            </a:endParaRPr>
          </a:p>
        </p:txBody>
      </p:sp>
      <p:sp>
        <p:nvSpPr>
          <p:cNvPr id="1026" name="Google Shape;1026;p74"/>
          <p:cNvSpPr/>
          <p:nvPr/>
        </p:nvSpPr>
        <p:spPr>
          <a:xfrm>
            <a:off x="3743075" y="1671650"/>
            <a:ext cx="1880700" cy="1432800"/>
          </a:xfrm>
          <a:prstGeom prst="rect">
            <a:avLst/>
          </a:prstGeom>
          <a:solidFill>
            <a:srgbClr val="FFF2CC"/>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Region Proposal Network</a:t>
            </a:r>
            <a:endParaRPr sz="600">
              <a:latin typeface="Calibri"/>
              <a:ea typeface="Calibri"/>
              <a:cs typeface="Calibri"/>
              <a:sym typeface="Calibri"/>
            </a:endParaRPr>
          </a:p>
        </p:txBody>
      </p:sp>
      <p:sp>
        <p:nvSpPr>
          <p:cNvPr id="1027" name="Google Shape;1027;p74"/>
          <p:cNvSpPr txBox="1"/>
          <p:nvPr/>
        </p:nvSpPr>
        <p:spPr>
          <a:xfrm>
            <a:off x="6187550" y="1105100"/>
            <a:ext cx="1508700" cy="2565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434343"/>
                </a:solidFill>
                <a:latin typeface="Calibri"/>
                <a:ea typeface="Calibri"/>
                <a:cs typeface="Calibri"/>
                <a:sym typeface="Calibri"/>
              </a:rPr>
              <a:t>RoI Coordinates</a:t>
            </a: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[20, 7, 92, 120]</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[17, 32, 66, 54]</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[35, 43, 78, 99]</a:t>
            </a:r>
            <a:endParaRPr sz="1200">
              <a:solidFill>
                <a:srgbClr val="434343"/>
              </a:solidFill>
              <a:latin typeface="Calibri"/>
              <a:ea typeface="Calibri"/>
              <a:cs typeface="Calibri"/>
              <a:sym typeface="Calibri"/>
            </a:endParaRPr>
          </a:p>
          <a:p>
            <a:pPr marL="0" lvl="0" indent="0" algn="l" rtl="0">
              <a:lnSpc>
                <a:spcPct val="115000"/>
              </a:lnSpc>
              <a:spcBef>
                <a:spcPts val="0"/>
              </a:spcBef>
              <a:spcAft>
                <a:spcPts val="0"/>
              </a:spcAft>
              <a:buNone/>
            </a:pPr>
            <a:endParaRPr sz="1200" b="1">
              <a:solidFill>
                <a:srgbClr val="434343"/>
              </a:solidFill>
              <a:latin typeface="Calibri"/>
              <a:ea typeface="Calibri"/>
              <a:cs typeface="Calibri"/>
              <a:sym typeface="Calibri"/>
            </a:endParaRPr>
          </a:p>
        </p:txBody>
      </p:sp>
      <p:pic>
        <p:nvPicPr>
          <p:cNvPr id="1028" name="Google Shape;1028;p74"/>
          <p:cNvPicPr preferRelativeResize="0"/>
          <p:nvPr/>
        </p:nvPicPr>
        <p:blipFill>
          <a:blip r:embed="rId3">
            <a:alphaModFix/>
          </a:blip>
          <a:stretch>
            <a:fillRect/>
          </a:stretch>
        </p:blipFill>
        <p:spPr>
          <a:xfrm>
            <a:off x="317922" y="1671647"/>
            <a:ext cx="1720925" cy="1387350"/>
          </a:xfrm>
          <a:prstGeom prst="rect">
            <a:avLst/>
          </a:prstGeom>
          <a:noFill/>
          <a:ln>
            <a:noFill/>
          </a:ln>
        </p:spPr>
      </p:pic>
      <p:cxnSp>
        <p:nvCxnSpPr>
          <p:cNvPr id="1029" name="Google Shape;1029;p74"/>
          <p:cNvCxnSpPr>
            <a:stCxn id="1026" idx="3"/>
            <a:endCxn id="1027" idx="1"/>
          </p:cNvCxnSpPr>
          <p:nvPr/>
        </p:nvCxnSpPr>
        <p:spPr>
          <a:xfrm>
            <a:off x="5623775" y="2388050"/>
            <a:ext cx="563700" cy="0"/>
          </a:xfrm>
          <a:prstGeom prst="straightConnector1">
            <a:avLst/>
          </a:prstGeom>
          <a:noFill/>
          <a:ln w="9525" cap="flat" cmpd="sng">
            <a:solidFill>
              <a:schemeClr val="dk2"/>
            </a:solidFill>
            <a:prstDash val="solid"/>
            <a:round/>
            <a:headEnd type="none" w="med" len="med"/>
            <a:tailEnd type="triangle" w="med" len="med"/>
          </a:ln>
        </p:spPr>
      </p:cxnSp>
      <p:sp>
        <p:nvSpPr>
          <p:cNvPr id="1030" name="Google Shape;1030;p74"/>
          <p:cNvSpPr txBox="1"/>
          <p:nvPr/>
        </p:nvSpPr>
        <p:spPr>
          <a:xfrm>
            <a:off x="7441150" y="1105100"/>
            <a:ext cx="1398000" cy="2565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434343"/>
                </a:solidFill>
                <a:latin typeface="Calibri"/>
                <a:ea typeface="Calibri"/>
                <a:cs typeface="Calibri"/>
                <a:sym typeface="Calibri"/>
              </a:rPr>
              <a:t>Objectiness Score</a:t>
            </a: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endParaRPr sz="12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0.72</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0.84</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a:t>
            </a:r>
            <a:endParaRPr sz="1200">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0.05</a:t>
            </a:r>
            <a:endParaRPr sz="1200">
              <a:solidFill>
                <a:srgbClr val="434343"/>
              </a:solidFill>
              <a:latin typeface="Calibri"/>
              <a:ea typeface="Calibri"/>
              <a:cs typeface="Calibri"/>
              <a:sym typeface="Calibri"/>
            </a:endParaRPr>
          </a:p>
          <a:p>
            <a:pPr marL="0" lvl="0" indent="0" algn="l" rtl="0">
              <a:lnSpc>
                <a:spcPct val="115000"/>
              </a:lnSpc>
              <a:spcBef>
                <a:spcPts val="0"/>
              </a:spcBef>
              <a:spcAft>
                <a:spcPts val="0"/>
              </a:spcAft>
              <a:buNone/>
            </a:pPr>
            <a:endParaRPr sz="1200" b="1">
              <a:solidFill>
                <a:srgbClr val="434343"/>
              </a:solidFill>
              <a:latin typeface="Calibri"/>
              <a:ea typeface="Calibri"/>
              <a:cs typeface="Calibri"/>
              <a:sym typeface="Calibri"/>
            </a:endParaRPr>
          </a:p>
        </p:txBody>
      </p:sp>
      <p:sp>
        <p:nvSpPr>
          <p:cNvPr id="1031" name="Google Shape;1031;p74"/>
          <p:cNvSpPr/>
          <p:nvPr/>
        </p:nvSpPr>
        <p:spPr>
          <a:xfrm>
            <a:off x="2348559" y="1936250"/>
            <a:ext cx="1237200" cy="9036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CNN</a:t>
            </a:r>
            <a:endParaRPr>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(e.g ResNet)</a:t>
            </a:r>
            <a:endParaRPr sz="1000">
              <a:latin typeface="Calibri"/>
              <a:ea typeface="Calibri"/>
              <a:cs typeface="Calibri"/>
              <a:sym typeface="Calibri"/>
            </a:endParaRPr>
          </a:p>
        </p:txBody>
      </p:sp>
      <p:cxnSp>
        <p:nvCxnSpPr>
          <p:cNvPr id="1032" name="Google Shape;1032;p74"/>
          <p:cNvCxnSpPr>
            <a:stCxn id="1028" idx="3"/>
            <a:endCxn id="1031" idx="2"/>
          </p:cNvCxnSpPr>
          <p:nvPr/>
        </p:nvCxnSpPr>
        <p:spPr>
          <a:xfrm>
            <a:off x="2038848" y="2365322"/>
            <a:ext cx="309600" cy="135600"/>
          </a:xfrm>
          <a:prstGeom prst="straightConnector1">
            <a:avLst/>
          </a:prstGeom>
          <a:noFill/>
          <a:ln w="9525" cap="flat" cmpd="sng">
            <a:solidFill>
              <a:schemeClr val="dk2"/>
            </a:solidFill>
            <a:prstDash val="solid"/>
            <a:round/>
            <a:headEnd type="none" w="med" len="med"/>
            <a:tailEnd type="triangle" w="med" len="med"/>
          </a:ln>
        </p:spPr>
      </p:cxnSp>
      <p:cxnSp>
        <p:nvCxnSpPr>
          <p:cNvPr id="1033" name="Google Shape;1033;p74"/>
          <p:cNvCxnSpPr>
            <a:stCxn id="1031" idx="5"/>
            <a:endCxn id="1026" idx="1"/>
          </p:cNvCxnSpPr>
          <p:nvPr/>
        </p:nvCxnSpPr>
        <p:spPr>
          <a:xfrm>
            <a:off x="3585759" y="2275100"/>
            <a:ext cx="157200" cy="113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1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75"/>
          <p:cNvSpPr txBox="1"/>
          <p:nvPr/>
        </p:nvSpPr>
        <p:spPr>
          <a:xfrm>
            <a:off x="4164875" y="14996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many RoIs it will find?</a:t>
            </a:r>
            <a:endParaRPr sz="1800">
              <a:solidFill>
                <a:srgbClr val="434343"/>
              </a:solidFill>
              <a:latin typeface="Calibri"/>
              <a:ea typeface="Calibri"/>
              <a:cs typeface="Calibri"/>
              <a:sym typeface="Calibri"/>
            </a:endParaRPr>
          </a:p>
        </p:txBody>
      </p:sp>
      <p:pic>
        <p:nvPicPr>
          <p:cNvPr id="1039" name="Google Shape;1039;p75"/>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040" name="Google Shape;1040;p75"/>
          <p:cNvSpPr txBox="1"/>
          <p:nvPr/>
        </p:nvSpPr>
        <p:spPr>
          <a:xfrm>
            <a:off x="4164875" y="2642600"/>
            <a:ext cx="4187100" cy="875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0000FF"/>
                </a:solidFill>
                <a:latin typeface="Calibri"/>
                <a:ea typeface="Calibri"/>
                <a:cs typeface="Calibri"/>
                <a:sym typeface="Calibri"/>
              </a:rPr>
              <a:t>We fix number of RoIs!</a:t>
            </a:r>
            <a:endParaRPr sz="18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fade">
                                      <p:cBhvr>
                                        <p:cTn id="7" dur="10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76"/>
          <p:cNvSpPr txBox="1"/>
          <p:nvPr/>
        </p:nvSpPr>
        <p:spPr>
          <a:xfrm>
            <a:off x="4164875" y="12710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does RPN finds interesting areas </a:t>
            </a:r>
            <a:r>
              <a:rPr lang="en" sz="1200">
                <a:solidFill>
                  <a:srgbClr val="434343"/>
                </a:solidFill>
                <a:latin typeface="Calibri"/>
                <a:ea typeface="Calibri"/>
                <a:cs typeface="Calibri"/>
                <a:sym typeface="Calibri"/>
              </a:rPr>
              <a:t>(Selective Search used Color/Texture/Shape etc.)</a:t>
            </a:r>
            <a:r>
              <a:rPr lang="en" sz="1800">
                <a:solidFill>
                  <a:srgbClr val="434343"/>
                </a:solidFill>
                <a:latin typeface="Calibri"/>
                <a:ea typeface="Calibri"/>
                <a:cs typeface="Calibri"/>
                <a:sym typeface="Calibri"/>
              </a:rPr>
              <a:t> </a:t>
            </a:r>
            <a:endParaRPr sz="1800">
              <a:solidFill>
                <a:srgbClr val="434343"/>
              </a:solidFill>
              <a:latin typeface="Calibri"/>
              <a:ea typeface="Calibri"/>
              <a:cs typeface="Calibri"/>
              <a:sym typeface="Calibri"/>
            </a:endParaRPr>
          </a:p>
        </p:txBody>
      </p:sp>
      <p:pic>
        <p:nvPicPr>
          <p:cNvPr id="1046" name="Google Shape;1046;p76"/>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047" name="Google Shape;1047;p76"/>
          <p:cNvSpPr txBox="1"/>
          <p:nvPr/>
        </p:nvSpPr>
        <p:spPr>
          <a:xfrm>
            <a:off x="4164875" y="26426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0000FF"/>
                </a:solidFill>
                <a:latin typeface="Calibri"/>
                <a:ea typeface="Calibri"/>
                <a:cs typeface="Calibri"/>
                <a:sym typeface="Calibri"/>
              </a:rPr>
              <a:t>We help RPN by giving it areas to look in using Anchor Boxes.  </a:t>
            </a:r>
            <a:endParaRPr sz="18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7"/>
                                        </p:tgtEl>
                                        <p:attrNameLst>
                                          <p:attrName>style.visibility</p:attrName>
                                        </p:attrNameLst>
                                      </p:cBhvr>
                                      <p:to>
                                        <p:strVal val="visible"/>
                                      </p:to>
                                    </p:set>
                                    <p:animEffect transition="in" filter="fade">
                                      <p:cBhvr>
                                        <p:cTn id="7" dur="10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77"/>
          <p:cNvSpPr/>
          <p:nvPr/>
        </p:nvSpPr>
        <p:spPr>
          <a:xfrm>
            <a:off x="452747" y="20934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a:t>
            </a:r>
            <a:endParaRPr>
              <a:latin typeface="Calibri"/>
              <a:ea typeface="Calibri"/>
              <a:cs typeface="Calibri"/>
              <a:sym typeface="Calibri"/>
            </a:endParaRPr>
          </a:p>
        </p:txBody>
      </p:sp>
      <p:sp>
        <p:nvSpPr>
          <p:cNvPr id="1053" name="Google Shape;1053;p77"/>
          <p:cNvSpPr txBox="1"/>
          <p:nvPr/>
        </p:nvSpPr>
        <p:spPr>
          <a:xfrm>
            <a:off x="2587050" y="3548500"/>
            <a:ext cx="3969900" cy="12945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 sz="1800" b="1">
                <a:solidFill>
                  <a:schemeClr val="accent2"/>
                </a:solidFill>
                <a:latin typeface="Calibri"/>
                <a:ea typeface="Calibri"/>
                <a:cs typeface="Calibri"/>
                <a:sym typeface="Calibri"/>
              </a:rPr>
              <a:t>RPN in Faster R-CNN</a:t>
            </a:r>
            <a:endParaRPr sz="1800" b="1">
              <a:solidFill>
                <a:schemeClr val="accent2"/>
              </a:solidFill>
              <a:latin typeface="Calibri"/>
              <a:ea typeface="Calibri"/>
              <a:cs typeface="Calibri"/>
              <a:sym typeface="Calibri"/>
            </a:endParaRPr>
          </a:p>
          <a:p>
            <a:pPr marL="0" lvl="0" indent="0" algn="ctr" rtl="0">
              <a:spcBef>
                <a:spcPts val="1000"/>
              </a:spcBef>
              <a:spcAft>
                <a:spcPts val="0"/>
              </a:spcAft>
              <a:buNone/>
            </a:pPr>
            <a:r>
              <a:rPr lang="en" sz="1000">
                <a:solidFill>
                  <a:schemeClr val="accent2"/>
                </a:solidFill>
                <a:latin typeface="Calibri"/>
                <a:ea typeface="Calibri"/>
                <a:cs typeface="Calibri"/>
                <a:sym typeface="Calibri"/>
              </a:rPr>
              <a:t>(Provides RoIs with higher object score)</a:t>
            </a:r>
            <a:endParaRPr sz="1000">
              <a:solidFill>
                <a:schemeClr val="accent2"/>
              </a:solidFill>
              <a:latin typeface="Calibri"/>
              <a:ea typeface="Calibri"/>
              <a:cs typeface="Calibri"/>
              <a:sym typeface="Calibri"/>
            </a:endParaRPr>
          </a:p>
        </p:txBody>
      </p:sp>
      <p:sp>
        <p:nvSpPr>
          <p:cNvPr id="1054" name="Google Shape;1054;p77"/>
          <p:cNvSpPr/>
          <p:nvPr/>
        </p:nvSpPr>
        <p:spPr>
          <a:xfrm>
            <a:off x="1914272" y="2093400"/>
            <a:ext cx="1104900" cy="874800"/>
          </a:xfrm>
          <a:prstGeom prst="rect">
            <a:avLst/>
          </a:prstGeom>
          <a:solidFill>
            <a:srgbClr val="EFEFE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Feature NW</a:t>
            </a:r>
            <a:endParaRPr>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(CNN e.g VGG)</a:t>
            </a:r>
            <a:endParaRPr sz="600">
              <a:latin typeface="Calibri"/>
              <a:ea typeface="Calibri"/>
              <a:cs typeface="Calibri"/>
              <a:sym typeface="Calibri"/>
            </a:endParaRPr>
          </a:p>
        </p:txBody>
      </p:sp>
      <p:cxnSp>
        <p:nvCxnSpPr>
          <p:cNvPr id="1055" name="Google Shape;1055;p77"/>
          <p:cNvCxnSpPr>
            <a:stCxn id="1052" idx="3"/>
            <a:endCxn id="1054" idx="1"/>
          </p:cNvCxnSpPr>
          <p:nvPr/>
        </p:nvCxnSpPr>
        <p:spPr>
          <a:xfrm>
            <a:off x="1557647" y="2530800"/>
            <a:ext cx="356700" cy="0"/>
          </a:xfrm>
          <a:prstGeom prst="straightConnector1">
            <a:avLst/>
          </a:prstGeom>
          <a:noFill/>
          <a:ln w="9525" cap="flat" cmpd="sng">
            <a:solidFill>
              <a:schemeClr val="dk2"/>
            </a:solidFill>
            <a:prstDash val="solid"/>
            <a:round/>
            <a:headEnd type="none" w="med" len="med"/>
            <a:tailEnd type="triangle" w="med" len="med"/>
          </a:ln>
        </p:spPr>
      </p:cxnSp>
      <p:sp>
        <p:nvSpPr>
          <p:cNvPr id="1056" name="Google Shape;1056;p77"/>
          <p:cNvSpPr/>
          <p:nvPr/>
        </p:nvSpPr>
        <p:spPr>
          <a:xfrm>
            <a:off x="3666872" y="2093400"/>
            <a:ext cx="1104900" cy="874800"/>
          </a:xfrm>
          <a:prstGeom prst="rect">
            <a:avLst/>
          </a:prstGeom>
          <a:solidFill>
            <a:srgbClr val="FFF2CC"/>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Region Proposal Network</a:t>
            </a:r>
            <a:endParaRPr>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(CNN)</a:t>
            </a:r>
            <a:endParaRPr sz="600">
              <a:latin typeface="Calibri"/>
              <a:ea typeface="Calibri"/>
              <a:cs typeface="Calibri"/>
              <a:sym typeface="Calibri"/>
            </a:endParaRPr>
          </a:p>
        </p:txBody>
      </p:sp>
      <p:cxnSp>
        <p:nvCxnSpPr>
          <p:cNvPr id="1057" name="Google Shape;1057;p77"/>
          <p:cNvCxnSpPr>
            <a:stCxn id="1054" idx="3"/>
            <a:endCxn id="1056" idx="1"/>
          </p:cNvCxnSpPr>
          <p:nvPr/>
        </p:nvCxnSpPr>
        <p:spPr>
          <a:xfrm>
            <a:off x="3019172" y="2530800"/>
            <a:ext cx="647700" cy="0"/>
          </a:xfrm>
          <a:prstGeom prst="straightConnector1">
            <a:avLst/>
          </a:prstGeom>
          <a:noFill/>
          <a:ln w="9525" cap="flat" cmpd="sng">
            <a:solidFill>
              <a:schemeClr val="dk2"/>
            </a:solidFill>
            <a:prstDash val="solid"/>
            <a:round/>
            <a:headEnd type="none" w="med" len="med"/>
            <a:tailEnd type="triangle" w="med" len="med"/>
          </a:ln>
        </p:spPr>
      </p:cxnSp>
      <p:sp>
        <p:nvSpPr>
          <p:cNvPr id="1058" name="Google Shape;1058;p77"/>
          <p:cNvSpPr/>
          <p:nvPr/>
        </p:nvSpPr>
        <p:spPr>
          <a:xfrm>
            <a:off x="452747" y="7980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Anchor Boxes</a:t>
            </a:r>
            <a:endParaRPr>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(Defined by us)</a:t>
            </a:r>
            <a:endParaRPr sz="600">
              <a:latin typeface="Calibri"/>
              <a:ea typeface="Calibri"/>
              <a:cs typeface="Calibri"/>
              <a:sym typeface="Calibri"/>
            </a:endParaRPr>
          </a:p>
        </p:txBody>
      </p:sp>
      <p:sp>
        <p:nvSpPr>
          <p:cNvPr id="1059" name="Google Shape;1059;p77"/>
          <p:cNvSpPr/>
          <p:nvPr/>
        </p:nvSpPr>
        <p:spPr>
          <a:xfrm>
            <a:off x="1561425" y="1166719"/>
            <a:ext cx="2672775" cy="918225"/>
          </a:xfrm>
          <a:custGeom>
            <a:avLst/>
            <a:gdLst/>
            <a:ahLst/>
            <a:cxnLst/>
            <a:rect l="l" t="t" r="r" b="b"/>
            <a:pathLst>
              <a:path w="106911" h="36729" extrusionOk="0">
                <a:moveTo>
                  <a:pt x="0" y="2929"/>
                </a:moveTo>
                <a:cubicBezTo>
                  <a:pt x="10777" y="2868"/>
                  <a:pt x="46843" y="-3071"/>
                  <a:pt x="64661" y="2562"/>
                </a:cubicBezTo>
                <a:cubicBezTo>
                  <a:pt x="82480" y="8195"/>
                  <a:pt x="99869" y="31035"/>
                  <a:pt x="106911" y="36729"/>
                </a:cubicBezTo>
              </a:path>
            </a:pathLst>
          </a:custGeom>
          <a:noFill/>
          <a:ln w="9525" cap="flat" cmpd="sng">
            <a:solidFill>
              <a:schemeClr val="dk2"/>
            </a:solidFill>
            <a:prstDash val="solid"/>
            <a:round/>
            <a:headEnd type="none" w="med" len="med"/>
            <a:tailEnd type="stealth" w="med" len="med"/>
          </a:ln>
        </p:spPr>
      </p:sp>
      <p:sp>
        <p:nvSpPr>
          <p:cNvPr id="1060" name="Google Shape;1060;p77"/>
          <p:cNvSpPr/>
          <p:nvPr/>
        </p:nvSpPr>
        <p:spPr>
          <a:xfrm>
            <a:off x="5419472" y="2093400"/>
            <a:ext cx="1104900" cy="874800"/>
          </a:xfrm>
          <a:prstGeom prst="rect">
            <a:avLst/>
          </a:prstGeom>
          <a:solidFill>
            <a:srgbClr val="D9EAD3"/>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Non-Maximum</a:t>
            </a:r>
            <a:endParaRPr sz="10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Suppression</a:t>
            </a:r>
            <a:endParaRPr sz="10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(Filter overlapping  RoIs)</a:t>
            </a:r>
            <a:endParaRPr sz="600">
              <a:latin typeface="Calibri"/>
              <a:ea typeface="Calibri"/>
              <a:cs typeface="Calibri"/>
              <a:sym typeface="Calibri"/>
            </a:endParaRPr>
          </a:p>
        </p:txBody>
      </p:sp>
      <p:cxnSp>
        <p:nvCxnSpPr>
          <p:cNvPr id="1061" name="Google Shape;1061;p77"/>
          <p:cNvCxnSpPr/>
          <p:nvPr/>
        </p:nvCxnSpPr>
        <p:spPr>
          <a:xfrm>
            <a:off x="4771772" y="2683200"/>
            <a:ext cx="647700" cy="0"/>
          </a:xfrm>
          <a:prstGeom prst="straightConnector1">
            <a:avLst/>
          </a:prstGeom>
          <a:noFill/>
          <a:ln w="9525" cap="flat" cmpd="sng">
            <a:solidFill>
              <a:schemeClr val="dk2"/>
            </a:solidFill>
            <a:prstDash val="solid"/>
            <a:round/>
            <a:headEnd type="none" w="med" len="med"/>
            <a:tailEnd type="triangle" w="med" len="med"/>
          </a:ln>
        </p:spPr>
      </p:cxnSp>
      <p:cxnSp>
        <p:nvCxnSpPr>
          <p:cNvPr id="1062" name="Google Shape;1062;p77"/>
          <p:cNvCxnSpPr/>
          <p:nvPr/>
        </p:nvCxnSpPr>
        <p:spPr>
          <a:xfrm>
            <a:off x="4771772" y="2378400"/>
            <a:ext cx="647700" cy="0"/>
          </a:xfrm>
          <a:prstGeom prst="straightConnector1">
            <a:avLst/>
          </a:prstGeom>
          <a:noFill/>
          <a:ln w="9525" cap="flat" cmpd="sng">
            <a:solidFill>
              <a:schemeClr val="dk2"/>
            </a:solidFill>
            <a:prstDash val="solid"/>
            <a:round/>
            <a:headEnd type="none" w="med" len="med"/>
            <a:tailEnd type="triangle" w="med" len="med"/>
          </a:ln>
        </p:spPr>
      </p:cxnSp>
      <p:sp>
        <p:nvSpPr>
          <p:cNvPr id="1063" name="Google Shape;1063;p77"/>
          <p:cNvSpPr txBox="1"/>
          <p:nvPr/>
        </p:nvSpPr>
        <p:spPr>
          <a:xfrm>
            <a:off x="3074525" y="2607004"/>
            <a:ext cx="537000" cy="457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Feature Map</a:t>
            </a:r>
            <a:endParaRPr sz="600">
              <a:solidFill>
                <a:srgbClr val="434343"/>
              </a:solidFill>
              <a:latin typeface="Roboto"/>
              <a:ea typeface="Roboto"/>
              <a:cs typeface="Roboto"/>
              <a:sym typeface="Roboto"/>
            </a:endParaRPr>
          </a:p>
          <a:p>
            <a:pPr marL="0" lvl="0" indent="0" algn="ctr" rtl="0">
              <a:lnSpc>
                <a:spcPct val="115000"/>
              </a:lnSpc>
              <a:spcBef>
                <a:spcPts val="0"/>
              </a:spcBef>
              <a:spcAft>
                <a:spcPts val="0"/>
              </a:spcAft>
              <a:buNone/>
            </a:pPr>
            <a:endParaRPr sz="600">
              <a:solidFill>
                <a:srgbClr val="434343"/>
              </a:solidFill>
              <a:latin typeface="Roboto"/>
              <a:ea typeface="Roboto"/>
              <a:cs typeface="Roboto"/>
              <a:sym typeface="Roboto"/>
            </a:endParaRPr>
          </a:p>
          <a:p>
            <a:pPr marL="0" lvl="0" indent="0" algn="ctr" rtl="0">
              <a:lnSpc>
                <a:spcPct val="115000"/>
              </a:lnSpc>
              <a:spcBef>
                <a:spcPts val="0"/>
              </a:spcBef>
              <a:spcAft>
                <a:spcPts val="0"/>
              </a:spcAft>
              <a:buNone/>
            </a:pPr>
            <a:r>
              <a:rPr lang="en" sz="400">
                <a:solidFill>
                  <a:srgbClr val="434343"/>
                </a:solidFill>
                <a:latin typeface="Roboto"/>
                <a:ea typeface="Roboto"/>
                <a:cs typeface="Roboto"/>
                <a:sym typeface="Roboto"/>
              </a:rPr>
              <a:t>38 x 51 x 512</a:t>
            </a:r>
            <a:endParaRPr sz="400">
              <a:solidFill>
                <a:srgbClr val="434343"/>
              </a:solidFill>
              <a:latin typeface="Roboto"/>
              <a:ea typeface="Roboto"/>
              <a:cs typeface="Roboto"/>
              <a:sym typeface="Roboto"/>
            </a:endParaRPr>
          </a:p>
        </p:txBody>
      </p:sp>
      <p:sp>
        <p:nvSpPr>
          <p:cNvPr id="1064" name="Google Shape;1064;p77"/>
          <p:cNvSpPr/>
          <p:nvPr/>
        </p:nvSpPr>
        <p:spPr>
          <a:xfrm>
            <a:off x="7019672" y="2093400"/>
            <a:ext cx="1104900" cy="874800"/>
          </a:xfrm>
          <a:prstGeom prst="rect">
            <a:avLst/>
          </a:prstGeom>
          <a:solidFill>
            <a:srgbClr val="CFE2F3"/>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Filter Top-K RoIs</a:t>
            </a:r>
            <a:endParaRPr sz="1200">
              <a:latin typeface="Calibri"/>
              <a:ea typeface="Calibri"/>
              <a:cs typeface="Calibri"/>
              <a:sym typeface="Calibri"/>
            </a:endParaRPr>
          </a:p>
          <a:p>
            <a:pPr marL="0" lvl="0" indent="0" algn="ctr" rtl="0">
              <a:spcBef>
                <a:spcPts val="0"/>
              </a:spcBef>
              <a:spcAft>
                <a:spcPts val="0"/>
              </a:spcAft>
              <a:buNone/>
            </a:pPr>
            <a:r>
              <a:rPr lang="en" sz="1000">
                <a:latin typeface="Calibri"/>
                <a:ea typeface="Calibri"/>
                <a:cs typeface="Calibri"/>
                <a:sym typeface="Calibri"/>
              </a:rPr>
              <a:t>e.g K =500</a:t>
            </a:r>
            <a:endParaRPr sz="1000">
              <a:latin typeface="Calibri"/>
              <a:ea typeface="Calibri"/>
              <a:cs typeface="Calibri"/>
              <a:sym typeface="Calibri"/>
            </a:endParaRPr>
          </a:p>
        </p:txBody>
      </p:sp>
      <p:cxnSp>
        <p:nvCxnSpPr>
          <p:cNvPr id="1065" name="Google Shape;1065;p77"/>
          <p:cNvCxnSpPr>
            <a:stCxn id="1060" idx="3"/>
            <a:endCxn id="1064" idx="1"/>
          </p:cNvCxnSpPr>
          <p:nvPr/>
        </p:nvCxnSpPr>
        <p:spPr>
          <a:xfrm>
            <a:off x="6524372" y="2530800"/>
            <a:ext cx="495300" cy="0"/>
          </a:xfrm>
          <a:prstGeom prst="straightConnector1">
            <a:avLst/>
          </a:prstGeom>
          <a:noFill/>
          <a:ln w="9525" cap="flat" cmpd="sng">
            <a:solidFill>
              <a:schemeClr val="dk2"/>
            </a:solidFill>
            <a:prstDash val="solid"/>
            <a:round/>
            <a:headEnd type="none" w="med" len="med"/>
            <a:tailEnd type="triangle" w="med" len="med"/>
          </a:ln>
        </p:spPr>
      </p:cxnSp>
      <p:cxnSp>
        <p:nvCxnSpPr>
          <p:cNvPr id="1066" name="Google Shape;1066;p77"/>
          <p:cNvCxnSpPr>
            <a:stCxn id="1064" idx="3"/>
          </p:cNvCxnSpPr>
          <p:nvPr/>
        </p:nvCxnSpPr>
        <p:spPr>
          <a:xfrm>
            <a:off x="8124572" y="2530800"/>
            <a:ext cx="481500" cy="4200"/>
          </a:xfrm>
          <a:prstGeom prst="straightConnector1">
            <a:avLst/>
          </a:prstGeom>
          <a:noFill/>
          <a:ln w="9525" cap="flat" cmpd="sng">
            <a:solidFill>
              <a:schemeClr val="dk2"/>
            </a:solidFill>
            <a:prstDash val="solid"/>
            <a:round/>
            <a:headEnd type="none" w="med" len="med"/>
            <a:tailEnd type="triangle" w="med" len="med"/>
          </a:ln>
        </p:spPr>
      </p:cxnSp>
      <p:sp>
        <p:nvSpPr>
          <p:cNvPr id="1067" name="Google Shape;1067;p77"/>
          <p:cNvSpPr txBox="1"/>
          <p:nvPr/>
        </p:nvSpPr>
        <p:spPr>
          <a:xfrm>
            <a:off x="4827125" y="2014488"/>
            <a:ext cx="537000" cy="36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RoIs (x,y,w,h)</a:t>
            </a:r>
            <a:endParaRPr sz="600">
              <a:solidFill>
                <a:srgbClr val="434343"/>
              </a:solidFill>
              <a:latin typeface="Roboto"/>
              <a:ea typeface="Roboto"/>
              <a:cs typeface="Roboto"/>
              <a:sym typeface="Roboto"/>
            </a:endParaRPr>
          </a:p>
        </p:txBody>
      </p:sp>
      <p:sp>
        <p:nvSpPr>
          <p:cNvPr id="1068" name="Google Shape;1068;p77"/>
          <p:cNvSpPr txBox="1"/>
          <p:nvPr/>
        </p:nvSpPr>
        <p:spPr>
          <a:xfrm>
            <a:off x="4827125" y="2700288"/>
            <a:ext cx="537000" cy="36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Object Score</a:t>
            </a:r>
            <a:endParaRPr sz="600">
              <a:solidFill>
                <a:srgbClr val="434343"/>
              </a:solidFill>
              <a:latin typeface="Roboto"/>
              <a:ea typeface="Roboto"/>
              <a:cs typeface="Roboto"/>
              <a:sym typeface="Roboto"/>
            </a:endParaRPr>
          </a:p>
        </p:txBody>
      </p:sp>
      <p:sp>
        <p:nvSpPr>
          <p:cNvPr id="1069" name="Google Shape;1069;p77"/>
          <p:cNvSpPr txBox="1"/>
          <p:nvPr/>
        </p:nvSpPr>
        <p:spPr>
          <a:xfrm>
            <a:off x="6503525" y="2093402"/>
            <a:ext cx="537000" cy="437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RoIs with Score</a:t>
            </a:r>
            <a:endParaRPr sz="600">
              <a:solidFill>
                <a:srgbClr val="434343"/>
              </a:solidFill>
              <a:latin typeface="Roboto"/>
              <a:ea typeface="Roboto"/>
              <a:cs typeface="Roboto"/>
              <a:sym typeface="Roboto"/>
            </a:endParaRPr>
          </a:p>
        </p:txBody>
      </p:sp>
      <p:sp>
        <p:nvSpPr>
          <p:cNvPr id="1070" name="Google Shape;1070;p77"/>
          <p:cNvSpPr txBox="1"/>
          <p:nvPr/>
        </p:nvSpPr>
        <p:spPr>
          <a:xfrm>
            <a:off x="8276975" y="2090700"/>
            <a:ext cx="692700" cy="36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Top RoIs sent to RoI Pooling Layer</a:t>
            </a:r>
            <a:endParaRPr sz="600">
              <a:solidFill>
                <a:srgbClr val="434343"/>
              </a:solidFill>
              <a:latin typeface="Roboto"/>
              <a:ea typeface="Roboto"/>
              <a:cs typeface="Roboto"/>
              <a:sym typeface="Roboto"/>
            </a:endParaRPr>
          </a:p>
        </p:txBody>
      </p:sp>
      <p:sp>
        <p:nvSpPr>
          <p:cNvPr id="1071" name="Google Shape;1071;p77"/>
          <p:cNvSpPr txBox="1"/>
          <p:nvPr/>
        </p:nvSpPr>
        <p:spPr>
          <a:xfrm>
            <a:off x="1747550" y="18475"/>
            <a:ext cx="2408700" cy="12945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 sz="1000">
                <a:solidFill>
                  <a:schemeClr val="accent2"/>
                </a:solidFill>
                <a:latin typeface="Roboto"/>
                <a:ea typeface="Roboto"/>
                <a:cs typeface="Roboto"/>
                <a:sym typeface="Roboto"/>
              </a:rPr>
              <a:t>Anchor Boxes are predetermined areas of image which RPN is asked to look at for objectiness. Usually there are </a:t>
            </a:r>
            <a:r>
              <a:rPr lang="en" sz="1000" u="sng">
                <a:solidFill>
                  <a:schemeClr val="accent2"/>
                </a:solidFill>
                <a:latin typeface="Roboto"/>
                <a:ea typeface="Roboto"/>
                <a:cs typeface="Roboto"/>
                <a:sym typeface="Roboto"/>
              </a:rPr>
              <a:t>several thousand</a:t>
            </a:r>
            <a:r>
              <a:rPr lang="en" sz="1000">
                <a:solidFill>
                  <a:schemeClr val="accent2"/>
                </a:solidFill>
                <a:latin typeface="Roboto"/>
                <a:ea typeface="Roboto"/>
                <a:cs typeface="Roboto"/>
                <a:sym typeface="Roboto"/>
              </a:rPr>
              <a:t> Anchor boxes.</a:t>
            </a:r>
            <a:endParaRPr sz="1000">
              <a:solidFill>
                <a:schemeClr val="accent2"/>
              </a:solidFill>
              <a:latin typeface="Roboto"/>
              <a:ea typeface="Roboto"/>
              <a:cs typeface="Roboto"/>
              <a:sym typeface="Roboto"/>
            </a:endParaRPr>
          </a:p>
        </p:txBody>
      </p:sp>
      <p:sp>
        <p:nvSpPr>
          <p:cNvPr id="1072" name="Google Shape;1072;p77"/>
          <p:cNvSpPr txBox="1"/>
          <p:nvPr/>
        </p:nvSpPr>
        <p:spPr>
          <a:xfrm>
            <a:off x="452825" y="2911800"/>
            <a:ext cx="1104900" cy="36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600 x 800 x 3</a:t>
            </a:r>
            <a:endParaRPr sz="600">
              <a:solidFill>
                <a:srgbClr val="434343"/>
              </a:solidFill>
              <a:latin typeface="Roboto"/>
              <a:ea typeface="Roboto"/>
              <a:cs typeface="Roboto"/>
              <a:sym typeface="Roboto"/>
            </a:endParaRPr>
          </a:p>
        </p:txBody>
      </p:sp>
      <p:sp>
        <p:nvSpPr>
          <p:cNvPr id="1073" name="Google Shape;1073;p77"/>
          <p:cNvSpPr/>
          <p:nvPr/>
        </p:nvSpPr>
        <p:spPr>
          <a:xfrm>
            <a:off x="5353039" y="3093075"/>
            <a:ext cx="2980925" cy="270200"/>
          </a:xfrm>
          <a:custGeom>
            <a:avLst/>
            <a:gdLst/>
            <a:ahLst/>
            <a:cxnLst/>
            <a:rect l="l" t="t" r="r" b="b"/>
            <a:pathLst>
              <a:path w="119237" h="10808" extrusionOk="0">
                <a:moveTo>
                  <a:pt x="3142" y="2645"/>
                </a:moveTo>
                <a:cubicBezTo>
                  <a:pt x="4276" y="3968"/>
                  <a:pt x="-8067" y="9761"/>
                  <a:pt x="9944" y="10580"/>
                </a:cubicBezTo>
                <a:cubicBezTo>
                  <a:pt x="27955" y="11399"/>
                  <a:pt x="94079" y="9320"/>
                  <a:pt x="111208" y="7557"/>
                </a:cubicBezTo>
                <a:cubicBezTo>
                  <a:pt x="128337" y="5794"/>
                  <a:pt x="112467" y="1260"/>
                  <a:pt x="112719" y="0"/>
                </a:cubicBezTo>
              </a:path>
            </a:pathLst>
          </a:custGeom>
          <a:noFill/>
          <a:ln w="9525" cap="flat" cmpd="sng">
            <a:solidFill>
              <a:schemeClr val="dk2"/>
            </a:solidFill>
            <a:prstDash val="solid"/>
            <a:round/>
            <a:headEnd type="none" w="med" len="med"/>
            <a:tailEnd type="none" w="med" len="med"/>
          </a:ln>
        </p:spPr>
      </p:sp>
      <p:sp>
        <p:nvSpPr>
          <p:cNvPr id="1074" name="Google Shape;1074;p77"/>
          <p:cNvSpPr txBox="1"/>
          <p:nvPr/>
        </p:nvSpPr>
        <p:spPr>
          <a:xfrm>
            <a:off x="6244025" y="3369000"/>
            <a:ext cx="1104900" cy="363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Reducing number of RoIs for faster training</a:t>
            </a:r>
            <a:endParaRPr sz="600">
              <a:solidFill>
                <a:srgbClr val="434343"/>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fade">
                                      <p:cBhvr>
                                        <p:cTn id="7" dur="1000"/>
                                        <p:tgtEl>
                                          <p:spTgt spid="1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Effect transition="in" filter="fade">
                                      <p:cBhvr>
                                        <p:cTn id="12" dur="1000"/>
                                        <p:tgtEl>
                                          <p:spTgt spid="1058"/>
                                        </p:tgtEl>
                                      </p:cBhvr>
                                    </p:animEffect>
                                  </p:childTnLst>
                                </p:cTn>
                              </p:par>
                              <p:par>
                                <p:cTn id="13" presetID="10" presetClass="entr" presetSubtype="0" fill="hold" nodeType="withEffect">
                                  <p:stCondLst>
                                    <p:cond delay="0"/>
                                  </p:stCondLst>
                                  <p:childTnLst>
                                    <p:set>
                                      <p:cBhvr>
                                        <p:cTn id="14" dur="1" fill="hold">
                                          <p:stCondLst>
                                            <p:cond delay="0"/>
                                          </p:stCondLst>
                                        </p:cTn>
                                        <p:tgtEl>
                                          <p:spTgt spid="1059"/>
                                        </p:tgtEl>
                                        <p:attrNameLst>
                                          <p:attrName>style.visibility</p:attrName>
                                        </p:attrNameLst>
                                      </p:cBhvr>
                                      <p:to>
                                        <p:strVal val="visible"/>
                                      </p:to>
                                    </p:set>
                                    <p:animEffect transition="in" filter="fade">
                                      <p:cBhvr>
                                        <p:cTn id="15" dur="1000"/>
                                        <p:tgtEl>
                                          <p:spTgt spid="1059"/>
                                        </p:tgtEl>
                                      </p:cBhvr>
                                    </p:animEffect>
                                  </p:childTnLst>
                                </p:cTn>
                              </p:par>
                              <p:par>
                                <p:cTn id="16" presetID="10" presetClass="entr" presetSubtype="0" fill="hold" nodeType="withEffect">
                                  <p:stCondLst>
                                    <p:cond delay="0"/>
                                  </p:stCondLst>
                                  <p:childTnLst>
                                    <p:set>
                                      <p:cBhvr>
                                        <p:cTn id="17" dur="1" fill="hold">
                                          <p:stCondLst>
                                            <p:cond delay="0"/>
                                          </p:stCondLst>
                                        </p:cTn>
                                        <p:tgtEl>
                                          <p:spTgt spid="1071"/>
                                        </p:tgtEl>
                                        <p:attrNameLst>
                                          <p:attrName>style.visibility</p:attrName>
                                        </p:attrNameLst>
                                      </p:cBhvr>
                                      <p:to>
                                        <p:strVal val="visible"/>
                                      </p:to>
                                    </p:set>
                                    <p:animEffect transition="in" filter="fade">
                                      <p:cBhvr>
                                        <p:cTn id="18" dur="1000"/>
                                        <p:tgtEl>
                                          <p:spTgt spid="107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61"/>
                                        </p:tgtEl>
                                        <p:attrNameLst>
                                          <p:attrName>style.visibility</p:attrName>
                                        </p:attrNameLst>
                                      </p:cBhvr>
                                      <p:to>
                                        <p:strVal val="visible"/>
                                      </p:to>
                                    </p:set>
                                    <p:animEffect transition="in" filter="fade">
                                      <p:cBhvr>
                                        <p:cTn id="23" dur="1000"/>
                                        <p:tgtEl>
                                          <p:spTgt spid="1061"/>
                                        </p:tgtEl>
                                      </p:cBhvr>
                                    </p:animEffect>
                                  </p:childTnLst>
                                </p:cTn>
                              </p:par>
                              <p:par>
                                <p:cTn id="24" presetID="10" presetClass="entr" presetSubtype="0" fill="hold" nodeType="withEffect">
                                  <p:stCondLst>
                                    <p:cond delay="0"/>
                                  </p:stCondLst>
                                  <p:childTnLst>
                                    <p:set>
                                      <p:cBhvr>
                                        <p:cTn id="25" dur="1" fill="hold">
                                          <p:stCondLst>
                                            <p:cond delay="0"/>
                                          </p:stCondLst>
                                        </p:cTn>
                                        <p:tgtEl>
                                          <p:spTgt spid="1062"/>
                                        </p:tgtEl>
                                        <p:attrNameLst>
                                          <p:attrName>style.visibility</p:attrName>
                                        </p:attrNameLst>
                                      </p:cBhvr>
                                      <p:to>
                                        <p:strVal val="visible"/>
                                      </p:to>
                                    </p:set>
                                    <p:animEffect transition="in" filter="fade">
                                      <p:cBhvr>
                                        <p:cTn id="26" dur="1000"/>
                                        <p:tgtEl>
                                          <p:spTgt spid="1062"/>
                                        </p:tgtEl>
                                      </p:cBhvr>
                                    </p:animEffect>
                                  </p:childTnLst>
                                </p:cTn>
                              </p:par>
                              <p:par>
                                <p:cTn id="27" presetID="10" presetClass="entr" presetSubtype="0" fill="hold" nodeType="withEffect">
                                  <p:stCondLst>
                                    <p:cond delay="0"/>
                                  </p:stCondLst>
                                  <p:childTnLst>
                                    <p:set>
                                      <p:cBhvr>
                                        <p:cTn id="28" dur="1" fill="hold">
                                          <p:stCondLst>
                                            <p:cond delay="0"/>
                                          </p:stCondLst>
                                        </p:cTn>
                                        <p:tgtEl>
                                          <p:spTgt spid="1067"/>
                                        </p:tgtEl>
                                        <p:attrNameLst>
                                          <p:attrName>style.visibility</p:attrName>
                                        </p:attrNameLst>
                                      </p:cBhvr>
                                      <p:to>
                                        <p:strVal val="visible"/>
                                      </p:to>
                                    </p:set>
                                    <p:animEffect transition="in" filter="fade">
                                      <p:cBhvr>
                                        <p:cTn id="29" dur="1000"/>
                                        <p:tgtEl>
                                          <p:spTgt spid="1067"/>
                                        </p:tgtEl>
                                      </p:cBhvr>
                                    </p:animEffect>
                                  </p:childTnLst>
                                </p:cTn>
                              </p:par>
                              <p:par>
                                <p:cTn id="30" presetID="10" presetClass="entr" presetSubtype="0" fill="hold" nodeType="withEffect">
                                  <p:stCondLst>
                                    <p:cond delay="0"/>
                                  </p:stCondLst>
                                  <p:childTnLst>
                                    <p:set>
                                      <p:cBhvr>
                                        <p:cTn id="31" dur="1" fill="hold">
                                          <p:stCondLst>
                                            <p:cond delay="0"/>
                                          </p:stCondLst>
                                        </p:cTn>
                                        <p:tgtEl>
                                          <p:spTgt spid="1068"/>
                                        </p:tgtEl>
                                        <p:attrNameLst>
                                          <p:attrName>style.visibility</p:attrName>
                                        </p:attrNameLst>
                                      </p:cBhvr>
                                      <p:to>
                                        <p:strVal val="visible"/>
                                      </p:to>
                                    </p:set>
                                    <p:animEffect transition="in" filter="fade">
                                      <p:cBhvr>
                                        <p:cTn id="32" dur="1000"/>
                                        <p:tgtEl>
                                          <p:spTgt spid="10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60"/>
                                        </p:tgtEl>
                                        <p:attrNameLst>
                                          <p:attrName>style.visibility</p:attrName>
                                        </p:attrNameLst>
                                      </p:cBhvr>
                                      <p:to>
                                        <p:strVal val="visible"/>
                                      </p:to>
                                    </p:set>
                                    <p:animEffect transition="in" filter="fade">
                                      <p:cBhvr>
                                        <p:cTn id="37" dur="1000"/>
                                        <p:tgtEl>
                                          <p:spTgt spid="10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65"/>
                                        </p:tgtEl>
                                        <p:attrNameLst>
                                          <p:attrName>style.visibility</p:attrName>
                                        </p:attrNameLst>
                                      </p:cBhvr>
                                      <p:to>
                                        <p:strVal val="visible"/>
                                      </p:to>
                                    </p:set>
                                    <p:animEffect transition="in" filter="fade">
                                      <p:cBhvr>
                                        <p:cTn id="42" dur="1000"/>
                                        <p:tgtEl>
                                          <p:spTgt spid="1065"/>
                                        </p:tgtEl>
                                      </p:cBhvr>
                                    </p:animEffect>
                                  </p:childTnLst>
                                </p:cTn>
                              </p:par>
                              <p:par>
                                <p:cTn id="43" presetID="10" presetClass="entr" presetSubtype="0" fill="hold" nodeType="withEffect">
                                  <p:stCondLst>
                                    <p:cond delay="0"/>
                                  </p:stCondLst>
                                  <p:childTnLst>
                                    <p:set>
                                      <p:cBhvr>
                                        <p:cTn id="44" dur="1" fill="hold">
                                          <p:stCondLst>
                                            <p:cond delay="0"/>
                                          </p:stCondLst>
                                        </p:cTn>
                                        <p:tgtEl>
                                          <p:spTgt spid="1069"/>
                                        </p:tgtEl>
                                        <p:attrNameLst>
                                          <p:attrName>style.visibility</p:attrName>
                                        </p:attrNameLst>
                                      </p:cBhvr>
                                      <p:to>
                                        <p:strVal val="visible"/>
                                      </p:to>
                                    </p:set>
                                    <p:animEffect transition="in" filter="fade">
                                      <p:cBhvr>
                                        <p:cTn id="45" dur="1000"/>
                                        <p:tgtEl>
                                          <p:spTgt spid="106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64"/>
                                        </p:tgtEl>
                                        <p:attrNameLst>
                                          <p:attrName>style.visibility</p:attrName>
                                        </p:attrNameLst>
                                      </p:cBhvr>
                                      <p:to>
                                        <p:strVal val="visible"/>
                                      </p:to>
                                    </p:set>
                                    <p:animEffect transition="in" filter="fade">
                                      <p:cBhvr>
                                        <p:cTn id="50" dur="1000"/>
                                        <p:tgtEl>
                                          <p:spTgt spid="1064"/>
                                        </p:tgtEl>
                                      </p:cBhvr>
                                    </p:animEffect>
                                  </p:childTnLst>
                                </p:cTn>
                              </p:par>
                              <p:par>
                                <p:cTn id="51" presetID="10" presetClass="entr" presetSubtype="0" fill="hold" nodeType="withEffect">
                                  <p:stCondLst>
                                    <p:cond delay="0"/>
                                  </p:stCondLst>
                                  <p:childTnLst>
                                    <p:set>
                                      <p:cBhvr>
                                        <p:cTn id="52" dur="1" fill="hold">
                                          <p:stCondLst>
                                            <p:cond delay="0"/>
                                          </p:stCondLst>
                                        </p:cTn>
                                        <p:tgtEl>
                                          <p:spTgt spid="1066"/>
                                        </p:tgtEl>
                                        <p:attrNameLst>
                                          <p:attrName>style.visibility</p:attrName>
                                        </p:attrNameLst>
                                      </p:cBhvr>
                                      <p:to>
                                        <p:strVal val="visible"/>
                                      </p:to>
                                    </p:set>
                                    <p:animEffect transition="in" filter="fade">
                                      <p:cBhvr>
                                        <p:cTn id="53" dur="1000"/>
                                        <p:tgtEl>
                                          <p:spTgt spid="1066"/>
                                        </p:tgtEl>
                                      </p:cBhvr>
                                    </p:animEffect>
                                  </p:childTnLst>
                                </p:cTn>
                              </p:par>
                              <p:par>
                                <p:cTn id="54" presetID="10" presetClass="entr" presetSubtype="0" fill="hold" nodeType="withEffect">
                                  <p:stCondLst>
                                    <p:cond delay="0"/>
                                  </p:stCondLst>
                                  <p:childTnLst>
                                    <p:set>
                                      <p:cBhvr>
                                        <p:cTn id="55" dur="1" fill="hold">
                                          <p:stCondLst>
                                            <p:cond delay="0"/>
                                          </p:stCondLst>
                                        </p:cTn>
                                        <p:tgtEl>
                                          <p:spTgt spid="1070"/>
                                        </p:tgtEl>
                                        <p:attrNameLst>
                                          <p:attrName>style.visibility</p:attrName>
                                        </p:attrNameLst>
                                      </p:cBhvr>
                                      <p:to>
                                        <p:strVal val="visible"/>
                                      </p:to>
                                    </p:set>
                                    <p:animEffect transition="in" filter="fade">
                                      <p:cBhvr>
                                        <p:cTn id="56" dur="1000"/>
                                        <p:tgtEl>
                                          <p:spTgt spid="107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074"/>
                                        </p:tgtEl>
                                        <p:attrNameLst>
                                          <p:attrName>style.visibility</p:attrName>
                                        </p:attrNameLst>
                                      </p:cBhvr>
                                      <p:to>
                                        <p:strVal val="visible"/>
                                      </p:to>
                                    </p:set>
                                    <p:animEffect transition="in" filter="fade">
                                      <p:cBhvr>
                                        <p:cTn id="61" dur="1000"/>
                                        <p:tgtEl>
                                          <p:spTgt spid="1074"/>
                                        </p:tgtEl>
                                      </p:cBhvr>
                                    </p:animEffect>
                                  </p:childTnLst>
                                </p:cTn>
                              </p:par>
                              <p:par>
                                <p:cTn id="62" presetID="10" presetClass="entr" presetSubtype="0" fill="hold" nodeType="withEffect">
                                  <p:stCondLst>
                                    <p:cond delay="0"/>
                                  </p:stCondLst>
                                  <p:childTnLst>
                                    <p:set>
                                      <p:cBhvr>
                                        <p:cTn id="63" dur="1" fill="hold">
                                          <p:stCondLst>
                                            <p:cond delay="0"/>
                                          </p:stCondLst>
                                        </p:cTn>
                                        <p:tgtEl>
                                          <p:spTgt spid="1073"/>
                                        </p:tgtEl>
                                        <p:attrNameLst>
                                          <p:attrName>style.visibility</p:attrName>
                                        </p:attrNameLst>
                                      </p:cBhvr>
                                      <p:to>
                                        <p:strVal val="visible"/>
                                      </p:to>
                                    </p:set>
                                    <p:animEffect transition="in" filter="fade">
                                      <p:cBhvr>
                                        <p:cTn id="64" dur="1000"/>
                                        <p:tgtEl>
                                          <p:spTgt spid="1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78"/>
          <p:cNvSpPr txBox="1"/>
          <p:nvPr/>
        </p:nvSpPr>
        <p:spPr>
          <a:xfrm>
            <a:off x="4240425" y="20325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 we come up with the image areas i.e </a:t>
            </a:r>
            <a:r>
              <a:rPr lang="en" sz="1800" b="1">
                <a:solidFill>
                  <a:srgbClr val="434343"/>
                </a:solidFill>
                <a:latin typeface="Calibri"/>
                <a:ea typeface="Calibri"/>
                <a:cs typeface="Calibri"/>
                <a:sym typeface="Calibri"/>
              </a:rPr>
              <a:t>anchor boxes</a:t>
            </a:r>
            <a:r>
              <a:rPr lang="en" sz="1800">
                <a:solidFill>
                  <a:srgbClr val="434343"/>
                </a:solidFill>
                <a:latin typeface="Calibri"/>
                <a:ea typeface="Calibri"/>
                <a:cs typeface="Calibri"/>
                <a:sym typeface="Calibri"/>
              </a:rPr>
              <a:t> for RPN to look into?</a:t>
            </a:r>
            <a:endParaRPr sz="1800">
              <a:solidFill>
                <a:srgbClr val="434343"/>
              </a:solidFill>
              <a:latin typeface="Calibri"/>
              <a:ea typeface="Calibri"/>
              <a:cs typeface="Calibri"/>
              <a:sym typeface="Calibri"/>
            </a:endParaRPr>
          </a:p>
        </p:txBody>
      </p:sp>
      <p:pic>
        <p:nvPicPr>
          <p:cNvPr id="1080" name="Google Shape;1080;p78"/>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pic>
        <p:nvPicPr>
          <p:cNvPr id="1085" name="Google Shape;1085;p79"/>
          <p:cNvPicPr preferRelativeResize="0"/>
          <p:nvPr/>
        </p:nvPicPr>
        <p:blipFill>
          <a:blip r:embed="rId3">
            <a:alphaModFix/>
          </a:blip>
          <a:stretch>
            <a:fillRect/>
          </a:stretch>
        </p:blipFill>
        <p:spPr>
          <a:xfrm>
            <a:off x="825949" y="644450"/>
            <a:ext cx="4318500" cy="2951700"/>
          </a:xfrm>
          <a:prstGeom prst="rect">
            <a:avLst/>
          </a:prstGeom>
          <a:noFill/>
          <a:ln>
            <a:noFill/>
          </a:ln>
        </p:spPr>
      </p:pic>
      <p:sp>
        <p:nvSpPr>
          <p:cNvPr id="1086" name="Google Shape;1086;p79"/>
          <p:cNvSpPr/>
          <p:nvPr/>
        </p:nvSpPr>
        <p:spPr>
          <a:xfrm>
            <a:off x="825938" y="644450"/>
            <a:ext cx="4318500" cy="295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9"/>
          <p:cNvSpPr txBox="1"/>
          <p:nvPr/>
        </p:nvSpPr>
        <p:spPr>
          <a:xfrm>
            <a:off x="911525" y="4074225"/>
            <a:ext cx="3969900" cy="5913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 sz="1800">
                <a:solidFill>
                  <a:schemeClr val="accent2"/>
                </a:solidFill>
                <a:latin typeface="Roboto"/>
                <a:ea typeface="Roboto"/>
                <a:cs typeface="Roboto"/>
                <a:sym typeface="Roboto"/>
              </a:rPr>
              <a:t>Understanding Anchor Boxes</a:t>
            </a:r>
            <a:endParaRPr sz="1000">
              <a:solidFill>
                <a:schemeClr val="accent2"/>
              </a:solidFill>
              <a:latin typeface="Roboto"/>
              <a:ea typeface="Roboto"/>
              <a:cs typeface="Roboto"/>
              <a:sym typeface="Roboto"/>
            </a:endParaRPr>
          </a:p>
        </p:txBody>
      </p:sp>
      <p:sp>
        <p:nvSpPr>
          <p:cNvPr id="1088" name="Google Shape;1088;p79"/>
          <p:cNvSpPr txBox="1"/>
          <p:nvPr/>
        </p:nvSpPr>
        <p:spPr>
          <a:xfrm>
            <a:off x="515675" y="587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089" name="Google Shape;1089;p79"/>
          <p:cNvSpPr txBox="1"/>
          <p:nvPr/>
        </p:nvSpPr>
        <p:spPr>
          <a:xfrm>
            <a:off x="515675" y="10446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100</a:t>
            </a:r>
            <a:endParaRPr sz="600">
              <a:solidFill>
                <a:srgbClr val="434343"/>
              </a:solidFill>
              <a:latin typeface="Roboto"/>
              <a:ea typeface="Roboto"/>
              <a:cs typeface="Roboto"/>
              <a:sym typeface="Roboto"/>
            </a:endParaRPr>
          </a:p>
        </p:txBody>
      </p:sp>
      <p:sp>
        <p:nvSpPr>
          <p:cNvPr id="1090" name="Google Shape;1090;p79"/>
          <p:cNvSpPr txBox="1"/>
          <p:nvPr/>
        </p:nvSpPr>
        <p:spPr>
          <a:xfrm>
            <a:off x="515675" y="15780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200</a:t>
            </a:r>
            <a:endParaRPr sz="600">
              <a:solidFill>
                <a:srgbClr val="434343"/>
              </a:solidFill>
              <a:latin typeface="Roboto"/>
              <a:ea typeface="Roboto"/>
              <a:cs typeface="Roboto"/>
              <a:sym typeface="Roboto"/>
            </a:endParaRPr>
          </a:p>
        </p:txBody>
      </p:sp>
      <p:sp>
        <p:nvSpPr>
          <p:cNvPr id="1091" name="Google Shape;1091;p79"/>
          <p:cNvSpPr txBox="1"/>
          <p:nvPr/>
        </p:nvSpPr>
        <p:spPr>
          <a:xfrm>
            <a:off x="515675" y="2111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300</a:t>
            </a:r>
            <a:endParaRPr sz="600">
              <a:solidFill>
                <a:srgbClr val="434343"/>
              </a:solidFill>
              <a:latin typeface="Roboto"/>
              <a:ea typeface="Roboto"/>
              <a:cs typeface="Roboto"/>
              <a:sym typeface="Roboto"/>
            </a:endParaRPr>
          </a:p>
        </p:txBody>
      </p:sp>
      <p:sp>
        <p:nvSpPr>
          <p:cNvPr id="1092" name="Google Shape;1092;p79"/>
          <p:cNvSpPr txBox="1"/>
          <p:nvPr/>
        </p:nvSpPr>
        <p:spPr>
          <a:xfrm>
            <a:off x="515675" y="25686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400</a:t>
            </a:r>
            <a:endParaRPr sz="600">
              <a:solidFill>
                <a:srgbClr val="434343"/>
              </a:solidFill>
              <a:latin typeface="Roboto"/>
              <a:ea typeface="Roboto"/>
              <a:cs typeface="Roboto"/>
              <a:sym typeface="Roboto"/>
            </a:endParaRPr>
          </a:p>
        </p:txBody>
      </p:sp>
      <p:sp>
        <p:nvSpPr>
          <p:cNvPr id="1093" name="Google Shape;1093;p79"/>
          <p:cNvSpPr txBox="1"/>
          <p:nvPr/>
        </p:nvSpPr>
        <p:spPr>
          <a:xfrm>
            <a:off x="515675" y="30258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500</a:t>
            </a:r>
            <a:endParaRPr sz="600">
              <a:solidFill>
                <a:srgbClr val="434343"/>
              </a:solidFill>
              <a:latin typeface="Roboto"/>
              <a:ea typeface="Roboto"/>
              <a:cs typeface="Roboto"/>
              <a:sym typeface="Roboto"/>
            </a:endParaRPr>
          </a:p>
        </p:txBody>
      </p:sp>
      <p:sp>
        <p:nvSpPr>
          <p:cNvPr id="1094" name="Google Shape;1094;p79"/>
          <p:cNvSpPr txBox="1"/>
          <p:nvPr/>
        </p:nvSpPr>
        <p:spPr>
          <a:xfrm>
            <a:off x="515675" y="34068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600</a:t>
            </a:r>
            <a:endParaRPr sz="600">
              <a:solidFill>
                <a:srgbClr val="434343"/>
              </a:solidFill>
              <a:latin typeface="Roboto"/>
              <a:ea typeface="Roboto"/>
              <a:cs typeface="Roboto"/>
              <a:sym typeface="Roboto"/>
            </a:endParaRPr>
          </a:p>
        </p:txBody>
      </p:sp>
      <p:sp>
        <p:nvSpPr>
          <p:cNvPr id="1095" name="Google Shape;1095;p79"/>
          <p:cNvSpPr txBox="1"/>
          <p:nvPr/>
        </p:nvSpPr>
        <p:spPr>
          <a:xfrm>
            <a:off x="12014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100</a:t>
            </a:r>
            <a:endParaRPr sz="600">
              <a:solidFill>
                <a:srgbClr val="434343"/>
              </a:solidFill>
              <a:latin typeface="Roboto"/>
              <a:ea typeface="Roboto"/>
              <a:cs typeface="Roboto"/>
              <a:sym typeface="Roboto"/>
            </a:endParaRPr>
          </a:p>
        </p:txBody>
      </p:sp>
      <p:sp>
        <p:nvSpPr>
          <p:cNvPr id="1096" name="Google Shape;1096;p79"/>
          <p:cNvSpPr txBox="1"/>
          <p:nvPr/>
        </p:nvSpPr>
        <p:spPr>
          <a:xfrm>
            <a:off x="17348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200</a:t>
            </a:r>
            <a:endParaRPr sz="600">
              <a:solidFill>
                <a:srgbClr val="434343"/>
              </a:solidFill>
              <a:latin typeface="Roboto"/>
              <a:ea typeface="Roboto"/>
              <a:cs typeface="Roboto"/>
              <a:sym typeface="Roboto"/>
            </a:endParaRPr>
          </a:p>
        </p:txBody>
      </p:sp>
      <p:sp>
        <p:nvSpPr>
          <p:cNvPr id="1097" name="Google Shape;1097;p79"/>
          <p:cNvSpPr txBox="1"/>
          <p:nvPr/>
        </p:nvSpPr>
        <p:spPr>
          <a:xfrm>
            <a:off x="22682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300</a:t>
            </a:r>
            <a:endParaRPr sz="600">
              <a:solidFill>
                <a:srgbClr val="434343"/>
              </a:solidFill>
              <a:latin typeface="Roboto"/>
              <a:ea typeface="Roboto"/>
              <a:cs typeface="Roboto"/>
              <a:sym typeface="Roboto"/>
            </a:endParaRPr>
          </a:p>
        </p:txBody>
      </p:sp>
      <p:sp>
        <p:nvSpPr>
          <p:cNvPr id="1098" name="Google Shape;1098;p79"/>
          <p:cNvSpPr txBox="1"/>
          <p:nvPr/>
        </p:nvSpPr>
        <p:spPr>
          <a:xfrm>
            <a:off x="28016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400</a:t>
            </a:r>
            <a:endParaRPr sz="600">
              <a:solidFill>
                <a:srgbClr val="434343"/>
              </a:solidFill>
              <a:latin typeface="Roboto"/>
              <a:ea typeface="Roboto"/>
              <a:cs typeface="Roboto"/>
              <a:sym typeface="Roboto"/>
            </a:endParaRPr>
          </a:p>
        </p:txBody>
      </p:sp>
      <p:sp>
        <p:nvSpPr>
          <p:cNvPr id="1099" name="Google Shape;1099;p79"/>
          <p:cNvSpPr txBox="1"/>
          <p:nvPr/>
        </p:nvSpPr>
        <p:spPr>
          <a:xfrm>
            <a:off x="33350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500</a:t>
            </a:r>
            <a:endParaRPr sz="600">
              <a:solidFill>
                <a:srgbClr val="434343"/>
              </a:solidFill>
              <a:latin typeface="Roboto"/>
              <a:ea typeface="Roboto"/>
              <a:cs typeface="Roboto"/>
              <a:sym typeface="Roboto"/>
            </a:endParaRPr>
          </a:p>
        </p:txBody>
      </p:sp>
      <p:sp>
        <p:nvSpPr>
          <p:cNvPr id="1100" name="Google Shape;1100;p79"/>
          <p:cNvSpPr txBox="1"/>
          <p:nvPr/>
        </p:nvSpPr>
        <p:spPr>
          <a:xfrm>
            <a:off x="38684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600</a:t>
            </a:r>
            <a:endParaRPr sz="600">
              <a:solidFill>
                <a:srgbClr val="434343"/>
              </a:solidFill>
              <a:latin typeface="Roboto"/>
              <a:ea typeface="Roboto"/>
              <a:cs typeface="Roboto"/>
              <a:sym typeface="Roboto"/>
            </a:endParaRPr>
          </a:p>
        </p:txBody>
      </p:sp>
      <p:sp>
        <p:nvSpPr>
          <p:cNvPr id="1101" name="Google Shape;1101;p79"/>
          <p:cNvSpPr txBox="1"/>
          <p:nvPr/>
        </p:nvSpPr>
        <p:spPr>
          <a:xfrm>
            <a:off x="44018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700</a:t>
            </a:r>
            <a:endParaRPr sz="600">
              <a:solidFill>
                <a:srgbClr val="434343"/>
              </a:solidFill>
              <a:latin typeface="Roboto"/>
              <a:ea typeface="Roboto"/>
              <a:cs typeface="Roboto"/>
              <a:sym typeface="Roboto"/>
            </a:endParaRPr>
          </a:p>
        </p:txBody>
      </p:sp>
      <p:sp>
        <p:nvSpPr>
          <p:cNvPr id="1102" name="Google Shape;1102;p79"/>
          <p:cNvSpPr txBox="1"/>
          <p:nvPr/>
        </p:nvSpPr>
        <p:spPr>
          <a:xfrm>
            <a:off x="49352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800</a:t>
            </a:r>
            <a:endParaRPr sz="600">
              <a:solidFill>
                <a:srgbClr val="434343"/>
              </a:solidFill>
              <a:latin typeface="Roboto"/>
              <a:ea typeface="Roboto"/>
              <a:cs typeface="Roboto"/>
              <a:sym typeface="Roboto"/>
            </a:endParaRPr>
          </a:p>
        </p:txBody>
      </p:sp>
      <p:sp>
        <p:nvSpPr>
          <p:cNvPr id="1103" name="Google Shape;1103;p79"/>
          <p:cNvSpPr/>
          <p:nvPr/>
        </p:nvSpPr>
        <p:spPr>
          <a:xfrm>
            <a:off x="2341400" y="21876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9"/>
          <p:cNvSpPr txBox="1"/>
          <p:nvPr/>
        </p:nvSpPr>
        <p:spPr>
          <a:xfrm>
            <a:off x="5541800" y="1233950"/>
            <a:ext cx="3196200" cy="4203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Roboto"/>
              <a:buChar char="●"/>
            </a:pPr>
            <a:r>
              <a:rPr lang="en" sz="1000">
                <a:latin typeface="Roboto"/>
                <a:ea typeface="Roboto"/>
                <a:cs typeface="Roboto"/>
                <a:sym typeface="Roboto"/>
              </a:rPr>
              <a:t>Identify anchor points for input image. In this example, our image is 600 x 800 x 3</a:t>
            </a:r>
            <a:endParaRPr sz="1000">
              <a:latin typeface="Roboto"/>
              <a:ea typeface="Roboto"/>
              <a:cs typeface="Roboto"/>
              <a:sym typeface="Roboto"/>
            </a:endParaRPr>
          </a:p>
        </p:txBody>
      </p:sp>
      <p:sp>
        <p:nvSpPr>
          <p:cNvPr id="1105" name="Google Shape;1105;p79"/>
          <p:cNvSpPr/>
          <p:nvPr/>
        </p:nvSpPr>
        <p:spPr>
          <a:xfrm>
            <a:off x="2341400" y="11208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9"/>
          <p:cNvSpPr/>
          <p:nvPr/>
        </p:nvSpPr>
        <p:spPr>
          <a:xfrm>
            <a:off x="2341400" y="27210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9"/>
          <p:cNvSpPr/>
          <p:nvPr/>
        </p:nvSpPr>
        <p:spPr>
          <a:xfrm>
            <a:off x="2341400" y="1654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9"/>
          <p:cNvSpPr/>
          <p:nvPr/>
        </p:nvSpPr>
        <p:spPr>
          <a:xfrm>
            <a:off x="2341400" y="3178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9"/>
          <p:cNvSpPr/>
          <p:nvPr/>
        </p:nvSpPr>
        <p:spPr>
          <a:xfrm>
            <a:off x="1350800" y="21876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9"/>
          <p:cNvSpPr/>
          <p:nvPr/>
        </p:nvSpPr>
        <p:spPr>
          <a:xfrm>
            <a:off x="1350800" y="11208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9"/>
          <p:cNvSpPr/>
          <p:nvPr/>
        </p:nvSpPr>
        <p:spPr>
          <a:xfrm>
            <a:off x="1350800" y="27210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9"/>
          <p:cNvSpPr/>
          <p:nvPr/>
        </p:nvSpPr>
        <p:spPr>
          <a:xfrm>
            <a:off x="1350800" y="1654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9"/>
          <p:cNvSpPr/>
          <p:nvPr/>
        </p:nvSpPr>
        <p:spPr>
          <a:xfrm>
            <a:off x="1350800" y="3178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9"/>
          <p:cNvSpPr/>
          <p:nvPr/>
        </p:nvSpPr>
        <p:spPr>
          <a:xfrm>
            <a:off x="1808000" y="21876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9"/>
          <p:cNvSpPr/>
          <p:nvPr/>
        </p:nvSpPr>
        <p:spPr>
          <a:xfrm>
            <a:off x="1808000" y="11208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9"/>
          <p:cNvSpPr/>
          <p:nvPr/>
        </p:nvSpPr>
        <p:spPr>
          <a:xfrm>
            <a:off x="1808000" y="27210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9"/>
          <p:cNvSpPr/>
          <p:nvPr/>
        </p:nvSpPr>
        <p:spPr>
          <a:xfrm>
            <a:off x="1808000" y="1654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9"/>
          <p:cNvSpPr/>
          <p:nvPr/>
        </p:nvSpPr>
        <p:spPr>
          <a:xfrm>
            <a:off x="1808000" y="3178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9"/>
          <p:cNvSpPr/>
          <p:nvPr/>
        </p:nvSpPr>
        <p:spPr>
          <a:xfrm>
            <a:off x="2951000" y="21876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9"/>
          <p:cNvSpPr/>
          <p:nvPr/>
        </p:nvSpPr>
        <p:spPr>
          <a:xfrm>
            <a:off x="2951000" y="11208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9"/>
          <p:cNvSpPr/>
          <p:nvPr/>
        </p:nvSpPr>
        <p:spPr>
          <a:xfrm>
            <a:off x="2951000" y="27210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9"/>
          <p:cNvSpPr/>
          <p:nvPr/>
        </p:nvSpPr>
        <p:spPr>
          <a:xfrm>
            <a:off x="2951000" y="1654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9"/>
          <p:cNvSpPr/>
          <p:nvPr/>
        </p:nvSpPr>
        <p:spPr>
          <a:xfrm>
            <a:off x="2951000" y="3178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9"/>
          <p:cNvSpPr/>
          <p:nvPr/>
        </p:nvSpPr>
        <p:spPr>
          <a:xfrm>
            <a:off x="3484400" y="21876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9"/>
          <p:cNvSpPr/>
          <p:nvPr/>
        </p:nvSpPr>
        <p:spPr>
          <a:xfrm>
            <a:off x="3484400" y="11208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9"/>
          <p:cNvSpPr/>
          <p:nvPr/>
        </p:nvSpPr>
        <p:spPr>
          <a:xfrm>
            <a:off x="3484400" y="27210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9"/>
          <p:cNvSpPr/>
          <p:nvPr/>
        </p:nvSpPr>
        <p:spPr>
          <a:xfrm>
            <a:off x="3484400" y="1654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9"/>
          <p:cNvSpPr/>
          <p:nvPr/>
        </p:nvSpPr>
        <p:spPr>
          <a:xfrm>
            <a:off x="3484400" y="3178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9"/>
          <p:cNvSpPr/>
          <p:nvPr/>
        </p:nvSpPr>
        <p:spPr>
          <a:xfrm>
            <a:off x="3941600" y="21876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9"/>
          <p:cNvSpPr/>
          <p:nvPr/>
        </p:nvSpPr>
        <p:spPr>
          <a:xfrm>
            <a:off x="3941600" y="11208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9"/>
          <p:cNvSpPr/>
          <p:nvPr/>
        </p:nvSpPr>
        <p:spPr>
          <a:xfrm>
            <a:off x="3941600" y="27210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9"/>
          <p:cNvSpPr/>
          <p:nvPr/>
        </p:nvSpPr>
        <p:spPr>
          <a:xfrm>
            <a:off x="3941600" y="1654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9"/>
          <p:cNvSpPr/>
          <p:nvPr/>
        </p:nvSpPr>
        <p:spPr>
          <a:xfrm>
            <a:off x="3941600" y="3178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9"/>
          <p:cNvSpPr/>
          <p:nvPr/>
        </p:nvSpPr>
        <p:spPr>
          <a:xfrm>
            <a:off x="4551200" y="21876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9"/>
          <p:cNvSpPr/>
          <p:nvPr/>
        </p:nvSpPr>
        <p:spPr>
          <a:xfrm>
            <a:off x="4551200" y="11208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9"/>
          <p:cNvSpPr/>
          <p:nvPr/>
        </p:nvSpPr>
        <p:spPr>
          <a:xfrm>
            <a:off x="4551200" y="27210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9"/>
          <p:cNvSpPr/>
          <p:nvPr/>
        </p:nvSpPr>
        <p:spPr>
          <a:xfrm>
            <a:off x="4551200" y="1654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9"/>
          <p:cNvSpPr/>
          <p:nvPr/>
        </p:nvSpPr>
        <p:spPr>
          <a:xfrm>
            <a:off x="4551200" y="31782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9"/>
          <p:cNvSpPr txBox="1"/>
          <p:nvPr/>
        </p:nvSpPr>
        <p:spPr>
          <a:xfrm>
            <a:off x="5541800" y="1882850"/>
            <a:ext cx="3196200" cy="6858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Font typeface="Roboto"/>
              <a:buChar char="●"/>
            </a:pPr>
            <a:r>
              <a:rPr lang="en" sz="1000">
                <a:latin typeface="Roboto"/>
                <a:ea typeface="Roboto"/>
                <a:cs typeface="Roboto"/>
                <a:sym typeface="Roboto"/>
              </a:rPr>
              <a:t>Usually number of anchor points are same as feature map e.g if feature map is 38x51x d then number of anchor points will be 38 x 51</a:t>
            </a:r>
            <a:endParaRPr sz="1000">
              <a:latin typeface="Roboto"/>
              <a:ea typeface="Roboto"/>
              <a:cs typeface="Roboto"/>
              <a:sym typeface="Roboto"/>
            </a:endParaRPr>
          </a:p>
        </p:txBody>
      </p:sp>
      <p:sp>
        <p:nvSpPr>
          <p:cNvPr id="1140" name="Google Shape;1140;p79"/>
          <p:cNvSpPr txBox="1"/>
          <p:nvPr/>
        </p:nvSpPr>
        <p:spPr>
          <a:xfrm>
            <a:off x="5541800" y="2644850"/>
            <a:ext cx="3196200" cy="6858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SzPts val="1000"/>
              <a:buFont typeface="Roboto"/>
              <a:buChar char="●"/>
            </a:pPr>
            <a:r>
              <a:rPr lang="en" sz="1000">
                <a:latin typeface="Roboto"/>
                <a:ea typeface="Roboto"/>
                <a:cs typeface="Roboto"/>
                <a:sym typeface="Roboto"/>
              </a:rPr>
              <a:t>Place boxes of different size and aspect ratio at each anchor point.</a:t>
            </a:r>
            <a:endParaRPr sz="10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4"/>
                                        </p:tgtEl>
                                        <p:attrNameLst>
                                          <p:attrName>style.visibility</p:attrName>
                                        </p:attrNameLst>
                                      </p:cBhvr>
                                      <p:to>
                                        <p:strVal val="visible"/>
                                      </p:to>
                                    </p:set>
                                    <p:animEffect transition="in" filter="fade">
                                      <p:cBhvr>
                                        <p:cTn id="7" dur="1000"/>
                                        <p:tgtEl>
                                          <p:spTgt spid="1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3"/>
                                        </p:tgtEl>
                                        <p:attrNameLst>
                                          <p:attrName>style.visibility</p:attrName>
                                        </p:attrNameLst>
                                      </p:cBhvr>
                                      <p:to>
                                        <p:strVal val="visible"/>
                                      </p:to>
                                    </p:set>
                                    <p:animEffect transition="in" filter="fade">
                                      <p:cBhvr>
                                        <p:cTn id="12" dur="1000"/>
                                        <p:tgtEl>
                                          <p:spTgt spid="1103"/>
                                        </p:tgtEl>
                                      </p:cBhvr>
                                    </p:animEffect>
                                  </p:childTnLst>
                                </p:cTn>
                              </p:par>
                              <p:par>
                                <p:cTn id="13" presetID="10" presetClass="entr" presetSubtype="0" fill="hold" nodeType="withEffect">
                                  <p:stCondLst>
                                    <p:cond delay="0"/>
                                  </p:stCondLst>
                                  <p:childTnLst>
                                    <p:set>
                                      <p:cBhvr>
                                        <p:cTn id="14" dur="1" fill="hold">
                                          <p:stCondLst>
                                            <p:cond delay="0"/>
                                          </p:stCondLst>
                                        </p:cTn>
                                        <p:tgtEl>
                                          <p:spTgt spid="1105"/>
                                        </p:tgtEl>
                                        <p:attrNameLst>
                                          <p:attrName>style.visibility</p:attrName>
                                        </p:attrNameLst>
                                      </p:cBhvr>
                                      <p:to>
                                        <p:strVal val="visible"/>
                                      </p:to>
                                    </p:set>
                                    <p:animEffect transition="in" filter="fade">
                                      <p:cBhvr>
                                        <p:cTn id="15" dur="1000"/>
                                        <p:tgtEl>
                                          <p:spTgt spid="1105"/>
                                        </p:tgtEl>
                                      </p:cBhvr>
                                    </p:animEffect>
                                  </p:childTnLst>
                                </p:cTn>
                              </p:par>
                              <p:par>
                                <p:cTn id="16" presetID="10" presetClass="entr" presetSubtype="0" fill="hold" nodeType="withEffect">
                                  <p:stCondLst>
                                    <p:cond delay="0"/>
                                  </p:stCondLst>
                                  <p:childTnLst>
                                    <p:set>
                                      <p:cBhvr>
                                        <p:cTn id="17" dur="1" fill="hold">
                                          <p:stCondLst>
                                            <p:cond delay="0"/>
                                          </p:stCondLst>
                                        </p:cTn>
                                        <p:tgtEl>
                                          <p:spTgt spid="1106"/>
                                        </p:tgtEl>
                                        <p:attrNameLst>
                                          <p:attrName>style.visibility</p:attrName>
                                        </p:attrNameLst>
                                      </p:cBhvr>
                                      <p:to>
                                        <p:strVal val="visible"/>
                                      </p:to>
                                    </p:set>
                                    <p:animEffect transition="in" filter="fade">
                                      <p:cBhvr>
                                        <p:cTn id="18" dur="1000"/>
                                        <p:tgtEl>
                                          <p:spTgt spid="1106"/>
                                        </p:tgtEl>
                                      </p:cBhvr>
                                    </p:animEffect>
                                  </p:childTnLst>
                                </p:cTn>
                              </p:par>
                              <p:par>
                                <p:cTn id="19" presetID="10" presetClass="entr" presetSubtype="0" fill="hold" nodeType="withEffect">
                                  <p:stCondLst>
                                    <p:cond delay="0"/>
                                  </p:stCondLst>
                                  <p:childTnLst>
                                    <p:set>
                                      <p:cBhvr>
                                        <p:cTn id="20" dur="1" fill="hold">
                                          <p:stCondLst>
                                            <p:cond delay="0"/>
                                          </p:stCondLst>
                                        </p:cTn>
                                        <p:tgtEl>
                                          <p:spTgt spid="1107"/>
                                        </p:tgtEl>
                                        <p:attrNameLst>
                                          <p:attrName>style.visibility</p:attrName>
                                        </p:attrNameLst>
                                      </p:cBhvr>
                                      <p:to>
                                        <p:strVal val="visible"/>
                                      </p:to>
                                    </p:set>
                                    <p:animEffect transition="in" filter="fade">
                                      <p:cBhvr>
                                        <p:cTn id="21" dur="1000"/>
                                        <p:tgtEl>
                                          <p:spTgt spid="1107"/>
                                        </p:tgtEl>
                                      </p:cBhvr>
                                    </p:animEffect>
                                  </p:childTnLst>
                                </p:cTn>
                              </p:par>
                              <p:par>
                                <p:cTn id="22" presetID="10" presetClass="entr" presetSubtype="0" fill="hold" nodeType="withEffect">
                                  <p:stCondLst>
                                    <p:cond delay="0"/>
                                  </p:stCondLst>
                                  <p:childTnLst>
                                    <p:set>
                                      <p:cBhvr>
                                        <p:cTn id="23" dur="1" fill="hold">
                                          <p:stCondLst>
                                            <p:cond delay="0"/>
                                          </p:stCondLst>
                                        </p:cTn>
                                        <p:tgtEl>
                                          <p:spTgt spid="1108"/>
                                        </p:tgtEl>
                                        <p:attrNameLst>
                                          <p:attrName>style.visibility</p:attrName>
                                        </p:attrNameLst>
                                      </p:cBhvr>
                                      <p:to>
                                        <p:strVal val="visible"/>
                                      </p:to>
                                    </p:set>
                                    <p:animEffect transition="in" filter="fade">
                                      <p:cBhvr>
                                        <p:cTn id="24" dur="1000"/>
                                        <p:tgtEl>
                                          <p:spTgt spid="1108"/>
                                        </p:tgtEl>
                                      </p:cBhvr>
                                    </p:animEffect>
                                  </p:childTnLst>
                                </p:cTn>
                              </p:par>
                              <p:par>
                                <p:cTn id="25" presetID="10" presetClass="entr" presetSubtype="0" fill="hold" nodeType="withEffect">
                                  <p:stCondLst>
                                    <p:cond delay="0"/>
                                  </p:stCondLst>
                                  <p:childTnLst>
                                    <p:set>
                                      <p:cBhvr>
                                        <p:cTn id="26" dur="1" fill="hold">
                                          <p:stCondLst>
                                            <p:cond delay="0"/>
                                          </p:stCondLst>
                                        </p:cTn>
                                        <p:tgtEl>
                                          <p:spTgt spid="1109"/>
                                        </p:tgtEl>
                                        <p:attrNameLst>
                                          <p:attrName>style.visibility</p:attrName>
                                        </p:attrNameLst>
                                      </p:cBhvr>
                                      <p:to>
                                        <p:strVal val="visible"/>
                                      </p:to>
                                    </p:set>
                                    <p:animEffect transition="in" filter="fade">
                                      <p:cBhvr>
                                        <p:cTn id="27" dur="1000"/>
                                        <p:tgtEl>
                                          <p:spTgt spid="1109"/>
                                        </p:tgtEl>
                                      </p:cBhvr>
                                    </p:animEffect>
                                  </p:childTnLst>
                                </p:cTn>
                              </p:par>
                              <p:par>
                                <p:cTn id="28" presetID="10" presetClass="entr" presetSubtype="0" fill="hold" nodeType="withEffect">
                                  <p:stCondLst>
                                    <p:cond delay="0"/>
                                  </p:stCondLst>
                                  <p:childTnLst>
                                    <p:set>
                                      <p:cBhvr>
                                        <p:cTn id="29" dur="1" fill="hold">
                                          <p:stCondLst>
                                            <p:cond delay="0"/>
                                          </p:stCondLst>
                                        </p:cTn>
                                        <p:tgtEl>
                                          <p:spTgt spid="1110"/>
                                        </p:tgtEl>
                                        <p:attrNameLst>
                                          <p:attrName>style.visibility</p:attrName>
                                        </p:attrNameLst>
                                      </p:cBhvr>
                                      <p:to>
                                        <p:strVal val="visible"/>
                                      </p:to>
                                    </p:set>
                                    <p:animEffect transition="in" filter="fade">
                                      <p:cBhvr>
                                        <p:cTn id="30" dur="1000"/>
                                        <p:tgtEl>
                                          <p:spTgt spid="1110"/>
                                        </p:tgtEl>
                                      </p:cBhvr>
                                    </p:animEffect>
                                  </p:childTnLst>
                                </p:cTn>
                              </p:par>
                              <p:par>
                                <p:cTn id="31" presetID="10" presetClass="entr" presetSubtype="0" fill="hold" nodeType="withEffect">
                                  <p:stCondLst>
                                    <p:cond delay="0"/>
                                  </p:stCondLst>
                                  <p:childTnLst>
                                    <p:set>
                                      <p:cBhvr>
                                        <p:cTn id="32" dur="1" fill="hold">
                                          <p:stCondLst>
                                            <p:cond delay="0"/>
                                          </p:stCondLst>
                                        </p:cTn>
                                        <p:tgtEl>
                                          <p:spTgt spid="1111"/>
                                        </p:tgtEl>
                                        <p:attrNameLst>
                                          <p:attrName>style.visibility</p:attrName>
                                        </p:attrNameLst>
                                      </p:cBhvr>
                                      <p:to>
                                        <p:strVal val="visible"/>
                                      </p:to>
                                    </p:set>
                                    <p:animEffect transition="in" filter="fade">
                                      <p:cBhvr>
                                        <p:cTn id="33" dur="1000"/>
                                        <p:tgtEl>
                                          <p:spTgt spid="1111"/>
                                        </p:tgtEl>
                                      </p:cBhvr>
                                    </p:animEffect>
                                  </p:childTnLst>
                                </p:cTn>
                              </p:par>
                              <p:par>
                                <p:cTn id="34" presetID="10" presetClass="entr" presetSubtype="0" fill="hold" nodeType="withEffect">
                                  <p:stCondLst>
                                    <p:cond delay="0"/>
                                  </p:stCondLst>
                                  <p:childTnLst>
                                    <p:set>
                                      <p:cBhvr>
                                        <p:cTn id="35" dur="1" fill="hold">
                                          <p:stCondLst>
                                            <p:cond delay="0"/>
                                          </p:stCondLst>
                                        </p:cTn>
                                        <p:tgtEl>
                                          <p:spTgt spid="1112"/>
                                        </p:tgtEl>
                                        <p:attrNameLst>
                                          <p:attrName>style.visibility</p:attrName>
                                        </p:attrNameLst>
                                      </p:cBhvr>
                                      <p:to>
                                        <p:strVal val="visible"/>
                                      </p:to>
                                    </p:set>
                                    <p:animEffect transition="in" filter="fade">
                                      <p:cBhvr>
                                        <p:cTn id="36" dur="1000"/>
                                        <p:tgtEl>
                                          <p:spTgt spid="1112"/>
                                        </p:tgtEl>
                                      </p:cBhvr>
                                    </p:animEffect>
                                  </p:childTnLst>
                                </p:cTn>
                              </p:par>
                              <p:par>
                                <p:cTn id="37" presetID="10" presetClass="entr" presetSubtype="0" fill="hold" nodeType="withEffect">
                                  <p:stCondLst>
                                    <p:cond delay="0"/>
                                  </p:stCondLst>
                                  <p:childTnLst>
                                    <p:set>
                                      <p:cBhvr>
                                        <p:cTn id="38" dur="1" fill="hold">
                                          <p:stCondLst>
                                            <p:cond delay="0"/>
                                          </p:stCondLst>
                                        </p:cTn>
                                        <p:tgtEl>
                                          <p:spTgt spid="1113"/>
                                        </p:tgtEl>
                                        <p:attrNameLst>
                                          <p:attrName>style.visibility</p:attrName>
                                        </p:attrNameLst>
                                      </p:cBhvr>
                                      <p:to>
                                        <p:strVal val="visible"/>
                                      </p:to>
                                    </p:set>
                                    <p:animEffect transition="in" filter="fade">
                                      <p:cBhvr>
                                        <p:cTn id="39" dur="1000"/>
                                        <p:tgtEl>
                                          <p:spTgt spid="1113"/>
                                        </p:tgtEl>
                                      </p:cBhvr>
                                    </p:animEffect>
                                  </p:childTnLst>
                                </p:cTn>
                              </p:par>
                              <p:par>
                                <p:cTn id="40" presetID="10" presetClass="entr" presetSubtype="0" fill="hold" nodeType="withEffect">
                                  <p:stCondLst>
                                    <p:cond delay="0"/>
                                  </p:stCondLst>
                                  <p:childTnLst>
                                    <p:set>
                                      <p:cBhvr>
                                        <p:cTn id="41" dur="1" fill="hold">
                                          <p:stCondLst>
                                            <p:cond delay="0"/>
                                          </p:stCondLst>
                                        </p:cTn>
                                        <p:tgtEl>
                                          <p:spTgt spid="1114"/>
                                        </p:tgtEl>
                                        <p:attrNameLst>
                                          <p:attrName>style.visibility</p:attrName>
                                        </p:attrNameLst>
                                      </p:cBhvr>
                                      <p:to>
                                        <p:strVal val="visible"/>
                                      </p:to>
                                    </p:set>
                                    <p:animEffect transition="in" filter="fade">
                                      <p:cBhvr>
                                        <p:cTn id="42" dur="1000"/>
                                        <p:tgtEl>
                                          <p:spTgt spid="1114"/>
                                        </p:tgtEl>
                                      </p:cBhvr>
                                    </p:animEffect>
                                  </p:childTnLst>
                                </p:cTn>
                              </p:par>
                              <p:par>
                                <p:cTn id="43" presetID="10" presetClass="entr" presetSubtype="0" fill="hold" nodeType="withEffect">
                                  <p:stCondLst>
                                    <p:cond delay="0"/>
                                  </p:stCondLst>
                                  <p:childTnLst>
                                    <p:set>
                                      <p:cBhvr>
                                        <p:cTn id="44" dur="1" fill="hold">
                                          <p:stCondLst>
                                            <p:cond delay="0"/>
                                          </p:stCondLst>
                                        </p:cTn>
                                        <p:tgtEl>
                                          <p:spTgt spid="1115"/>
                                        </p:tgtEl>
                                        <p:attrNameLst>
                                          <p:attrName>style.visibility</p:attrName>
                                        </p:attrNameLst>
                                      </p:cBhvr>
                                      <p:to>
                                        <p:strVal val="visible"/>
                                      </p:to>
                                    </p:set>
                                    <p:animEffect transition="in" filter="fade">
                                      <p:cBhvr>
                                        <p:cTn id="45" dur="1000"/>
                                        <p:tgtEl>
                                          <p:spTgt spid="1115"/>
                                        </p:tgtEl>
                                      </p:cBhvr>
                                    </p:animEffect>
                                  </p:childTnLst>
                                </p:cTn>
                              </p:par>
                              <p:par>
                                <p:cTn id="46" presetID="10" presetClass="entr" presetSubtype="0" fill="hold" nodeType="withEffect">
                                  <p:stCondLst>
                                    <p:cond delay="0"/>
                                  </p:stCondLst>
                                  <p:childTnLst>
                                    <p:set>
                                      <p:cBhvr>
                                        <p:cTn id="47" dur="1" fill="hold">
                                          <p:stCondLst>
                                            <p:cond delay="0"/>
                                          </p:stCondLst>
                                        </p:cTn>
                                        <p:tgtEl>
                                          <p:spTgt spid="1116"/>
                                        </p:tgtEl>
                                        <p:attrNameLst>
                                          <p:attrName>style.visibility</p:attrName>
                                        </p:attrNameLst>
                                      </p:cBhvr>
                                      <p:to>
                                        <p:strVal val="visible"/>
                                      </p:to>
                                    </p:set>
                                    <p:animEffect transition="in" filter="fade">
                                      <p:cBhvr>
                                        <p:cTn id="48" dur="1000"/>
                                        <p:tgtEl>
                                          <p:spTgt spid="1116"/>
                                        </p:tgtEl>
                                      </p:cBhvr>
                                    </p:animEffect>
                                  </p:childTnLst>
                                </p:cTn>
                              </p:par>
                              <p:par>
                                <p:cTn id="49" presetID="10" presetClass="entr" presetSubtype="0" fill="hold" nodeType="withEffect">
                                  <p:stCondLst>
                                    <p:cond delay="0"/>
                                  </p:stCondLst>
                                  <p:childTnLst>
                                    <p:set>
                                      <p:cBhvr>
                                        <p:cTn id="50" dur="1" fill="hold">
                                          <p:stCondLst>
                                            <p:cond delay="0"/>
                                          </p:stCondLst>
                                        </p:cTn>
                                        <p:tgtEl>
                                          <p:spTgt spid="1117"/>
                                        </p:tgtEl>
                                        <p:attrNameLst>
                                          <p:attrName>style.visibility</p:attrName>
                                        </p:attrNameLst>
                                      </p:cBhvr>
                                      <p:to>
                                        <p:strVal val="visible"/>
                                      </p:to>
                                    </p:set>
                                    <p:animEffect transition="in" filter="fade">
                                      <p:cBhvr>
                                        <p:cTn id="51" dur="1000"/>
                                        <p:tgtEl>
                                          <p:spTgt spid="1117"/>
                                        </p:tgtEl>
                                      </p:cBhvr>
                                    </p:animEffect>
                                  </p:childTnLst>
                                </p:cTn>
                              </p:par>
                              <p:par>
                                <p:cTn id="52" presetID="10" presetClass="entr" presetSubtype="0" fill="hold" nodeType="withEffect">
                                  <p:stCondLst>
                                    <p:cond delay="0"/>
                                  </p:stCondLst>
                                  <p:childTnLst>
                                    <p:set>
                                      <p:cBhvr>
                                        <p:cTn id="53" dur="1" fill="hold">
                                          <p:stCondLst>
                                            <p:cond delay="0"/>
                                          </p:stCondLst>
                                        </p:cTn>
                                        <p:tgtEl>
                                          <p:spTgt spid="1118"/>
                                        </p:tgtEl>
                                        <p:attrNameLst>
                                          <p:attrName>style.visibility</p:attrName>
                                        </p:attrNameLst>
                                      </p:cBhvr>
                                      <p:to>
                                        <p:strVal val="visible"/>
                                      </p:to>
                                    </p:set>
                                    <p:animEffect transition="in" filter="fade">
                                      <p:cBhvr>
                                        <p:cTn id="54" dur="1000"/>
                                        <p:tgtEl>
                                          <p:spTgt spid="1118"/>
                                        </p:tgtEl>
                                      </p:cBhvr>
                                    </p:animEffect>
                                  </p:childTnLst>
                                </p:cTn>
                              </p:par>
                              <p:par>
                                <p:cTn id="55" presetID="10" presetClass="entr" presetSubtype="0" fill="hold" nodeType="withEffect">
                                  <p:stCondLst>
                                    <p:cond delay="0"/>
                                  </p:stCondLst>
                                  <p:childTnLst>
                                    <p:set>
                                      <p:cBhvr>
                                        <p:cTn id="56" dur="1" fill="hold">
                                          <p:stCondLst>
                                            <p:cond delay="0"/>
                                          </p:stCondLst>
                                        </p:cTn>
                                        <p:tgtEl>
                                          <p:spTgt spid="1119"/>
                                        </p:tgtEl>
                                        <p:attrNameLst>
                                          <p:attrName>style.visibility</p:attrName>
                                        </p:attrNameLst>
                                      </p:cBhvr>
                                      <p:to>
                                        <p:strVal val="visible"/>
                                      </p:to>
                                    </p:set>
                                    <p:animEffect transition="in" filter="fade">
                                      <p:cBhvr>
                                        <p:cTn id="57" dur="1000"/>
                                        <p:tgtEl>
                                          <p:spTgt spid="1119"/>
                                        </p:tgtEl>
                                      </p:cBhvr>
                                    </p:animEffect>
                                  </p:childTnLst>
                                </p:cTn>
                              </p:par>
                              <p:par>
                                <p:cTn id="58" presetID="10" presetClass="entr" presetSubtype="0" fill="hold" nodeType="withEffect">
                                  <p:stCondLst>
                                    <p:cond delay="0"/>
                                  </p:stCondLst>
                                  <p:childTnLst>
                                    <p:set>
                                      <p:cBhvr>
                                        <p:cTn id="59" dur="1" fill="hold">
                                          <p:stCondLst>
                                            <p:cond delay="0"/>
                                          </p:stCondLst>
                                        </p:cTn>
                                        <p:tgtEl>
                                          <p:spTgt spid="1120"/>
                                        </p:tgtEl>
                                        <p:attrNameLst>
                                          <p:attrName>style.visibility</p:attrName>
                                        </p:attrNameLst>
                                      </p:cBhvr>
                                      <p:to>
                                        <p:strVal val="visible"/>
                                      </p:to>
                                    </p:set>
                                    <p:animEffect transition="in" filter="fade">
                                      <p:cBhvr>
                                        <p:cTn id="60" dur="1000"/>
                                        <p:tgtEl>
                                          <p:spTgt spid="1120"/>
                                        </p:tgtEl>
                                      </p:cBhvr>
                                    </p:animEffect>
                                  </p:childTnLst>
                                </p:cTn>
                              </p:par>
                              <p:par>
                                <p:cTn id="61" presetID="10" presetClass="entr" presetSubtype="0" fill="hold" nodeType="withEffect">
                                  <p:stCondLst>
                                    <p:cond delay="0"/>
                                  </p:stCondLst>
                                  <p:childTnLst>
                                    <p:set>
                                      <p:cBhvr>
                                        <p:cTn id="62" dur="1" fill="hold">
                                          <p:stCondLst>
                                            <p:cond delay="0"/>
                                          </p:stCondLst>
                                        </p:cTn>
                                        <p:tgtEl>
                                          <p:spTgt spid="1121"/>
                                        </p:tgtEl>
                                        <p:attrNameLst>
                                          <p:attrName>style.visibility</p:attrName>
                                        </p:attrNameLst>
                                      </p:cBhvr>
                                      <p:to>
                                        <p:strVal val="visible"/>
                                      </p:to>
                                    </p:set>
                                    <p:animEffect transition="in" filter="fade">
                                      <p:cBhvr>
                                        <p:cTn id="63" dur="1000"/>
                                        <p:tgtEl>
                                          <p:spTgt spid="1121"/>
                                        </p:tgtEl>
                                      </p:cBhvr>
                                    </p:animEffect>
                                  </p:childTnLst>
                                </p:cTn>
                              </p:par>
                              <p:par>
                                <p:cTn id="64" presetID="10" presetClass="entr" presetSubtype="0" fill="hold" nodeType="withEffect">
                                  <p:stCondLst>
                                    <p:cond delay="0"/>
                                  </p:stCondLst>
                                  <p:childTnLst>
                                    <p:set>
                                      <p:cBhvr>
                                        <p:cTn id="65" dur="1" fill="hold">
                                          <p:stCondLst>
                                            <p:cond delay="0"/>
                                          </p:stCondLst>
                                        </p:cTn>
                                        <p:tgtEl>
                                          <p:spTgt spid="1122"/>
                                        </p:tgtEl>
                                        <p:attrNameLst>
                                          <p:attrName>style.visibility</p:attrName>
                                        </p:attrNameLst>
                                      </p:cBhvr>
                                      <p:to>
                                        <p:strVal val="visible"/>
                                      </p:to>
                                    </p:set>
                                    <p:animEffect transition="in" filter="fade">
                                      <p:cBhvr>
                                        <p:cTn id="66" dur="1000"/>
                                        <p:tgtEl>
                                          <p:spTgt spid="1122"/>
                                        </p:tgtEl>
                                      </p:cBhvr>
                                    </p:animEffect>
                                  </p:childTnLst>
                                </p:cTn>
                              </p:par>
                              <p:par>
                                <p:cTn id="67" presetID="10" presetClass="entr" presetSubtype="0" fill="hold" nodeType="withEffect">
                                  <p:stCondLst>
                                    <p:cond delay="0"/>
                                  </p:stCondLst>
                                  <p:childTnLst>
                                    <p:set>
                                      <p:cBhvr>
                                        <p:cTn id="68" dur="1" fill="hold">
                                          <p:stCondLst>
                                            <p:cond delay="0"/>
                                          </p:stCondLst>
                                        </p:cTn>
                                        <p:tgtEl>
                                          <p:spTgt spid="1123"/>
                                        </p:tgtEl>
                                        <p:attrNameLst>
                                          <p:attrName>style.visibility</p:attrName>
                                        </p:attrNameLst>
                                      </p:cBhvr>
                                      <p:to>
                                        <p:strVal val="visible"/>
                                      </p:to>
                                    </p:set>
                                    <p:animEffect transition="in" filter="fade">
                                      <p:cBhvr>
                                        <p:cTn id="69" dur="1000"/>
                                        <p:tgtEl>
                                          <p:spTgt spid="1123"/>
                                        </p:tgtEl>
                                      </p:cBhvr>
                                    </p:animEffect>
                                  </p:childTnLst>
                                </p:cTn>
                              </p:par>
                              <p:par>
                                <p:cTn id="70" presetID="10" presetClass="entr" presetSubtype="0" fill="hold" nodeType="withEffect">
                                  <p:stCondLst>
                                    <p:cond delay="0"/>
                                  </p:stCondLst>
                                  <p:childTnLst>
                                    <p:set>
                                      <p:cBhvr>
                                        <p:cTn id="71" dur="1" fill="hold">
                                          <p:stCondLst>
                                            <p:cond delay="0"/>
                                          </p:stCondLst>
                                        </p:cTn>
                                        <p:tgtEl>
                                          <p:spTgt spid="1124"/>
                                        </p:tgtEl>
                                        <p:attrNameLst>
                                          <p:attrName>style.visibility</p:attrName>
                                        </p:attrNameLst>
                                      </p:cBhvr>
                                      <p:to>
                                        <p:strVal val="visible"/>
                                      </p:to>
                                    </p:set>
                                    <p:animEffect transition="in" filter="fade">
                                      <p:cBhvr>
                                        <p:cTn id="72" dur="1000"/>
                                        <p:tgtEl>
                                          <p:spTgt spid="1124"/>
                                        </p:tgtEl>
                                      </p:cBhvr>
                                    </p:animEffect>
                                  </p:childTnLst>
                                </p:cTn>
                              </p:par>
                              <p:par>
                                <p:cTn id="73" presetID="10" presetClass="entr" presetSubtype="0" fill="hold" nodeType="withEffect">
                                  <p:stCondLst>
                                    <p:cond delay="0"/>
                                  </p:stCondLst>
                                  <p:childTnLst>
                                    <p:set>
                                      <p:cBhvr>
                                        <p:cTn id="74" dur="1" fill="hold">
                                          <p:stCondLst>
                                            <p:cond delay="0"/>
                                          </p:stCondLst>
                                        </p:cTn>
                                        <p:tgtEl>
                                          <p:spTgt spid="1125"/>
                                        </p:tgtEl>
                                        <p:attrNameLst>
                                          <p:attrName>style.visibility</p:attrName>
                                        </p:attrNameLst>
                                      </p:cBhvr>
                                      <p:to>
                                        <p:strVal val="visible"/>
                                      </p:to>
                                    </p:set>
                                    <p:animEffect transition="in" filter="fade">
                                      <p:cBhvr>
                                        <p:cTn id="75" dur="1000"/>
                                        <p:tgtEl>
                                          <p:spTgt spid="1125"/>
                                        </p:tgtEl>
                                      </p:cBhvr>
                                    </p:animEffect>
                                  </p:childTnLst>
                                </p:cTn>
                              </p:par>
                              <p:par>
                                <p:cTn id="76" presetID="10" presetClass="entr" presetSubtype="0" fill="hold" nodeType="withEffect">
                                  <p:stCondLst>
                                    <p:cond delay="0"/>
                                  </p:stCondLst>
                                  <p:childTnLst>
                                    <p:set>
                                      <p:cBhvr>
                                        <p:cTn id="77" dur="1" fill="hold">
                                          <p:stCondLst>
                                            <p:cond delay="0"/>
                                          </p:stCondLst>
                                        </p:cTn>
                                        <p:tgtEl>
                                          <p:spTgt spid="1126"/>
                                        </p:tgtEl>
                                        <p:attrNameLst>
                                          <p:attrName>style.visibility</p:attrName>
                                        </p:attrNameLst>
                                      </p:cBhvr>
                                      <p:to>
                                        <p:strVal val="visible"/>
                                      </p:to>
                                    </p:set>
                                    <p:animEffect transition="in" filter="fade">
                                      <p:cBhvr>
                                        <p:cTn id="78" dur="1000"/>
                                        <p:tgtEl>
                                          <p:spTgt spid="1126"/>
                                        </p:tgtEl>
                                      </p:cBhvr>
                                    </p:animEffect>
                                  </p:childTnLst>
                                </p:cTn>
                              </p:par>
                              <p:par>
                                <p:cTn id="79" presetID="10" presetClass="entr" presetSubtype="0" fill="hold" nodeType="withEffect">
                                  <p:stCondLst>
                                    <p:cond delay="0"/>
                                  </p:stCondLst>
                                  <p:childTnLst>
                                    <p:set>
                                      <p:cBhvr>
                                        <p:cTn id="80" dur="1" fill="hold">
                                          <p:stCondLst>
                                            <p:cond delay="0"/>
                                          </p:stCondLst>
                                        </p:cTn>
                                        <p:tgtEl>
                                          <p:spTgt spid="1127"/>
                                        </p:tgtEl>
                                        <p:attrNameLst>
                                          <p:attrName>style.visibility</p:attrName>
                                        </p:attrNameLst>
                                      </p:cBhvr>
                                      <p:to>
                                        <p:strVal val="visible"/>
                                      </p:to>
                                    </p:set>
                                    <p:animEffect transition="in" filter="fade">
                                      <p:cBhvr>
                                        <p:cTn id="81" dur="1000"/>
                                        <p:tgtEl>
                                          <p:spTgt spid="1127"/>
                                        </p:tgtEl>
                                      </p:cBhvr>
                                    </p:animEffect>
                                  </p:childTnLst>
                                </p:cTn>
                              </p:par>
                              <p:par>
                                <p:cTn id="82" presetID="10" presetClass="entr" presetSubtype="0" fill="hold" nodeType="withEffect">
                                  <p:stCondLst>
                                    <p:cond delay="0"/>
                                  </p:stCondLst>
                                  <p:childTnLst>
                                    <p:set>
                                      <p:cBhvr>
                                        <p:cTn id="83" dur="1" fill="hold">
                                          <p:stCondLst>
                                            <p:cond delay="0"/>
                                          </p:stCondLst>
                                        </p:cTn>
                                        <p:tgtEl>
                                          <p:spTgt spid="1128"/>
                                        </p:tgtEl>
                                        <p:attrNameLst>
                                          <p:attrName>style.visibility</p:attrName>
                                        </p:attrNameLst>
                                      </p:cBhvr>
                                      <p:to>
                                        <p:strVal val="visible"/>
                                      </p:to>
                                    </p:set>
                                    <p:animEffect transition="in" filter="fade">
                                      <p:cBhvr>
                                        <p:cTn id="84" dur="1000"/>
                                        <p:tgtEl>
                                          <p:spTgt spid="1128"/>
                                        </p:tgtEl>
                                      </p:cBhvr>
                                    </p:animEffect>
                                  </p:childTnLst>
                                </p:cTn>
                              </p:par>
                              <p:par>
                                <p:cTn id="85" presetID="10" presetClass="entr" presetSubtype="0" fill="hold" nodeType="withEffect">
                                  <p:stCondLst>
                                    <p:cond delay="0"/>
                                  </p:stCondLst>
                                  <p:childTnLst>
                                    <p:set>
                                      <p:cBhvr>
                                        <p:cTn id="86" dur="1" fill="hold">
                                          <p:stCondLst>
                                            <p:cond delay="0"/>
                                          </p:stCondLst>
                                        </p:cTn>
                                        <p:tgtEl>
                                          <p:spTgt spid="1129"/>
                                        </p:tgtEl>
                                        <p:attrNameLst>
                                          <p:attrName>style.visibility</p:attrName>
                                        </p:attrNameLst>
                                      </p:cBhvr>
                                      <p:to>
                                        <p:strVal val="visible"/>
                                      </p:to>
                                    </p:set>
                                    <p:animEffect transition="in" filter="fade">
                                      <p:cBhvr>
                                        <p:cTn id="87" dur="1000"/>
                                        <p:tgtEl>
                                          <p:spTgt spid="1129"/>
                                        </p:tgtEl>
                                      </p:cBhvr>
                                    </p:animEffect>
                                  </p:childTnLst>
                                </p:cTn>
                              </p:par>
                              <p:par>
                                <p:cTn id="88" presetID="10" presetClass="entr" presetSubtype="0" fill="hold" nodeType="withEffect">
                                  <p:stCondLst>
                                    <p:cond delay="0"/>
                                  </p:stCondLst>
                                  <p:childTnLst>
                                    <p:set>
                                      <p:cBhvr>
                                        <p:cTn id="89" dur="1" fill="hold">
                                          <p:stCondLst>
                                            <p:cond delay="0"/>
                                          </p:stCondLst>
                                        </p:cTn>
                                        <p:tgtEl>
                                          <p:spTgt spid="1130"/>
                                        </p:tgtEl>
                                        <p:attrNameLst>
                                          <p:attrName>style.visibility</p:attrName>
                                        </p:attrNameLst>
                                      </p:cBhvr>
                                      <p:to>
                                        <p:strVal val="visible"/>
                                      </p:to>
                                    </p:set>
                                    <p:animEffect transition="in" filter="fade">
                                      <p:cBhvr>
                                        <p:cTn id="90" dur="1000"/>
                                        <p:tgtEl>
                                          <p:spTgt spid="1130"/>
                                        </p:tgtEl>
                                      </p:cBhvr>
                                    </p:animEffect>
                                  </p:childTnLst>
                                </p:cTn>
                              </p:par>
                              <p:par>
                                <p:cTn id="91" presetID="10" presetClass="entr" presetSubtype="0" fill="hold" nodeType="withEffect">
                                  <p:stCondLst>
                                    <p:cond delay="0"/>
                                  </p:stCondLst>
                                  <p:childTnLst>
                                    <p:set>
                                      <p:cBhvr>
                                        <p:cTn id="92" dur="1" fill="hold">
                                          <p:stCondLst>
                                            <p:cond delay="0"/>
                                          </p:stCondLst>
                                        </p:cTn>
                                        <p:tgtEl>
                                          <p:spTgt spid="1131"/>
                                        </p:tgtEl>
                                        <p:attrNameLst>
                                          <p:attrName>style.visibility</p:attrName>
                                        </p:attrNameLst>
                                      </p:cBhvr>
                                      <p:to>
                                        <p:strVal val="visible"/>
                                      </p:to>
                                    </p:set>
                                    <p:animEffect transition="in" filter="fade">
                                      <p:cBhvr>
                                        <p:cTn id="93" dur="1000"/>
                                        <p:tgtEl>
                                          <p:spTgt spid="1131"/>
                                        </p:tgtEl>
                                      </p:cBhvr>
                                    </p:animEffect>
                                  </p:childTnLst>
                                </p:cTn>
                              </p:par>
                              <p:par>
                                <p:cTn id="94" presetID="10" presetClass="entr" presetSubtype="0" fill="hold" nodeType="withEffect">
                                  <p:stCondLst>
                                    <p:cond delay="0"/>
                                  </p:stCondLst>
                                  <p:childTnLst>
                                    <p:set>
                                      <p:cBhvr>
                                        <p:cTn id="95" dur="1" fill="hold">
                                          <p:stCondLst>
                                            <p:cond delay="0"/>
                                          </p:stCondLst>
                                        </p:cTn>
                                        <p:tgtEl>
                                          <p:spTgt spid="1132"/>
                                        </p:tgtEl>
                                        <p:attrNameLst>
                                          <p:attrName>style.visibility</p:attrName>
                                        </p:attrNameLst>
                                      </p:cBhvr>
                                      <p:to>
                                        <p:strVal val="visible"/>
                                      </p:to>
                                    </p:set>
                                    <p:animEffect transition="in" filter="fade">
                                      <p:cBhvr>
                                        <p:cTn id="96" dur="1000"/>
                                        <p:tgtEl>
                                          <p:spTgt spid="1132"/>
                                        </p:tgtEl>
                                      </p:cBhvr>
                                    </p:animEffect>
                                  </p:childTnLst>
                                </p:cTn>
                              </p:par>
                              <p:par>
                                <p:cTn id="97" presetID="10" presetClass="entr" presetSubtype="0" fill="hold" nodeType="withEffect">
                                  <p:stCondLst>
                                    <p:cond delay="0"/>
                                  </p:stCondLst>
                                  <p:childTnLst>
                                    <p:set>
                                      <p:cBhvr>
                                        <p:cTn id="98" dur="1" fill="hold">
                                          <p:stCondLst>
                                            <p:cond delay="0"/>
                                          </p:stCondLst>
                                        </p:cTn>
                                        <p:tgtEl>
                                          <p:spTgt spid="1133"/>
                                        </p:tgtEl>
                                        <p:attrNameLst>
                                          <p:attrName>style.visibility</p:attrName>
                                        </p:attrNameLst>
                                      </p:cBhvr>
                                      <p:to>
                                        <p:strVal val="visible"/>
                                      </p:to>
                                    </p:set>
                                    <p:animEffect transition="in" filter="fade">
                                      <p:cBhvr>
                                        <p:cTn id="99" dur="1000"/>
                                        <p:tgtEl>
                                          <p:spTgt spid="1133"/>
                                        </p:tgtEl>
                                      </p:cBhvr>
                                    </p:animEffect>
                                  </p:childTnLst>
                                </p:cTn>
                              </p:par>
                              <p:par>
                                <p:cTn id="100" presetID="10" presetClass="entr" presetSubtype="0" fill="hold" nodeType="withEffect">
                                  <p:stCondLst>
                                    <p:cond delay="0"/>
                                  </p:stCondLst>
                                  <p:childTnLst>
                                    <p:set>
                                      <p:cBhvr>
                                        <p:cTn id="101" dur="1" fill="hold">
                                          <p:stCondLst>
                                            <p:cond delay="0"/>
                                          </p:stCondLst>
                                        </p:cTn>
                                        <p:tgtEl>
                                          <p:spTgt spid="1134"/>
                                        </p:tgtEl>
                                        <p:attrNameLst>
                                          <p:attrName>style.visibility</p:attrName>
                                        </p:attrNameLst>
                                      </p:cBhvr>
                                      <p:to>
                                        <p:strVal val="visible"/>
                                      </p:to>
                                    </p:set>
                                    <p:animEffect transition="in" filter="fade">
                                      <p:cBhvr>
                                        <p:cTn id="102" dur="1000"/>
                                        <p:tgtEl>
                                          <p:spTgt spid="11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135"/>
                                        </p:tgtEl>
                                        <p:attrNameLst>
                                          <p:attrName>style.visibility</p:attrName>
                                        </p:attrNameLst>
                                      </p:cBhvr>
                                      <p:to>
                                        <p:strVal val="visible"/>
                                      </p:to>
                                    </p:set>
                                    <p:animEffect transition="in" filter="fade">
                                      <p:cBhvr>
                                        <p:cTn id="105" dur="1000"/>
                                        <p:tgtEl>
                                          <p:spTgt spid="1135"/>
                                        </p:tgtEl>
                                      </p:cBhvr>
                                    </p:animEffect>
                                  </p:childTnLst>
                                </p:cTn>
                              </p:par>
                              <p:par>
                                <p:cTn id="106" presetID="10" presetClass="entr" presetSubtype="0" fill="hold" nodeType="withEffect">
                                  <p:stCondLst>
                                    <p:cond delay="0"/>
                                  </p:stCondLst>
                                  <p:childTnLst>
                                    <p:set>
                                      <p:cBhvr>
                                        <p:cTn id="107" dur="1" fill="hold">
                                          <p:stCondLst>
                                            <p:cond delay="0"/>
                                          </p:stCondLst>
                                        </p:cTn>
                                        <p:tgtEl>
                                          <p:spTgt spid="1136"/>
                                        </p:tgtEl>
                                        <p:attrNameLst>
                                          <p:attrName>style.visibility</p:attrName>
                                        </p:attrNameLst>
                                      </p:cBhvr>
                                      <p:to>
                                        <p:strVal val="visible"/>
                                      </p:to>
                                    </p:set>
                                    <p:animEffect transition="in" filter="fade">
                                      <p:cBhvr>
                                        <p:cTn id="108" dur="1000"/>
                                        <p:tgtEl>
                                          <p:spTgt spid="1136"/>
                                        </p:tgtEl>
                                      </p:cBhvr>
                                    </p:animEffect>
                                  </p:childTnLst>
                                </p:cTn>
                              </p:par>
                              <p:par>
                                <p:cTn id="109" presetID="10" presetClass="entr" presetSubtype="0" fill="hold" nodeType="withEffect">
                                  <p:stCondLst>
                                    <p:cond delay="0"/>
                                  </p:stCondLst>
                                  <p:childTnLst>
                                    <p:set>
                                      <p:cBhvr>
                                        <p:cTn id="110" dur="1" fill="hold">
                                          <p:stCondLst>
                                            <p:cond delay="0"/>
                                          </p:stCondLst>
                                        </p:cTn>
                                        <p:tgtEl>
                                          <p:spTgt spid="1137"/>
                                        </p:tgtEl>
                                        <p:attrNameLst>
                                          <p:attrName>style.visibility</p:attrName>
                                        </p:attrNameLst>
                                      </p:cBhvr>
                                      <p:to>
                                        <p:strVal val="visible"/>
                                      </p:to>
                                    </p:set>
                                    <p:animEffect transition="in" filter="fade">
                                      <p:cBhvr>
                                        <p:cTn id="111" dur="1000"/>
                                        <p:tgtEl>
                                          <p:spTgt spid="1137"/>
                                        </p:tgtEl>
                                      </p:cBhvr>
                                    </p:animEffect>
                                  </p:childTnLst>
                                </p:cTn>
                              </p:par>
                              <p:par>
                                <p:cTn id="112" presetID="10" presetClass="entr" presetSubtype="0" fill="hold" nodeType="withEffect">
                                  <p:stCondLst>
                                    <p:cond delay="0"/>
                                  </p:stCondLst>
                                  <p:childTnLst>
                                    <p:set>
                                      <p:cBhvr>
                                        <p:cTn id="113" dur="1" fill="hold">
                                          <p:stCondLst>
                                            <p:cond delay="0"/>
                                          </p:stCondLst>
                                        </p:cTn>
                                        <p:tgtEl>
                                          <p:spTgt spid="1138"/>
                                        </p:tgtEl>
                                        <p:attrNameLst>
                                          <p:attrName>style.visibility</p:attrName>
                                        </p:attrNameLst>
                                      </p:cBhvr>
                                      <p:to>
                                        <p:strVal val="visible"/>
                                      </p:to>
                                    </p:set>
                                    <p:animEffect transition="in" filter="fade">
                                      <p:cBhvr>
                                        <p:cTn id="114" dur="1000"/>
                                        <p:tgtEl>
                                          <p:spTgt spid="113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139"/>
                                        </p:tgtEl>
                                        <p:attrNameLst>
                                          <p:attrName>style.visibility</p:attrName>
                                        </p:attrNameLst>
                                      </p:cBhvr>
                                      <p:to>
                                        <p:strVal val="visible"/>
                                      </p:to>
                                    </p:set>
                                    <p:animEffect transition="in" filter="fade">
                                      <p:cBhvr>
                                        <p:cTn id="119" dur="1000"/>
                                        <p:tgtEl>
                                          <p:spTgt spid="113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1140"/>
                                        </p:tgtEl>
                                        <p:attrNameLst>
                                          <p:attrName>style.visibility</p:attrName>
                                        </p:attrNameLst>
                                      </p:cBhvr>
                                      <p:to>
                                        <p:strVal val="visible"/>
                                      </p:to>
                                    </p:set>
                                    <p:animEffect transition="in" filter="fade">
                                      <p:cBhvr>
                                        <p:cTn id="124" dur="1000"/>
                                        <p:tgtEl>
                                          <p:spTgt spid="1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pic>
        <p:nvPicPr>
          <p:cNvPr id="1145" name="Google Shape;1145;p80"/>
          <p:cNvPicPr preferRelativeResize="0"/>
          <p:nvPr/>
        </p:nvPicPr>
        <p:blipFill>
          <a:blip r:embed="rId3">
            <a:alphaModFix/>
          </a:blip>
          <a:stretch>
            <a:fillRect/>
          </a:stretch>
        </p:blipFill>
        <p:spPr>
          <a:xfrm>
            <a:off x="832124" y="590325"/>
            <a:ext cx="4318500" cy="2951700"/>
          </a:xfrm>
          <a:prstGeom prst="rect">
            <a:avLst/>
          </a:prstGeom>
          <a:noFill/>
          <a:ln>
            <a:noFill/>
          </a:ln>
        </p:spPr>
      </p:pic>
      <p:sp>
        <p:nvSpPr>
          <p:cNvPr id="1146" name="Google Shape;1146;p80"/>
          <p:cNvSpPr txBox="1"/>
          <p:nvPr/>
        </p:nvSpPr>
        <p:spPr>
          <a:xfrm>
            <a:off x="911525" y="4074225"/>
            <a:ext cx="3969900" cy="5913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 sz="1800">
                <a:solidFill>
                  <a:schemeClr val="accent2"/>
                </a:solidFill>
                <a:latin typeface="Roboto"/>
                <a:ea typeface="Roboto"/>
                <a:cs typeface="Roboto"/>
                <a:sym typeface="Roboto"/>
              </a:rPr>
              <a:t>Understanding Anchor Boxes</a:t>
            </a:r>
            <a:endParaRPr sz="1000">
              <a:solidFill>
                <a:schemeClr val="accent2"/>
              </a:solidFill>
              <a:latin typeface="Roboto"/>
              <a:ea typeface="Roboto"/>
              <a:cs typeface="Roboto"/>
              <a:sym typeface="Roboto"/>
            </a:endParaRPr>
          </a:p>
        </p:txBody>
      </p:sp>
      <p:sp>
        <p:nvSpPr>
          <p:cNvPr id="1147" name="Google Shape;1147;p80"/>
          <p:cNvSpPr/>
          <p:nvPr/>
        </p:nvSpPr>
        <p:spPr>
          <a:xfrm>
            <a:off x="832125" y="590325"/>
            <a:ext cx="4318500" cy="295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0"/>
          <p:cNvSpPr txBox="1"/>
          <p:nvPr/>
        </p:nvSpPr>
        <p:spPr>
          <a:xfrm>
            <a:off x="515675" y="5112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149" name="Google Shape;1149;p80"/>
          <p:cNvSpPr txBox="1"/>
          <p:nvPr/>
        </p:nvSpPr>
        <p:spPr>
          <a:xfrm>
            <a:off x="515675" y="10446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100</a:t>
            </a:r>
            <a:endParaRPr sz="600">
              <a:solidFill>
                <a:srgbClr val="434343"/>
              </a:solidFill>
              <a:latin typeface="Roboto"/>
              <a:ea typeface="Roboto"/>
              <a:cs typeface="Roboto"/>
              <a:sym typeface="Roboto"/>
            </a:endParaRPr>
          </a:p>
        </p:txBody>
      </p:sp>
      <p:sp>
        <p:nvSpPr>
          <p:cNvPr id="1150" name="Google Shape;1150;p80"/>
          <p:cNvSpPr txBox="1"/>
          <p:nvPr/>
        </p:nvSpPr>
        <p:spPr>
          <a:xfrm>
            <a:off x="515675" y="15780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200</a:t>
            </a:r>
            <a:endParaRPr sz="600">
              <a:solidFill>
                <a:srgbClr val="434343"/>
              </a:solidFill>
              <a:latin typeface="Roboto"/>
              <a:ea typeface="Roboto"/>
              <a:cs typeface="Roboto"/>
              <a:sym typeface="Roboto"/>
            </a:endParaRPr>
          </a:p>
        </p:txBody>
      </p:sp>
      <p:sp>
        <p:nvSpPr>
          <p:cNvPr id="1151" name="Google Shape;1151;p80"/>
          <p:cNvSpPr txBox="1"/>
          <p:nvPr/>
        </p:nvSpPr>
        <p:spPr>
          <a:xfrm>
            <a:off x="515675" y="2111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300</a:t>
            </a:r>
            <a:endParaRPr sz="600">
              <a:solidFill>
                <a:srgbClr val="434343"/>
              </a:solidFill>
              <a:latin typeface="Roboto"/>
              <a:ea typeface="Roboto"/>
              <a:cs typeface="Roboto"/>
              <a:sym typeface="Roboto"/>
            </a:endParaRPr>
          </a:p>
        </p:txBody>
      </p:sp>
      <p:sp>
        <p:nvSpPr>
          <p:cNvPr id="1152" name="Google Shape;1152;p80"/>
          <p:cNvSpPr txBox="1"/>
          <p:nvPr/>
        </p:nvSpPr>
        <p:spPr>
          <a:xfrm>
            <a:off x="515675" y="25686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400</a:t>
            </a:r>
            <a:endParaRPr sz="600">
              <a:solidFill>
                <a:srgbClr val="434343"/>
              </a:solidFill>
              <a:latin typeface="Roboto"/>
              <a:ea typeface="Roboto"/>
              <a:cs typeface="Roboto"/>
              <a:sym typeface="Roboto"/>
            </a:endParaRPr>
          </a:p>
        </p:txBody>
      </p:sp>
      <p:sp>
        <p:nvSpPr>
          <p:cNvPr id="1153" name="Google Shape;1153;p80"/>
          <p:cNvSpPr txBox="1"/>
          <p:nvPr/>
        </p:nvSpPr>
        <p:spPr>
          <a:xfrm>
            <a:off x="515675" y="30258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500</a:t>
            </a:r>
            <a:endParaRPr sz="600">
              <a:solidFill>
                <a:srgbClr val="434343"/>
              </a:solidFill>
              <a:latin typeface="Roboto"/>
              <a:ea typeface="Roboto"/>
              <a:cs typeface="Roboto"/>
              <a:sym typeface="Roboto"/>
            </a:endParaRPr>
          </a:p>
        </p:txBody>
      </p:sp>
      <p:sp>
        <p:nvSpPr>
          <p:cNvPr id="1154" name="Google Shape;1154;p80"/>
          <p:cNvSpPr txBox="1"/>
          <p:nvPr/>
        </p:nvSpPr>
        <p:spPr>
          <a:xfrm>
            <a:off x="515675" y="34068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600</a:t>
            </a:r>
            <a:endParaRPr sz="600">
              <a:solidFill>
                <a:srgbClr val="434343"/>
              </a:solidFill>
              <a:latin typeface="Roboto"/>
              <a:ea typeface="Roboto"/>
              <a:cs typeface="Roboto"/>
              <a:sym typeface="Roboto"/>
            </a:endParaRPr>
          </a:p>
        </p:txBody>
      </p:sp>
      <p:sp>
        <p:nvSpPr>
          <p:cNvPr id="1155" name="Google Shape;1155;p80"/>
          <p:cNvSpPr txBox="1"/>
          <p:nvPr/>
        </p:nvSpPr>
        <p:spPr>
          <a:xfrm>
            <a:off x="12014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100</a:t>
            </a:r>
            <a:endParaRPr sz="600">
              <a:solidFill>
                <a:srgbClr val="434343"/>
              </a:solidFill>
              <a:latin typeface="Roboto"/>
              <a:ea typeface="Roboto"/>
              <a:cs typeface="Roboto"/>
              <a:sym typeface="Roboto"/>
            </a:endParaRPr>
          </a:p>
        </p:txBody>
      </p:sp>
      <p:sp>
        <p:nvSpPr>
          <p:cNvPr id="1156" name="Google Shape;1156;p80"/>
          <p:cNvSpPr txBox="1"/>
          <p:nvPr/>
        </p:nvSpPr>
        <p:spPr>
          <a:xfrm>
            <a:off x="17348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200</a:t>
            </a:r>
            <a:endParaRPr sz="600">
              <a:solidFill>
                <a:srgbClr val="434343"/>
              </a:solidFill>
              <a:latin typeface="Roboto"/>
              <a:ea typeface="Roboto"/>
              <a:cs typeface="Roboto"/>
              <a:sym typeface="Roboto"/>
            </a:endParaRPr>
          </a:p>
        </p:txBody>
      </p:sp>
      <p:sp>
        <p:nvSpPr>
          <p:cNvPr id="1157" name="Google Shape;1157;p80"/>
          <p:cNvSpPr txBox="1"/>
          <p:nvPr/>
        </p:nvSpPr>
        <p:spPr>
          <a:xfrm>
            <a:off x="22682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300</a:t>
            </a:r>
            <a:endParaRPr sz="600">
              <a:solidFill>
                <a:srgbClr val="434343"/>
              </a:solidFill>
              <a:latin typeface="Roboto"/>
              <a:ea typeface="Roboto"/>
              <a:cs typeface="Roboto"/>
              <a:sym typeface="Roboto"/>
            </a:endParaRPr>
          </a:p>
        </p:txBody>
      </p:sp>
      <p:sp>
        <p:nvSpPr>
          <p:cNvPr id="1158" name="Google Shape;1158;p80"/>
          <p:cNvSpPr txBox="1"/>
          <p:nvPr/>
        </p:nvSpPr>
        <p:spPr>
          <a:xfrm>
            <a:off x="28016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400</a:t>
            </a:r>
            <a:endParaRPr sz="600">
              <a:solidFill>
                <a:srgbClr val="434343"/>
              </a:solidFill>
              <a:latin typeface="Roboto"/>
              <a:ea typeface="Roboto"/>
              <a:cs typeface="Roboto"/>
              <a:sym typeface="Roboto"/>
            </a:endParaRPr>
          </a:p>
        </p:txBody>
      </p:sp>
      <p:sp>
        <p:nvSpPr>
          <p:cNvPr id="1159" name="Google Shape;1159;p80"/>
          <p:cNvSpPr txBox="1"/>
          <p:nvPr/>
        </p:nvSpPr>
        <p:spPr>
          <a:xfrm>
            <a:off x="33350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500</a:t>
            </a:r>
            <a:endParaRPr sz="600">
              <a:solidFill>
                <a:srgbClr val="434343"/>
              </a:solidFill>
              <a:latin typeface="Roboto"/>
              <a:ea typeface="Roboto"/>
              <a:cs typeface="Roboto"/>
              <a:sym typeface="Roboto"/>
            </a:endParaRPr>
          </a:p>
        </p:txBody>
      </p:sp>
      <p:sp>
        <p:nvSpPr>
          <p:cNvPr id="1160" name="Google Shape;1160;p80"/>
          <p:cNvSpPr txBox="1"/>
          <p:nvPr/>
        </p:nvSpPr>
        <p:spPr>
          <a:xfrm>
            <a:off x="38684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600</a:t>
            </a:r>
            <a:endParaRPr sz="600">
              <a:solidFill>
                <a:srgbClr val="434343"/>
              </a:solidFill>
              <a:latin typeface="Roboto"/>
              <a:ea typeface="Roboto"/>
              <a:cs typeface="Roboto"/>
              <a:sym typeface="Roboto"/>
            </a:endParaRPr>
          </a:p>
        </p:txBody>
      </p:sp>
      <p:sp>
        <p:nvSpPr>
          <p:cNvPr id="1161" name="Google Shape;1161;p80"/>
          <p:cNvSpPr txBox="1"/>
          <p:nvPr/>
        </p:nvSpPr>
        <p:spPr>
          <a:xfrm>
            <a:off x="44018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700</a:t>
            </a:r>
            <a:endParaRPr sz="600">
              <a:solidFill>
                <a:srgbClr val="434343"/>
              </a:solidFill>
              <a:latin typeface="Roboto"/>
              <a:ea typeface="Roboto"/>
              <a:cs typeface="Roboto"/>
              <a:sym typeface="Roboto"/>
            </a:endParaRPr>
          </a:p>
        </p:txBody>
      </p:sp>
      <p:sp>
        <p:nvSpPr>
          <p:cNvPr id="1162" name="Google Shape;1162;p80"/>
          <p:cNvSpPr txBox="1"/>
          <p:nvPr/>
        </p:nvSpPr>
        <p:spPr>
          <a:xfrm>
            <a:off x="49352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800</a:t>
            </a:r>
            <a:endParaRPr sz="600">
              <a:solidFill>
                <a:srgbClr val="434343"/>
              </a:solidFill>
              <a:latin typeface="Roboto"/>
              <a:ea typeface="Roboto"/>
              <a:cs typeface="Roboto"/>
              <a:sym typeface="Roboto"/>
            </a:endParaRPr>
          </a:p>
        </p:txBody>
      </p:sp>
      <p:sp>
        <p:nvSpPr>
          <p:cNvPr id="1163" name="Google Shape;1163;p80"/>
          <p:cNvSpPr/>
          <p:nvPr/>
        </p:nvSpPr>
        <p:spPr>
          <a:xfrm>
            <a:off x="2341400" y="21114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0"/>
          <p:cNvSpPr/>
          <p:nvPr/>
        </p:nvSpPr>
        <p:spPr>
          <a:xfrm>
            <a:off x="1950500" y="1767050"/>
            <a:ext cx="850200" cy="7833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0"/>
          <p:cNvSpPr/>
          <p:nvPr/>
        </p:nvSpPr>
        <p:spPr>
          <a:xfrm>
            <a:off x="2107850" y="1568750"/>
            <a:ext cx="535500" cy="11799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0"/>
          <p:cNvSpPr/>
          <p:nvPr/>
        </p:nvSpPr>
        <p:spPr>
          <a:xfrm rot="-5400000">
            <a:off x="2107850" y="1568750"/>
            <a:ext cx="535500" cy="11799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0"/>
          <p:cNvSpPr/>
          <p:nvPr/>
        </p:nvSpPr>
        <p:spPr>
          <a:xfrm>
            <a:off x="1536650" y="1302950"/>
            <a:ext cx="1677900" cy="16719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0"/>
          <p:cNvSpPr/>
          <p:nvPr/>
        </p:nvSpPr>
        <p:spPr>
          <a:xfrm>
            <a:off x="1246850" y="1521050"/>
            <a:ext cx="2257500" cy="12753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0"/>
          <p:cNvSpPr/>
          <p:nvPr/>
        </p:nvSpPr>
        <p:spPr>
          <a:xfrm rot="5400000">
            <a:off x="1246850" y="1521050"/>
            <a:ext cx="2257500" cy="12753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0"/>
          <p:cNvSpPr txBox="1"/>
          <p:nvPr/>
        </p:nvSpPr>
        <p:spPr>
          <a:xfrm>
            <a:off x="5717450" y="828350"/>
            <a:ext cx="2812500" cy="40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Roboto"/>
                <a:ea typeface="Roboto"/>
                <a:cs typeface="Roboto"/>
                <a:sym typeface="Roboto"/>
              </a:rPr>
              <a:t>1. Place a box of a defined size e.g </a:t>
            </a:r>
            <a:r>
              <a:rPr lang="en" sz="900" b="1">
                <a:latin typeface="Roboto"/>
                <a:ea typeface="Roboto"/>
                <a:cs typeface="Roboto"/>
                <a:sym typeface="Roboto"/>
              </a:rPr>
              <a:t>128 x 128</a:t>
            </a:r>
            <a:r>
              <a:rPr lang="en" sz="900">
                <a:latin typeface="Roboto"/>
                <a:ea typeface="Roboto"/>
                <a:cs typeface="Roboto"/>
                <a:sym typeface="Roboto"/>
              </a:rPr>
              <a:t> at the anchor point. </a:t>
            </a:r>
            <a:endParaRPr sz="900">
              <a:latin typeface="Roboto"/>
              <a:ea typeface="Roboto"/>
              <a:cs typeface="Roboto"/>
              <a:sym typeface="Roboto"/>
            </a:endParaRPr>
          </a:p>
        </p:txBody>
      </p:sp>
      <p:sp>
        <p:nvSpPr>
          <p:cNvPr id="1171" name="Google Shape;1171;p80"/>
          <p:cNvSpPr txBox="1"/>
          <p:nvPr/>
        </p:nvSpPr>
        <p:spPr>
          <a:xfrm>
            <a:off x="5717450" y="1361750"/>
            <a:ext cx="2812500" cy="93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Roboto"/>
                <a:ea typeface="Roboto"/>
                <a:cs typeface="Roboto"/>
                <a:sym typeface="Roboto"/>
              </a:rPr>
              <a:t>2. The image part covered by this box becomes an RoI which will be looked up by RPN network for objectiness and more precise boundary for the object as usually object size is not exactly same as  anchor box size.</a:t>
            </a:r>
            <a:endParaRPr sz="900">
              <a:latin typeface="Roboto"/>
              <a:ea typeface="Roboto"/>
              <a:cs typeface="Roboto"/>
              <a:sym typeface="Roboto"/>
            </a:endParaRPr>
          </a:p>
        </p:txBody>
      </p:sp>
      <p:sp>
        <p:nvSpPr>
          <p:cNvPr id="1172" name="Google Shape;1172;p80"/>
          <p:cNvSpPr txBox="1"/>
          <p:nvPr/>
        </p:nvSpPr>
        <p:spPr>
          <a:xfrm>
            <a:off x="5717450" y="2352350"/>
            <a:ext cx="2812500" cy="59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Roboto"/>
                <a:ea typeface="Roboto"/>
                <a:cs typeface="Roboto"/>
                <a:sym typeface="Roboto"/>
              </a:rPr>
              <a:t>3. We place other anchor boxes at this point with different </a:t>
            </a:r>
            <a:r>
              <a:rPr lang="en" sz="900" b="1">
                <a:latin typeface="Roboto"/>
                <a:ea typeface="Roboto"/>
                <a:cs typeface="Roboto"/>
                <a:sym typeface="Roboto"/>
              </a:rPr>
              <a:t>aspect ratios</a:t>
            </a:r>
            <a:r>
              <a:rPr lang="en" sz="900">
                <a:latin typeface="Roboto"/>
                <a:ea typeface="Roboto"/>
                <a:cs typeface="Roboto"/>
                <a:sym typeface="Roboto"/>
              </a:rPr>
              <a:t> e.g 1:2 or 2:1 ratio between width and height. </a:t>
            </a:r>
            <a:endParaRPr sz="900">
              <a:latin typeface="Roboto"/>
              <a:ea typeface="Roboto"/>
              <a:cs typeface="Roboto"/>
              <a:sym typeface="Roboto"/>
            </a:endParaRPr>
          </a:p>
        </p:txBody>
      </p:sp>
      <p:sp>
        <p:nvSpPr>
          <p:cNvPr id="1173" name="Google Shape;1173;p80"/>
          <p:cNvSpPr txBox="1"/>
          <p:nvPr/>
        </p:nvSpPr>
        <p:spPr>
          <a:xfrm>
            <a:off x="5717450" y="3038150"/>
            <a:ext cx="2812500" cy="59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Roboto"/>
                <a:ea typeface="Roboto"/>
                <a:cs typeface="Roboto"/>
                <a:sym typeface="Roboto"/>
              </a:rPr>
              <a:t>4. We also place anchor boxes of </a:t>
            </a:r>
            <a:r>
              <a:rPr lang="en" sz="900" b="1">
                <a:latin typeface="Roboto"/>
                <a:ea typeface="Roboto"/>
                <a:cs typeface="Roboto"/>
                <a:sym typeface="Roboto"/>
              </a:rPr>
              <a:t>different sizes</a:t>
            </a:r>
            <a:r>
              <a:rPr lang="en" sz="900">
                <a:latin typeface="Roboto"/>
                <a:ea typeface="Roboto"/>
                <a:cs typeface="Roboto"/>
                <a:sym typeface="Roboto"/>
              </a:rPr>
              <a:t> e.g 256 x 256 or 512 x 512 to create more anchor boxes for RPN to look at.</a:t>
            </a:r>
            <a:endParaRPr sz="9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0"/>
                                        </p:tgtEl>
                                        <p:attrNameLst>
                                          <p:attrName>style.visibility</p:attrName>
                                        </p:attrNameLst>
                                      </p:cBhvr>
                                      <p:to>
                                        <p:strVal val="visible"/>
                                      </p:to>
                                    </p:set>
                                    <p:animEffect transition="in" filter="fade">
                                      <p:cBhvr>
                                        <p:cTn id="7" dur="1000"/>
                                        <p:tgtEl>
                                          <p:spTgt spid="1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4"/>
                                        </p:tgtEl>
                                        <p:attrNameLst>
                                          <p:attrName>style.visibility</p:attrName>
                                        </p:attrNameLst>
                                      </p:cBhvr>
                                      <p:to>
                                        <p:strVal val="visible"/>
                                      </p:to>
                                    </p:set>
                                    <p:animEffect transition="in" filter="fade">
                                      <p:cBhvr>
                                        <p:cTn id="12" dur="1000"/>
                                        <p:tgtEl>
                                          <p:spTgt spid="11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1"/>
                                        </p:tgtEl>
                                        <p:attrNameLst>
                                          <p:attrName>style.visibility</p:attrName>
                                        </p:attrNameLst>
                                      </p:cBhvr>
                                      <p:to>
                                        <p:strVal val="visible"/>
                                      </p:to>
                                    </p:set>
                                    <p:animEffect transition="in" filter="fade">
                                      <p:cBhvr>
                                        <p:cTn id="17" dur="1000"/>
                                        <p:tgtEl>
                                          <p:spTgt spid="1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72"/>
                                        </p:tgtEl>
                                        <p:attrNameLst>
                                          <p:attrName>style.visibility</p:attrName>
                                        </p:attrNameLst>
                                      </p:cBhvr>
                                      <p:to>
                                        <p:strVal val="visible"/>
                                      </p:to>
                                    </p:set>
                                    <p:animEffect transition="in" filter="fade">
                                      <p:cBhvr>
                                        <p:cTn id="22" dur="1000"/>
                                        <p:tgtEl>
                                          <p:spTgt spid="117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5"/>
                                        </p:tgtEl>
                                        <p:attrNameLst>
                                          <p:attrName>style.visibility</p:attrName>
                                        </p:attrNameLst>
                                      </p:cBhvr>
                                      <p:to>
                                        <p:strVal val="visible"/>
                                      </p:to>
                                    </p:set>
                                    <p:animEffect transition="in" filter="fade">
                                      <p:cBhvr>
                                        <p:cTn id="27" dur="1000"/>
                                        <p:tgtEl>
                                          <p:spTgt spid="11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66"/>
                                        </p:tgtEl>
                                        <p:attrNameLst>
                                          <p:attrName>style.visibility</p:attrName>
                                        </p:attrNameLst>
                                      </p:cBhvr>
                                      <p:to>
                                        <p:strVal val="visible"/>
                                      </p:to>
                                    </p:set>
                                    <p:animEffect transition="in" filter="fade">
                                      <p:cBhvr>
                                        <p:cTn id="32" dur="1000"/>
                                        <p:tgtEl>
                                          <p:spTgt spid="116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73"/>
                                        </p:tgtEl>
                                        <p:attrNameLst>
                                          <p:attrName>style.visibility</p:attrName>
                                        </p:attrNameLst>
                                      </p:cBhvr>
                                      <p:to>
                                        <p:strVal val="visible"/>
                                      </p:to>
                                    </p:set>
                                    <p:animEffect transition="in" filter="fade">
                                      <p:cBhvr>
                                        <p:cTn id="37" dur="1000"/>
                                        <p:tgtEl>
                                          <p:spTgt spid="11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67"/>
                                        </p:tgtEl>
                                        <p:attrNameLst>
                                          <p:attrName>style.visibility</p:attrName>
                                        </p:attrNameLst>
                                      </p:cBhvr>
                                      <p:to>
                                        <p:strVal val="visible"/>
                                      </p:to>
                                    </p:set>
                                    <p:animEffect transition="in" filter="fade">
                                      <p:cBhvr>
                                        <p:cTn id="42" dur="1000"/>
                                        <p:tgtEl>
                                          <p:spTgt spid="11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68"/>
                                        </p:tgtEl>
                                        <p:attrNameLst>
                                          <p:attrName>style.visibility</p:attrName>
                                        </p:attrNameLst>
                                      </p:cBhvr>
                                      <p:to>
                                        <p:strVal val="visible"/>
                                      </p:to>
                                    </p:set>
                                    <p:animEffect transition="in" filter="fade">
                                      <p:cBhvr>
                                        <p:cTn id="47" dur="1000"/>
                                        <p:tgtEl>
                                          <p:spTgt spid="116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69"/>
                                        </p:tgtEl>
                                        <p:attrNameLst>
                                          <p:attrName>style.visibility</p:attrName>
                                        </p:attrNameLst>
                                      </p:cBhvr>
                                      <p:to>
                                        <p:strVal val="visible"/>
                                      </p:to>
                                    </p:set>
                                    <p:animEffect transition="in" filter="fade">
                                      <p:cBhvr>
                                        <p:cTn id="52" dur="1000"/>
                                        <p:tgtEl>
                                          <p:spTgt spid="1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pic>
        <p:nvPicPr>
          <p:cNvPr id="1178" name="Google Shape;1178;p81"/>
          <p:cNvPicPr preferRelativeResize="0"/>
          <p:nvPr/>
        </p:nvPicPr>
        <p:blipFill>
          <a:blip r:embed="rId3">
            <a:alphaModFix/>
          </a:blip>
          <a:stretch>
            <a:fillRect/>
          </a:stretch>
        </p:blipFill>
        <p:spPr>
          <a:xfrm>
            <a:off x="832124" y="590325"/>
            <a:ext cx="4318500" cy="2951700"/>
          </a:xfrm>
          <a:prstGeom prst="rect">
            <a:avLst/>
          </a:prstGeom>
          <a:noFill/>
          <a:ln>
            <a:noFill/>
          </a:ln>
        </p:spPr>
      </p:pic>
      <p:sp>
        <p:nvSpPr>
          <p:cNvPr id="1179" name="Google Shape;1179;p81"/>
          <p:cNvSpPr txBox="1"/>
          <p:nvPr/>
        </p:nvSpPr>
        <p:spPr>
          <a:xfrm>
            <a:off x="911525" y="4074225"/>
            <a:ext cx="3969900" cy="591300"/>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 sz="1800">
                <a:solidFill>
                  <a:schemeClr val="accent2"/>
                </a:solidFill>
                <a:latin typeface="Roboto"/>
                <a:ea typeface="Roboto"/>
                <a:cs typeface="Roboto"/>
                <a:sym typeface="Roboto"/>
              </a:rPr>
              <a:t>Understanding Anchor Boxes</a:t>
            </a:r>
            <a:endParaRPr sz="1000">
              <a:solidFill>
                <a:schemeClr val="accent2"/>
              </a:solidFill>
              <a:latin typeface="Roboto"/>
              <a:ea typeface="Roboto"/>
              <a:cs typeface="Roboto"/>
              <a:sym typeface="Roboto"/>
            </a:endParaRPr>
          </a:p>
        </p:txBody>
      </p:sp>
      <p:sp>
        <p:nvSpPr>
          <p:cNvPr id="1180" name="Google Shape;1180;p81"/>
          <p:cNvSpPr/>
          <p:nvPr/>
        </p:nvSpPr>
        <p:spPr>
          <a:xfrm>
            <a:off x="832125" y="590325"/>
            <a:ext cx="4318500" cy="2951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1"/>
          <p:cNvSpPr txBox="1"/>
          <p:nvPr/>
        </p:nvSpPr>
        <p:spPr>
          <a:xfrm>
            <a:off x="515675" y="5112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p:txBody>
      </p:sp>
      <p:sp>
        <p:nvSpPr>
          <p:cNvPr id="1182" name="Google Shape;1182;p81"/>
          <p:cNvSpPr txBox="1"/>
          <p:nvPr/>
        </p:nvSpPr>
        <p:spPr>
          <a:xfrm>
            <a:off x="515675" y="10446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100</a:t>
            </a:r>
            <a:endParaRPr sz="600">
              <a:solidFill>
                <a:srgbClr val="434343"/>
              </a:solidFill>
              <a:latin typeface="Roboto"/>
              <a:ea typeface="Roboto"/>
              <a:cs typeface="Roboto"/>
              <a:sym typeface="Roboto"/>
            </a:endParaRPr>
          </a:p>
        </p:txBody>
      </p:sp>
      <p:sp>
        <p:nvSpPr>
          <p:cNvPr id="1183" name="Google Shape;1183;p81"/>
          <p:cNvSpPr txBox="1"/>
          <p:nvPr/>
        </p:nvSpPr>
        <p:spPr>
          <a:xfrm>
            <a:off x="515675" y="15780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200</a:t>
            </a:r>
            <a:endParaRPr sz="600">
              <a:solidFill>
                <a:srgbClr val="434343"/>
              </a:solidFill>
              <a:latin typeface="Roboto"/>
              <a:ea typeface="Roboto"/>
              <a:cs typeface="Roboto"/>
              <a:sym typeface="Roboto"/>
            </a:endParaRPr>
          </a:p>
        </p:txBody>
      </p:sp>
      <p:sp>
        <p:nvSpPr>
          <p:cNvPr id="1184" name="Google Shape;1184;p81"/>
          <p:cNvSpPr txBox="1"/>
          <p:nvPr/>
        </p:nvSpPr>
        <p:spPr>
          <a:xfrm>
            <a:off x="515675" y="2111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300</a:t>
            </a:r>
            <a:endParaRPr sz="600">
              <a:solidFill>
                <a:srgbClr val="434343"/>
              </a:solidFill>
              <a:latin typeface="Roboto"/>
              <a:ea typeface="Roboto"/>
              <a:cs typeface="Roboto"/>
              <a:sym typeface="Roboto"/>
            </a:endParaRPr>
          </a:p>
        </p:txBody>
      </p:sp>
      <p:sp>
        <p:nvSpPr>
          <p:cNvPr id="1185" name="Google Shape;1185;p81"/>
          <p:cNvSpPr txBox="1"/>
          <p:nvPr/>
        </p:nvSpPr>
        <p:spPr>
          <a:xfrm>
            <a:off x="515675" y="25686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400</a:t>
            </a:r>
            <a:endParaRPr sz="600">
              <a:solidFill>
                <a:srgbClr val="434343"/>
              </a:solidFill>
              <a:latin typeface="Roboto"/>
              <a:ea typeface="Roboto"/>
              <a:cs typeface="Roboto"/>
              <a:sym typeface="Roboto"/>
            </a:endParaRPr>
          </a:p>
        </p:txBody>
      </p:sp>
      <p:sp>
        <p:nvSpPr>
          <p:cNvPr id="1186" name="Google Shape;1186;p81"/>
          <p:cNvSpPr txBox="1"/>
          <p:nvPr/>
        </p:nvSpPr>
        <p:spPr>
          <a:xfrm>
            <a:off x="515675" y="30258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500</a:t>
            </a:r>
            <a:endParaRPr sz="600">
              <a:solidFill>
                <a:srgbClr val="434343"/>
              </a:solidFill>
              <a:latin typeface="Roboto"/>
              <a:ea typeface="Roboto"/>
              <a:cs typeface="Roboto"/>
              <a:sym typeface="Roboto"/>
            </a:endParaRPr>
          </a:p>
        </p:txBody>
      </p:sp>
      <p:sp>
        <p:nvSpPr>
          <p:cNvPr id="1187" name="Google Shape;1187;p81"/>
          <p:cNvSpPr txBox="1"/>
          <p:nvPr/>
        </p:nvSpPr>
        <p:spPr>
          <a:xfrm>
            <a:off x="515675" y="34068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600</a:t>
            </a:r>
            <a:endParaRPr sz="600">
              <a:solidFill>
                <a:srgbClr val="434343"/>
              </a:solidFill>
              <a:latin typeface="Roboto"/>
              <a:ea typeface="Roboto"/>
              <a:cs typeface="Roboto"/>
              <a:sym typeface="Roboto"/>
            </a:endParaRPr>
          </a:p>
        </p:txBody>
      </p:sp>
      <p:sp>
        <p:nvSpPr>
          <p:cNvPr id="1188" name="Google Shape;1188;p81"/>
          <p:cNvSpPr txBox="1"/>
          <p:nvPr/>
        </p:nvSpPr>
        <p:spPr>
          <a:xfrm>
            <a:off x="12014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100</a:t>
            </a:r>
            <a:endParaRPr sz="600">
              <a:solidFill>
                <a:srgbClr val="434343"/>
              </a:solidFill>
              <a:latin typeface="Roboto"/>
              <a:ea typeface="Roboto"/>
              <a:cs typeface="Roboto"/>
              <a:sym typeface="Roboto"/>
            </a:endParaRPr>
          </a:p>
        </p:txBody>
      </p:sp>
      <p:sp>
        <p:nvSpPr>
          <p:cNvPr id="1189" name="Google Shape;1189;p81"/>
          <p:cNvSpPr txBox="1"/>
          <p:nvPr/>
        </p:nvSpPr>
        <p:spPr>
          <a:xfrm>
            <a:off x="17348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200</a:t>
            </a:r>
            <a:endParaRPr sz="600">
              <a:solidFill>
                <a:srgbClr val="434343"/>
              </a:solidFill>
              <a:latin typeface="Roboto"/>
              <a:ea typeface="Roboto"/>
              <a:cs typeface="Roboto"/>
              <a:sym typeface="Roboto"/>
            </a:endParaRPr>
          </a:p>
        </p:txBody>
      </p:sp>
      <p:sp>
        <p:nvSpPr>
          <p:cNvPr id="1190" name="Google Shape;1190;p81"/>
          <p:cNvSpPr txBox="1"/>
          <p:nvPr/>
        </p:nvSpPr>
        <p:spPr>
          <a:xfrm>
            <a:off x="22682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300</a:t>
            </a:r>
            <a:endParaRPr sz="600">
              <a:solidFill>
                <a:srgbClr val="434343"/>
              </a:solidFill>
              <a:latin typeface="Roboto"/>
              <a:ea typeface="Roboto"/>
              <a:cs typeface="Roboto"/>
              <a:sym typeface="Roboto"/>
            </a:endParaRPr>
          </a:p>
        </p:txBody>
      </p:sp>
      <p:sp>
        <p:nvSpPr>
          <p:cNvPr id="1191" name="Google Shape;1191;p81"/>
          <p:cNvSpPr txBox="1"/>
          <p:nvPr/>
        </p:nvSpPr>
        <p:spPr>
          <a:xfrm>
            <a:off x="28016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400</a:t>
            </a:r>
            <a:endParaRPr sz="600">
              <a:solidFill>
                <a:srgbClr val="434343"/>
              </a:solidFill>
              <a:latin typeface="Roboto"/>
              <a:ea typeface="Roboto"/>
              <a:cs typeface="Roboto"/>
              <a:sym typeface="Roboto"/>
            </a:endParaRPr>
          </a:p>
        </p:txBody>
      </p:sp>
      <p:sp>
        <p:nvSpPr>
          <p:cNvPr id="1192" name="Google Shape;1192;p81"/>
          <p:cNvSpPr txBox="1"/>
          <p:nvPr/>
        </p:nvSpPr>
        <p:spPr>
          <a:xfrm>
            <a:off x="33350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500</a:t>
            </a:r>
            <a:endParaRPr sz="600">
              <a:solidFill>
                <a:srgbClr val="434343"/>
              </a:solidFill>
              <a:latin typeface="Roboto"/>
              <a:ea typeface="Roboto"/>
              <a:cs typeface="Roboto"/>
              <a:sym typeface="Roboto"/>
            </a:endParaRPr>
          </a:p>
        </p:txBody>
      </p:sp>
      <p:sp>
        <p:nvSpPr>
          <p:cNvPr id="1193" name="Google Shape;1193;p81"/>
          <p:cNvSpPr txBox="1"/>
          <p:nvPr/>
        </p:nvSpPr>
        <p:spPr>
          <a:xfrm>
            <a:off x="38684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600</a:t>
            </a:r>
            <a:endParaRPr sz="600">
              <a:solidFill>
                <a:srgbClr val="434343"/>
              </a:solidFill>
              <a:latin typeface="Roboto"/>
              <a:ea typeface="Roboto"/>
              <a:cs typeface="Roboto"/>
              <a:sym typeface="Roboto"/>
            </a:endParaRPr>
          </a:p>
        </p:txBody>
      </p:sp>
      <p:sp>
        <p:nvSpPr>
          <p:cNvPr id="1194" name="Google Shape;1194;p81"/>
          <p:cNvSpPr txBox="1"/>
          <p:nvPr/>
        </p:nvSpPr>
        <p:spPr>
          <a:xfrm>
            <a:off x="44018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700</a:t>
            </a:r>
            <a:endParaRPr sz="600">
              <a:solidFill>
                <a:srgbClr val="434343"/>
              </a:solidFill>
              <a:latin typeface="Roboto"/>
              <a:ea typeface="Roboto"/>
              <a:cs typeface="Roboto"/>
              <a:sym typeface="Roboto"/>
            </a:endParaRPr>
          </a:p>
        </p:txBody>
      </p:sp>
      <p:sp>
        <p:nvSpPr>
          <p:cNvPr id="1195" name="Google Shape;1195;p81"/>
          <p:cNvSpPr txBox="1"/>
          <p:nvPr/>
        </p:nvSpPr>
        <p:spPr>
          <a:xfrm>
            <a:off x="4935275" y="3635450"/>
            <a:ext cx="342000" cy="189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434343"/>
                </a:solidFill>
                <a:latin typeface="Roboto"/>
                <a:ea typeface="Roboto"/>
                <a:cs typeface="Roboto"/>
                <a:sym typeface="Roboto"/>
              </a:rPr>
              <a:t>800</a:t>
            </a:r>
            <a:endParaRPr sz="600">
              <a:solidFill>
                <a:srgbClr val="434343"/>
              </a:solidFill>
              <a:latin typeface="Roboto"/>
              <a:ea typeface="Roboto"/>
              <a:cs typeface="Roboto"/>
              <a:sym typeface="Roboto"/>
            </a:endParaRPr>
          </a:p>
        </p:txBody>
      </p:sp>
      <p:sp>
        <p:nvSpPr>
          <p:cNvPr id="1196" name="Google Shape;1196;p81"/>
          <p:cNvSpPr/>
          <p:nvPr/>
        </p:nvSpPr>
        <p:spPr>
          <a:xfrm>
            <a:off x="2341400" y="2111450"/>
            <a:ext cx="68400" cy="9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1"/>
          <p:cNvSpPr/>
          <p:nvPr/>
        </p:nvSpPr>
        <p:spPr>
          <a:xfrm>
            <a:off x="1950500" y="1767050"/>
            <a:ext cx="850200" cy="7833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1"/>
          <p:cNvSpPr/>
          <p:nvPr/>
        </p:nvSpPr>
        <p:spPr>
          <a:xfrm>
            <a:off x="2107850" y="1568750"/>
            <a:ext cx="535500" cy="11799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1"/>
          <p:cNvSpPr/>
          <p:nvPr/>
        </p:nvSpPr>
        <p:spPr>
          <a:xfrm rot="-5400000">
            <a:off x="2107850" y="1568750"/>
            <a:ext cx="535500" cy="11799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1"/>
          <p:cNvSpPr/>
          <p:nvPr/>
        </p:nvSpPr>
        <p:spPr>
          <a:xfrm>
            <a:off x="1536650" y="1302950"/>
            <a:ext cx="1677900" cy="16719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1"/>
          <p:cNvSpPr/>
          <p:nvPr/>
        </p:nvSpPr>
        <p:spPr>
          <a:xfrm>
            <a:off x="1246850" y="1521050"/>
            <a:ext cx="2257500" cy="12753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1"/>
          <p:cNvSpPr/>
          <p:nvPr/>
        </p:nvSpPr>
        <p:spPr>
          <a:xfrm rot="5400000">
            <a:off x="1246850" y="1521050"/>
            <a:ext cx="2257500" cy="12753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1"/>
          <p:cNvSpPr txBox="1"/>
          <p:nvPr/>
        </p:nvSpPr>
        <p:spPr>
          <a:xfrm>
            <a:off x="5717450" y="828350"/>
            <a:ext cx="2935200" cy="53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Roboto"/>
                <a:ea typeface="Roboto"/>
                <a:cs typeface="Roboto"/>
                <a:sym typeface="Roboto"/>
              </a:rPr>
              <a:t>5. Usually we define </a:t>
            </a:r>
            <a:r>
              <a:rPr lang="en" sz="900" b="1">
                <a:latin typeface="Roboto"/>
                <a:ea typeface="Roboto"/>
                <a:cs typeface="Roboto"/>
                <a:sym typeface="Roboto"/>
              </a:rPr>
              <a:t>10s of thousands </a:t>
            </a:r>
            <a:r>
              <a:rPr lang="en" sz="900">
                <a:latin typeface="Roboto"/>
                <a:ea typeface="Roboto"/>
                <a:cs typeface="Roboto"/>
                <a:sym typeface="Roboto"/>
              </a:rPr>
              <a:t>of anchor boxes for an image in Faster R-CNN. </a:t>
            </a:r>
            <a:endParaRPr sz="900">
              <a:latin typeface="Roboto"/>
              <a:ea typeface="Roboto"/>
              <a:cs typeface="Roboto"/>
              <a:sym typeface="Roboto"/>
            </a:endParaRPr>
          </a:p>
        </p:txBody>
      </p:sp>
      <p:sp>
        <p:nvSpPr>
          <p:cNvPr id="1204" name="Google Shape;1204;p81"/>
          <p:cNvSpPr txBox="1"/>
          <p:nvPr/>
        </p:nvSpPr>
        <p:spPr>
          <a:xfrm>
            <a:off x="5717450" y="1521050"/>
            <a:ext cx="2812500" cy="78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Roboto"/>
                <a:ea typeface="Roboto"/>
                <a:cs typeface="Roboto"/>
                <a:sym typeface="Roboto"/>
              </a:rPr>
              <a:t>For example:</a:t>
            </a:r>
            <a:endParaRPr sz="900">
              <a:latin typeface="Roboto"/>
              <a:ea typeface="Roboto"/>
              <a:cs typeface="Roboto"/>
              <a:sym typeface="Roboto"/>
            </a:endParaRPr>
          </a:p>
          <a:p>
            <a:pPr marL="0" lvl="0" indent="0" algn="l" rtl="0">
              <a:lnSpc>
                <a:spcPct val="115000"/>
              </a:lnSpc>
              <a:spcBef>
                <a:spcPts val="0"/>
              </a:spcBef>
              <a:spcAft>
                <a:spcPts val="0"/>
              </a:spcAft>
              <a:buNone/>
            </a:pPr>
            <a:endParaRPr sz="600">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Number of anchor points : </a:t>
            </a:r>
            <a:r>
              <a:rPr lang="en" sz="900" b="1">
                <a:latin typeface="Roboto"/>
                <a:ea typeface="Roboto"/>
                <a:cs typeface="Roboto"/>
                <a:sym typeface="Roboto"/>
              </a:rPr>
              <a:t>38 x51</a:t>
            </a:r>
            <a:r>
              <a:rPr lang="en" sz="900">
                <a:latin typeface="Roboto"/>
                <a:ea typeface="Roboto"/>
                <a:cs typeface="Roboto"/>
                <a:sym typeface="Roboto"/>
              </a:rPr>
              <a:t> </a:t>
            </a:r>
            <a:endParaRPr sz="900">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(each feature map point can be an anchor)</a:t>
            </a:r>
            <a:endParaRPr sz="900">
              <a:latin typeface="Roboto"/>
              <a:ea typeface="Roboto"/>
              <a:cs typeface="Roboto"/>
              <a:sym typeface="Roboto"/>
            </a:endParaRPr>
          </a:p>
        </p:txBody>
      </p:sp>
      <p:sp>
        <p:nvSpPr>
          <p:cNvPr id="1205" name="Google Shape;1205;p81"/>
          <p:cNvSpPr txBox="1"/>
          <p:nvPr/>
        </p:nvSpPr>
        <p:spPr>
          <a:xfrm>
            <a:off x="5717450" y="2276150"/>
            <a:ext cx="2812500" cy="47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Roboto"/>
                <a:ea typeface="Roboto"/>
                <a:cs typeface="Roboto"/>
                <a:sym typeface="Roboto"/>
              </a:rPr>
              <a:t>Number of anchor boxes at each point : </a:t>
            </a:r>
            <a:r>
              <a:rPr lang="en" sz="900" b="1">
                <a:latin typeface="Roboto"/>
                <a:ea typeface="Roboto"/>
                <a:cs typeface="Roboto"/>
                <a:sym typeface="Roboto"/>
              </a:rPr>
              <a:t>9</a:t>
            </a:r>
            <a:r>
              <a:rPr lang="en" sz="900">
                <a:latin typeface="Roboto"/>
                <a:ea typeface="Roboto"/>
                <a:cs typeface="Roboto"/>
                <a:sym typeface="Roboto"/>
              </a:rPr>
              <a:t> </a:t>
            </a:r>
            <a:endParaRPr sz="900">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(3 sizes and 3 aspect ratios)</a:t>
            </a:r>
            <a:endParaRPr sz="900">
              <a:latin typeface="Roboto"/>
              <a:ea typeface="Roboto"/>
              <a:cs typeface="Roboto"/>
              <a:sym typeface="Roboto"/>
            </a:endParaRPr>
          </a:p>
        </p:txBody>
      </p:sp>
      <p:sp>
        <p:nvSpPr>
          <p:cNvPr id="1206" name="Google Shape;1206;p81"/>
          <p:cNvSpPr txBox="1"/>
          <p:nvPr/>
        </p:nvSpPr>
        <p:spPr>
          <a:xfrm>
            <a:off x="5717450" y="2809550"/>
            <a:ext cx="2812500" cy="47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Roboto"/>
                <a:ea typeface="Roboto"/>
                <a:cs typeface="Roboto"/>
                <a:sym typeface="Roboto"/>
              </a:rPr>
              <a:t>Total # anchor boxes for an image : </a:t>
            </a:r>
            <a:r>
              <a:rPr lang="en" sz="900" b="1">
                <a:latin typeface="Roboto"/>
                <a:ea typeface="Roboto"/>
                <a:cs typeface="Roboto"/>
                <a:sym typeface="Roboto"/>
              </a:rPr>
              <a:t>17,442</a:t>
            </a:r>
            <a:r>
              <a:rPr lang="en" sz="900">
                <a:latin typeface="Roboto"/>
                <a:ea typeface="Roboto"/>
                <a:cs typeface="Roboto"/>
                <a:sym typeface="Roboto"/>
              </a:rPr>
              <a:t> </a:t>
            </a:r>
            <a:endParaRPr sz="900">
              <a:latin typeface="Roboto"/>
              <a:ea typeface="Roboto"/>
              <a:cs typeface="Roboto"/>
              <a:sym typeface="Roboto"/>
            </a:endParaRPr>
          </a:p>
          <a:p>
            <a:pPr marL="0" lvl="0" indent="0" algn="l" rtl="0">
              <a:lnSpc>
                <a:spcPct val="115000"/>
              </a:lnSpc>
              <a:spcBef>
                <a:spcPts val="0"/>
              </a:spcBef>
              <a:spcAft>
                <a:spcPts val="0"/>
              </a:spcAft>
              <a:buNone/>
            </a:pPr>
            <a:r>
              <a:rPr lang="en" sz="900">
                <a:latin typeface="Roboto"/>
                <a:ea typeface="Roboto"/>
                <a:cs typeface="Roboto"/>
                <a:sym typeface="Roboto"/>
              </a:rPr>
              <a:t>(38 x 51 x 9)</a:t>
            </a:r>
            <a:endParaRPr sz="900">
              <a:latin typeface="Roboto"/>
              <a:ea typeface="Roboto"/>
              <a:cs typeface="Roboto"/>
              <a:sym typeface="Roboto"/>
            </a:endParaRPr>
          </a:p>
        </p:txBody>
      </p:sp>
      <p:sp>
        <p:nvSpPr>
          <p:cNvPr id="1207" name="Google Shape;1207;p81"/>
          <p:cNvSpPr txBox="1"/>
          <p:nvPr/>
        </p:nvSpPr>
        <p:spPr>
          <a:xfrm>
            <a:off x="5717450" y="3419150"/>
            <a:ext cx="2812500" cy="47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a:solidFill>
                  <a:srgbClr val="FF0000"/>
                </a:solidFill>
                <a:latin typeface="Roboto"/>
                <a:ea typeface="Roboto"/>
                <a:cs typeface="Roboto"/>
                <a:sym typeface="Roboto"/>
              </a:rPr>
              <a:t>Number of anchor boxes remain same for every image in a dataset.</a:t>
            </a:r>
            <a:endParaRPr sz="900" b="1">
              <a:solidFill>
                <a:srgbClr val="FF0000"/>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4"/>
                                        </p:tgtEl>
                                        <p:attrNameLst>
                                          <p:attrName>style.visibility</p:attrName>
                                        </p:attrNameLst>
                                      </p:cBhvr>
                                      <p:to>
                                        <p:strVal val="visible"/>
                                      </p:to>
                                    </p:set>
                                    <p:animEffect transition="in" filter="fade">
                                      <p:cBhvr>
                                        <p:cTn id="7" dur="1000"/>
                                        <p:tgtEl>
                                          <p:spTgt spid="12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5"/>
                                        </p:tgtEl>
                                        <p:attrNameLst>
                                          <p:attrName>style.visibility</p:attrName>
                                        </p:attrNameLst>
                                      </p:cBhvr>
                                      <p:to>
                                        <p:strVal val="visible"/>
                                      </p:to>
                                    </p:set>
                                    <p:animEffect transition="in" filter="fade">
                                      <p:cBhvr>
                                        <p:cTn id="12" dur="1000"/>
                                        <p:tgtEl>
                                          <p:spTgt spid="12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06"/>
                                        </p:tgtEl>
                                        <p:attrNameLst>
                                          <p:attrName>style.visibility</p:attrName>
                                        </p:attrNameLst>
                                      </p:cBhvr>
                                      <p:to>
                                        <p:strVal val="visible"/>
                                      </p:to>
                                    </p:set>
                                    <p:animEffect transition="in" filter="fade">
                                      <p:cBhvr>
                                        <p:cTn id="17" dur="1000"/>
                                        <p:tgtEl>
                                          <p:spTgt spid="12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07"/>
                                        </p:tgtEl>
                                        <p:attrNameLst>
                                          <p:attrName>style.visibility</p:attrName>
                                        </p:attrNameLst>
                                      </p:cBhvr>
                                      <p:to>
                                        <p:strVal val="visible"/>
                                      </p:to>
                                    </p:set>
                                    <p:animEffect transition="in" filter="fade">
                                      <p:cBhvr>
                                        <p:cTn id="22" dur="1000"/>
                                        <p:tgtEl>
                                          <p:spTgt spid="1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9"/>
          <p:cNvPicPr preferRelativeResize="0"/>
          <p:nvPr/>
        </p:nvPicPr>
        <p:blipFill>
          <a:blip r:embed="rId3">
            <a:alphaModFix/>
          </a:blip>
          <a:stretch>
            <a:fillRect/>
          </a:stretch>
        </p:blipFill>
        <p:spPr>
          <a:xfrm>
            <a:off x="976500" y="1400150"/>
            <a:ext cx="2970724" cy="1971500"/>
          </a:xfrm>
          <a:prstGeom prst="rect">
            <a:avLst/>
          </a:prstGeom>
          <a:noFill/>
          <a:ln>
            <a:noFill/>
          </a:ln>
        </p:spPr>
      </p:pic>
      <p:pic>
        <p:nvPicPr>
          <p:cNvPr id="109" name="Google Shape;109;p19"/>
          <p:cNvPicPr preferRelativeResize="0"/>
          <p:nvPr/>
        </p:nvPicPr>
        <p:blipFill>
          <a:blip r:embed="rId3">
            <a:alphaModFix/>
          </a:blip>
          <a:stretch>
            <a:fillRect/>
          </a:stretch>
        </p:blipFill>
        <p:spPr>
          <a:xfrm>
            <a:off x="5167500" y="1400150"/>
            <a:ext cx="2970724" cy="1971500"/>
          </a:xfrm>
          <a:prstGeom prst="rect">
            <a:avLst/>
          </a:prstGeom>
          <a:noFill/>
          <a:ln>
            <a:noFill/>
          </a:ln>
        </p:spPr>
      </p:pic>
      <p:sp>
        <p:nvSpPr>
          <p:cNvPr id="110" name="Google Shape;110;p19"/>
          <p:cNvSpPr/>
          <p:nvPr/>
        </p:nvSpPr>
        <p:spPr>
          <a:xfrm>
            <a:off x="7062450" y="1502500"/>
            <a:ext cx="955800" cy="8070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5639325" y="1795300"/>
            <a:ext cx="1359300" cy="14808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7035875" y="2321800"/>
            <a:ext cx="631800" cy="8904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5167500" y="1400150"/>
            <a:ext cx="708300" cy="8070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5207075" y="2321800"/>
            <a:ext cx="269400" cy="3171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5359475" y="2626600"/>
            <a:ext cx="144600" cy="2964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a:off x="7797875" y="2474200"/>
            <a:ext cx="144600" cy="2409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7721675" y="2855200"/>
            <a:ext cx="416700" cy="4275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 name="Google Shape;118;p19"/>
          <p:cNvCxnSpPr/>
          <p:nvPr/>
        </p:nvCxnSpPr>
        <p:spPr>
          <a:xfrm>
            <a:off x="4239325" y="2320250"/>
            <a:ext cx="669000" cy="0"/>
          </a:xfrm>
          <a:prstGeom prst="straightConnector1">
            <a:avLst/>
          </a:prstGeom>
          <a:noFill/>
          <a:ln w="19050" cap="flat" cmpd="sng">
            <a:solidFill>
              <a:schemeClr val="dk2"/>
            </a:solidFill>
            <a:prstDash val="solid"/>
            <a:round/>
            <a:headEnd type="none" w="med" len="med"/>
            <a:tailEnd type="triangle" w="med" len="med"/>
          </a:ln>
        </p:spPr>
      </p:cxnSp>
      <p:sp>
        <p:nvSpPr>
          <p:cNvPr id="119" name="Google Shape;119;p19"/>
          <p:cNvSpPr txBox="1"/>
          <p:nvPr/>
        </p:nvSpPr>
        <p:spPr>
          <a:xfrm>
            <a:off x="2694025" y="3853400"/>
            <a:ext cx="3759600" cy="80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0000"/>
                </a:solidFill>
                <a:latin typeface="Calibri"/>
                <a:ea typeface="Calibri"/>
                <a:cs typeface="Calibri"/>
                <a:sym typeface="Calibri"/>
              </a:rPr>
              <a:t>Break down original picture into</a:t>
            </a:r>
            <a:r>
              <a:rPr lang="en" sz="2000" b="1">
                <a:solidFill>
                  <a:srgbClr val="FF0000"/>
                </a:solidFill>
                <a:latin typeface="Calibri"/>
                <a:ea typeface="Calibri"/>
                <a:cs typeface="Calibri"/>
                <a:sym typeface="Calibri"/>
              </a:rPr>
              <a:t> multiple pictures</a:t>
            </a:r>
            <a:endParaRPr sz="2000" b="1">
              <a:solidFill>
                <a:srgbClr val="FF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82"/>
          <p:cNvSpPr txBox="1"/>
          <p:nvPr/>
        </p:nvSpPr>
        <p:spPr>
          <a:xfrm>
            <a:off x="4118950" y="20325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 we calculate loss for Faster R-CNN?</a:t>
            </a:r>
            <a:endParaRPr sz="1800">
              <a:solidFill>
                <a:srgbClr val="434343"/>
              </a:solidFill>
              <a:latin typeface="Calibri"/>
              <a:ea typeface="Calibri"/>
              <a:cs typeface="Calibri"/>
              <a:sym typeface="Calibri"/>
            </a:endParaRPr>
          </a:p>
        </p:txBody>
      </p:sp>
      <p:pic>
        <p:nvPicPr>
          <p:cNvPr id="1213" name="Google Shape;1213;p82"/>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83"/>
          <p:cNvSpPr/>
          <p:nvPr/>
        </p:nvSpPr>
        <p:spPr>
          <a:xfrm>
            <a:off x="452747" y="21069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1219" name="Google Shape;1219;p83"/>
          <p:cNvSpPr/>
          <p:nvPr/>
        </p:nvSpPr>
        <p:spPr>
          <a:xfrm>
            <a:off x="7141613" y="2398230"/>
            <a:ext cx="449400" cy="7521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FC Softmax</a:t>
            </a:r>
            <a:endParaRPr sz="600">
              <a:latin typeface="Calibri"/>
              <a:ea typeface="Calibri"/>
              <a:cs typeface="Calibri"/>
              <a:sym typeface="Calibri"/>
            </a:endParaRPr>
          </a:p>
        </p:txBody>
      </p:sp>
      <p:cxnSp>
        <p:nvCxnSpPr>
          <p:cNvPr id="1220" name="Google Shape;1220;p83"/>
          <p:cNvCxnSpPr>
            <a:endCxn id="1219" idx="1"/>
          </p:cNvCxnSpPr>
          <p:nvPr/>
        </p:nvCxnSpPr>
        <p:spPr>
          <a:xfrm rot="10800000" flipH="1">
            <a:off x="6798713" y="2774280"/>
            <a:ext cx="342900" cy="535800"/>
          </a:xfrm>
          <a:prstGeom prst="straightConnector1">
            <a:avLst/>
          </a:prstGeom>
          <a:noFill/>
          <a:ln w="9525" cap="flat" cmpd="sng">
            <a:solidFill>
              <a:schemeClr val="dk2"/>
            </a:solidFill>
            <a:prstDash val="solid"/>
            <a:round/>
            <a:headEnd type="none" w="med" len="med"/>
            <a:tailEnd type="triangle" w="med" len="med"/>
          </a:ln>
        </p:spPr>
      </p:cxnSp>
      <p:sp>
        <p:nvSpPr>
          <p:cNvPr id="1221" name="Google Shape;1221;p83"/>
          <p:cNvSpPr txBox="1"/>
          <p:nvPr/>
        </p:nvSpPr>
        <p:spPr>
          <a:xfrm>
            <a:off x="7968085" y="2398230"/>
            <a:ext cx="449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1222" name="Google Shape;1222;p83"/>
          <p:cNvSpPr txBox="1"/>
          <p:nvPr/>
        </p:nvSpPr>
        <p:spPr>
          <a:xfrm>
            <a:off x="7968085" y="2887417"/>
            <a:ext cx="449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1223" name="Google Shape;1223;p83"/>
          <p:cNvCxnSpPr>
            <a:stCxn id="1219" idx="3"/>
            <a:endCxn id="1221" idx="1"/>
          </p:cNvCxnSpPr>
          <p:nvPr/>
        </p:nvCxnSpPr>
        <p:spPr>
          <a:xfrm rot="10800000" flipH="1">
            <a:off x="7591013" y="2529780"/>
            <a:ext cx="377100" cy="244500"/>
          </a:xfrm>
          <a:prstGeom prst="straightConnector1">
            <a:avLst/>
          </a:prstGeom>
          <a:noFill/>
          <a:ln w="9525" cap="flat" cmpd="sng">
            <a:solidFill>
              <a:schemeClr val="dk2"/>
            </a:solidFill>
            <a:prstDash val="solid"/>
            <a:round/>
            <a:headEnd type="none" w="med" len="med"/>
            <a:tailEnd type="triangle" w="med" len="med"/>
          </a:ln>
        </p:spPr>
      </p:cxnSp>
      <p:cxnSp>
        <p:nvCxnSpPr>
          <p:cNvPr id="1224" name="Google Shape;1224;p83"/>
          <p:cNvCxnSpPr>
            <a:stCxn id="1219" idx="3"/>
            <a:endCxn id="1222" idx="1"/>
          </p:cNvCxnSpPr>
          <p:nvPr/>
        </p:nvCxnSpPr>
        <p:spPr>
          <a:xfrm>
            <a:off x="7591013" y="2774280"/>
            <a:ext cx="377100" cy="244800"/>
          </a:xfrm>
          <a:prstGeom prst="straightConnector1">
            <a:avLst/>
          </a:prstGeom>
          <a:noFill/>
          <a:ln w="9525" cap="flat" cmpd="sng">
            <a:solidFill>
              <a:schemeClr val="dk2"/>
            </a:solidFill>
            <a:prstDash val="solid"/>
            <a:round/>
            <a:headEnd type="none" w="med" len="med"/>
            <a:tailEnd type="triangle" w="med" len="med"/>
          </a:ln>
        </p:spPr>
      </p:cxnSp>
      <p:sp>
        <p:nvSpPr>
          <p:cNvPr id="1225" name="Google Shape;1225;p83"/>
          <p:cNvSpPr/>
          <p:nvPr/>
        </p:nvSpPr>
        <p:spPr>
          <a:xfrm>
            <a:off x="7141613" y="3854041"/>
            <a:ext cx="449400" cy="7521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1226" name="Google Shape;1226;p83"/>
          <p:cNvSpPr txBox="1"/>
          <p:nvPr/>
        </p:nvSpPr>
        <p:spPr>
          <a:xfrm>
            <a:off x="7968085" y="4098635"/>
            <a:ext cx="5739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1227" name="Google Shape;1227;p83"/>
          <p:cNvCxnSpPr>
            <a:stCxn id="1225" idx="3"/>
            <a:endCxn id="1226" idx="1"/>
          </p:cNvCxnSpPr>
          <p:nvPr/>
        </p:nvCxnSpPr>
        <p:spPr>
          <a:xfrm>
            <a:off x="7591013" y="4230091"/>
            <a:ext cx="377100" cy="0"/>
          </a:xfrm>
          <a:prstGeom prst="straightConnector1">
            <a:avLst/>
          </a:prstGeom>
          <a:noFill/>
          <a:ln w="9525" cap="flat" cmpd="sng">
            <a:solidFill>
              <a:schemeClr val="dk2"/>
            </a:solidFill>
            <a:prstDash val="solid"/>
            <a:round/>
            <a:headEnd type="none" w="med" len="med"/>
            <a:tailEnd type="triangle" w="med" len="med"/>
          </a:ln>
        </p:spPr>
      </p:cxnSp>
      <p:cxnSp>
        <p:nvCxnSpPr>
          <p:cNvPr id="1228" name="Google Shape;1228;p83"/>
          <p:cNvCxnSpPr>
            <a:endCxn id="1225" idx="1"/>
          </p:cNvCxnSpPr>
          <p:nvPr/>
        </p:nvCxnSpPr>
        <p:spPr>
          <a:xfrm>
            <a:off x="6798713" y="3309991"/>
            <a:ext cx="342900" cy="920100"/>
          </a:xfrm>
          <a:prstGeom prst="straightConnector1">
            <a:avLst/>
          </a:prstGeom>
          <a:noFill/>
          <a:ln w="9525" cap="flat" cmpd="sng">
            <a:solidFill>
              <a:schemeClr val="dk2"/>
            </a:solidFill>
            <a:prstDash val="solid"/>
            <a:round/>
            <a:headEnd type="none" w="med" len="med"/>
            <a:tailEnd type="triangle" w="med" len="med"/>
          </a:ln>
        </p:spPr>
      </p:cxnSp>
      <p:sp>
        <p:nvSpPr>
          <p:cNvPr id="1229" name="Google Shape;1229;p83"/>
          <p:cNvSpPr txBox="1"/>
          <p:nvPr/>
        </p:nvSpPr>
        <p:spPr>
          <a:xfrm>
            <a:off x="521400" y="3486925"/>
            <a:ext cx="3969900" cy="1294500"/>
          </a:xfrm>
          <a:prstGeom prst="rect">
            <a:avLst/>
          </a:prstGeom>
          <a:noFill/>
          <a:ln>
            <a:noFill/>
          </a:ln>
        </p:spPr>
        <p:txBody>
          <a:bodyPr spcFirstLastPara="1" wrap="square" lIns="91425" tIns="91425" rIns="91425" bIns="91425" anchor="ctr" anchorCtr="0">
            <a:noAutofit/>
          </a:bodyPr>
          <a:lstStyle/>
          <a:p>
            <a:pPr marL="0" lvl="0" indent="0" algn="l" rtl="0">
              <a:spcBef>
                <a:spcPts val="1000"/>
              </a:spcBef>
              <a:spcAft>
                <a:spcPts val="0"/>
              </a:spcAft>
              <a:buNone/>
            </a:pPr>
            <a:r>
              <a:rPr lang="en" sz="1200">
                <a:solidFill>
                  <a:srgbClr val="434343"/>
                </a:solidFill>
                <a:latin typeface="Roboto"/>
                <a:ea typeface="Roboto"/>
                <a:cs typeface="Roboto"/>
                <a:sym typeface="Roboto"/>
              </a:rPr>
              <a:t>Faster R-CNN has 4 type of losses calculated. </a:t>
            </a:r>
            <a:endParaRPr sz="1200">
              <a:solidFill>
                <a:srgbClr val="434343"/>
              </a:solidFill>
              <a:latin typeface="Roboto"/>
              <a:ea typeface="Roboto"/>
              <a:cs typeface="Roboto"/>
              <a:sym typeface="Roboto"/>
            </a:endParaRPr>
          </a:p>
          <a:p>
            <a:pPr marL="457200" lvl="0" indent="-304800" algn="l" rtl="0">
              <a:lnSpc>
                <a:spcPct val="115000"/>
              </a:lnSpc>
              <a:spcBef>
                <a:spcPts val="1000"/>
              </a:spcBef>
              <a:spcAft>
                <a:spcPts val="0"/>
              </a:spcAft>
              <a:buClr>
                <a:srgbClr val="434343"/>
              </a:buClr>
              <a:buSzPts val="1200"/>
              <a:buFont typeface="Roboto"/>
              <a:buChar char="-"/>
            </a:pPr>
            <a:r>
              <a:rPr lang="en" sz="1200">
                <a:solidFill>
                  <a:srgbClr val="434343"/>
                </a:solidFill>
                <a:latin typeface="Roboto"/>
                <a:ea typeface="Roboto"/>
                <a:cs typeface="Roboto"/>
                <a:sym typeface="Roboto"/>
              </a:rPr>
              <a:t>2 each for RPN and Detection Network. </a:t>
            </a:r>
            <a:endParaRPr sz="1200">
              <a:solidFill>
                <a:srgbClr val="434343"/>
              </a:solidFill>
              <a:latin typeface="Roboto"/>
              <a:ea typeface="Roboto"/>
              <a:cs typeface="Roboto"/>
              <a:sym typeface="Roboto"/>
            </a:endParaRPr>
          </a:p>
          <a:p>
            <a:pPr marL="457200" lvl="0" indent="-304800" algn="l" rtl="0">
              <a:lnSpc>
                <a:spcPct val="115000"/>
              </a:lnSpc>
              <a:spcBef>
                <a:spcPts val="0"/>
              </a:spcBef>
              <a:spcAft>
                <a:spcPts val="0"/>
              </a:spcAft>
              <a:buClr>
                <a:srgbClr val="434343"/>
              </a:buClr>
              <a:buSzPts val="1200"/>
              <a:buFont typeface="Roboto"/>
              <a:buChar char="-"/>
            </a:pPr>
            <a:r>
              <a:rPr lang="en" sz="1200">
                <a:solidFill>
                  <a:srgbClr val="434343"/>
                </a:solidFill>
                <a:latin typeface="Roboto"/>
                <a:ea typeface="Roboto"/>
                <a:cs typeface="Roboto"/>
                <a:sym typeface="Roboto"/>
              </a:rPr>
              <a:t>Total loss is sum of all 4 losses.</a:t>
            </a:r>
            <a:endParaRPr sz="2400">
              <a:solidFill>
                <a:srgbClr val="434343"/>
              </a:solidFill>
              <a:latin typeface="Roboto"/>
              <a:ea typeface="Roboto"/>
              <a:cs typeface="Roboto"/>
              <a:sym typeface="Roboto"/>
            </a:endParaRPr>
          </a:p>
        </p:txBody>
      </p:sp>
      <p:sp>
        <p:nvSpPr>
          <p:cNvPr id="1230" name="Google Shape;1230;p83"/>
          <p:cNvSpPr/>
          <p:nvPr/>
        </p:nvSpPr>
        <p:spPr>
          <a:xfrm>
            <a:off x="2012388" y="1788625"/>
            <a:ext cx="1687800" cy="11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p:txBody>
      </p:sp>
      <p:cxnSp>
        <p:nvCxnSpPr>
          <p:cNvPr id="1231" name="Google Shape;1231;p83"/>
          <p:cNvCxnSpPr>
            <a:stCxn id="1218" idx="3"/>
            <a:endCxn id="1230" idx="2"/>
          </p:cNvCxnSpPr>
          <p:nvPr/>
        </p:nvCxnSpPr>
        <p:spPr>
          <a:xfrm rot="10800000" flipH="1">
            <a:off x="1557647" y="2526900"/>
            <a:ext cx="454800" cy="17400"/>
          </a:xfrm>
          <a:prstGeom prst="straightConnector1">
            <a:avLst/>
          </a:prstGeom>
          <a:noFill/>
          <a:ln w="9525" cap="flat" cmpd="sng">
            <a:solidFill>
              <a:schemeClr val="dk2"/>
            </a:solidFill>
            <a:prstDash val="solid"/>
            <a:round/>
            <a:headEnd type="none" w="med" len="med"/>
            <a:tailEnd type="triangle" w="med" len="med"/>
          </a:ln>
        </p:spPr>
      </p:cxnSp>
      <p:sp>
        <p:nvSpPr>
          <p:cNvPr id="1232" name="Google Shape;1232;p83"/>
          <p:cNvSpPr txBox="1"/>
          <p:nvPr/>
        </p:nvSpPr>
        <p:spPr>
          <a:xfrm>
            <a:off x="2769800" y="343500"/>
            <a:ext cx="1540200" cy="6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latin typeface="Calibri"/>
                <a:ea typeface="Calibri"/>
                <a:cs typeface="Calibri"/>
                <a:sym typeface="Calibri"/>
              </a:rPr>
              <a:t>Region Proposal network (RPN)</a:t>
            </a:r>
            <a:endParaRPr>
              <a:solidFill>
                <a:srgbClr val="FF0000"/>
              </a:solidFill>
              <a:latin typeface="Calibri"/>
              <a:ea typeface="Calibri"/>
              <a:cs typeface="Calibri"/>
              <a:sym typeface="Calibri"/>
            </a:endParaRPr>
          </a:p>
        </p:txBody>
      </p:sp>
      <p:sp>
        <p:nvSpPr>
          <p:cNvPr id="1233" name="Google Shape;1233;p83"/>
          <p:cNvSpPr/>
          <p:nvPr/>
        </p:nvSpPr>
        <p:spPr>
          <a:xfrm>
            <a:off x="6357150" y="2398231"/>
            <a:ext cx="449400" cy="2255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ROI</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Pooling</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Layer</a:t>
            </a:r>
            <a:endParaRPr sz="600">
              <a:latin typeface="Calibri"/>
              <a:ea typeface="Calibri"/>
              <a:cs typeface="Calibri"/>
              <a:sym typeface="Calibri"/>
            </a:endParaRPr>
          </a:p>
        </p:txBody>
      </p:sp>
      <p:sp>
        <p:nvSpPr>
          <p:cNvPr id="1234" name="Google Shape;1234;p83"/>
          <p:cNvSpPr/>
          <p:nvPr/>
        </p:nvSpPr>
        <p:spPr>
          <a:xfrm>
            <a:off x="4491353" y="278100"/>
            <a:ext cx="2078700" cy="1686600"/>
          </a:xfrm>
          <a:prstGeom prst="rect">
            <a:avLst/>
          </a:prstGeom>
          <a:solidFill>
            <a:srgbClr val="FFFFFF"/>
          </a:solidFill>
          <a:ln w="9525"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35" name="Google Shape;1235;p83"/>
          <p:cNvSpPr/>
          <p:nvPr/>
        </p:nvSpPr>
        <p:spPr>
          <a:xfrm>
            <a:off x="4694900" y="4552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36" name="Google Shape;1236;p83"/>
          <p:cNvSpPr/>
          <p:nvPr/>
        </p:nvSpPr>
        <p:spPr>
          <a:xfrm>
            <a:off x="5228300" y="1217250"/>
            <a:ext cx="573900" cy="5358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37" name="Google Shape;1237;p83"/>
          <p:cNvSpPr/>
          <p:nvPr/>
        </p:nvSpPr>
        <p:spPr>
          <a:xfrm>
            <a:off x="4999700" y="6838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38" name="Google Shape;1238;p83"/>
          <p:cNvSpPr/>
          <p:nvPr/>
        </p:nvSpPr>
        <p:spPr>
          <a:xfrm>
            <a:off x="6140500" y="379050"/>
            <a:ext cx="303000" cy="2631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39" name="Google Shape;1239;p83"/>
          <p:cNvSpPr/>
          <p:nvPr/>
        </p:nvSpPr>
        <p:spPr>
          <a:xfrm>
            <a:off x="6142700" y="14458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40" name="Google Shape;1240;p83"/>
          <p:cNvSpPr/>
          <p:nvPr/>
        </p:nvSpPr>
        <p:spPr>
          <a:xfrm>
            <a:off x="4618700" y="12934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41" name="Google Shape;1241;p83"/>
          <p:cNvSpPr/>
          <p:nvPr/>
        </p:nvSpPr>
        <p:spPr>
          <a:xfrm>
            <a:off x="5609300" y="6838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42" name="Google Shape;1242;p83"/>
          <p:cNvSpPr/>
          <p:nvPr/>
        </p:nvSpPr>
        <p:spPr>
          <a:xfrm>
            <a:off x="6066500" y="9124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243" name="Google Shape;1243;p83"/>
          <p:cNvCxnSpPr>
            <a:stCxn id="1230" idx="5"/>
            <a:endCxn id="1234" idx="1"/>
          </p:cNvCxnSpPr>
          <p:nvPr/>
        </p:nvCxnSpPr>
        <p:spPr>
          <a:xfrm rot="10800000" flipH="1">
            <a:off x="3700188" y="1121350"/>
            <a:ext cx="791100" cy="1110300"/>
          </a:xfrm>
          <a:prstGeom prst="straightConnector1">
            <a:avLst/>
          </a:prstGeom>
          <a:noFill/>
          <a:ln w="9525" cap="flat" cmpd="sng">
            <a:solidFill>
              <a:schemeClr val="dk2"/>
            </a:solidFill>
            <a:prstDash val="solid"/>
            <a:round/>
            <a:headEnd type="none" w="med" len="med"/>
            <a:tailEnd type="triangle" w="med" len="med"/>
          </a:ln>
        </p:spPr>
      </p:cxnSp>
      <p:cxnSp>
        <p:nvCxnSpPr>
          <p:cNvPr id="1244" name="Google Shape;1244;p83"/>
          <p:cNvCxnSpPr>
            <a:stCxn id="1230" idx="5"/>
            <a:endCxn id="1233" idx="1"/>
          </p:cNvCxnSpPr>
          <p:nvPr/>
        </p:nvCxnSpPr>
        <p:spPr>
          <a:xfrm>
            <a:off x="3700188" y="2231650"/>
            <a:ext cx="2657100" cy="1294500"/>
          </a:xfrm>
          <a:prstGeom prst="straightConnector1">
            <a:avLst/>
          </a:prstGeom>
          <a:noFill/>
          <a:ln w="9525" cap="flat" cmpd="sng">
            <a:solidFill>
              <a:schemeClr val="dk2"/>
            </a:solidFill>
            <a:prstDash val="solid"/>
            <a:round/>
            <a:headEnd type="none" w="med" len="med"/>
            <a:tailEnd type="triangle" w="med" len="med"/>
          </a:ln>
        </p:spPr>
      </p:cxnSp>
      <p:cxnSp>
        <p:nvCxnSpPr>
          <p:cNvPr id="1245" name="Google Shape;1245;p83"/>
          <p:cNvCxnSpPr>
            <a:stCxn id="1234" idx="2"/>
            <a:endCxn id="1233" idx="1"/>
          </p:cNvCxnSpPr>
          <p:nvPr/>
        </p:nvCxnSpPr>
        <p:spPr>
          <a:xfrm>
            <a:off x="5530703" y="1964700"/>
            <a:ext cx="826500" cy="1561500"/>
          </a:xfrm>
          <a:prstGeom prst="straightConnector1">
            <a:avLst/>
          </a:prstGeom>
          <a:noFill/>
          <a:ln w="9525" cap="flat" cmpd="sng">
            <a:solidFill>
              <a:schemeClr val="dk2"/>
            </a:solidFill>
            <a:prstDash val="solid"/>
            <a:round/>
            <a:headEnd type="none" w="med" len="med"/>
            <a:tailEnd type="triangle" w="med" len="med"/>
          </a:ln>
        </p:spPr>
      </p:cxnSp>
      <p:sp>
        <p:nvSpPr>
          <p:cNvPr id="1246" name="Google Shape;1246;p83"/>
          <p:cNvSpPr txBox="1"/>
          <p:nvPr/>
        </p:nvSpPr>
        <p:spPr>
          <a:xfrm>
            <a:off x="6977449" y="417025"/>
            <a:ext cx="1687800" cy="2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alibri"/>
                <a:ea typeface="Calibri"/>
                <a:cs typeface="Calibri"/>
                <a:sym typeface="Calibri"/>
              </a:rPr>
              <a:t>Object present or NOT</a:t>
            </a:r>
            <a:endParaRPr sz="1200">
              <a:latin typeface="Calibri"/>
              <a:ea typeface="Calibri"/>
              <a:cs typeface="Calibri"/>
              <a:sym typeface="Calibri"/>
            </a:endParaRPr>
          </a:p>
        </p:txBody>
      </p:sp>
      <p:cxnSp>
        <p:nvCxnSpPr>
          <p:cNvPr id="1247" name="Google Shape;1247;p83"/>
          <p:cNvCxnSpPr>
            <a:endCxn id="1246" idx="1"/>
          </p:cNvCxnSpPr>
          <p:nvPr/>
        </p:nvCxnSpPr>
        <p:spPr>
          <a:xfrm rot="10800000" flipH="1">
            <a:off x="6600349" y="548575"/>
            <a:ext cx="377100" cy="244800"/>
          </a:xfrm>
          <a:prstGeom prst="straightConnector1">
            <a:avLst/>
          </a:prstGeom>
          <a:noFill/>
          <a:ln w="9525" cap="flat" cmpd="sng">
            <a:solidFill>
              <a:schemeClr val="dk2"/>
            </a:solidFill>
            <a:prstDash val="solid"/>
            <a:round/>
            <a:headEnd type="none" w="med" len="med"/>
            <a:tailEnd type="triangle" w="med" len="med"/>
          </a:ln>
        </p:spPr>
      </p:cxnSp>
      <p:cxnSp>
        <p:nvCxnSpPr>
          <p:cNvPr id="1248" name="Google Shape;1248;p83"/>
          <p:cNvCxnSpPr/>
          <p:nvPr/>
        </p:nvCxnSpPr>
        <p:spPr>
          <a:xfrm>
            <a:off x="6570099" y="1356150"/>
            <a:ext cx="513300" cy="145500"/>
          </a:xfrm>
          <a:prstGeom prst="straightConnector1">
            <a:avLst/>
          </a:prstGeom>
          <a:noFill/>
          <a:ln w="9525" cap="flat" cmpd="sng">
            <a:solidFill>
              <a:schemeClr val="dk2"/>
            </a:solidFill>
            <a:prstDash val="solid"/>
            <a:round/>
            <a:headEnd type="none" w="med" len="med"/>
            <a:tailEnd type="triangle" w="med" len="med"/>
          </a:ln>
        </p:spPr>
      </p:cxnSp>
      <p:sp>
        <p:nvSpPr>
          <p:cNvPr id="1249" name="Google Shape;1249;p83"/>
          <p:cNvSpPr txBox="1"/>
          <p:nvPr/>
        </p:nvSpPr>
        <p:spPr>
          <a:xfrm>
            <a:off x="7129850" y="1331425"/>
            <a:ext cx="1287600" cy="2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alibri"/>
                <a:ea typeface="Calibri"/>
                <a:cs typeface="Calibri"/>
                <a:sym typeface="Calibri"/>
              </a:rPr>
              <a:t>Bounding Box Regression Loss</a:t>
            </a:r>
            <a:endParaRPr sz="1200">
              <a:latin typeface="Calibri"/>
              <a:ea typeface="Calibri"/>
              <a:cs typeface="Calibri"/>
              <a:sym typeface="Calibri"/>
            </a:endParaRPr>
          </a:p>
        </p:txBody>
      </p:sp>
      <p:sp>
        <p:nvSpPr>
          <p:cNvPr id="1250" name="Google Shape;1250;p83"/>
          <p:cNvSpPr/>
          <p:nvPr/>
        </p:nvSpPr>
        <p:spPr>
          <a:xfrm>
            <a:off x="8508825" y="477775"/>
            <a:ext cx="377100" cy="427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3</a:t>
            </a:r>
            <a:endParaRPr b="1">
              <a:solidFill>
                <a:srgbClr val="FF0000"/>
              </a:solidFill>
              <a:latin typeface="Calibri"/>
              <a:ea typeface="Calibri"/>
              <a:cs typeface="Calibri"/>
              <a:sym typeface="Calibri"/>
            </a:endParaRPr>
          </a:p>
        </p:txBody>
      </p:sp>
      <p:sp>
        <p:nvSpPr>
          <p:cNvPr id="1251" name="Google Shape;1251;p83"/>
          <p:cNvSpPr/>
          <p:nvPr/>
        </p:nvSpPr>
        <p:spPr>
          <a:xfrm>
            <a:off x="8356425" y="1239775"/>
            <a:ext cx="377100" cy="427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4</a:t>
            </a:r>
            <a:endParaRPr b="1">
              <a:solidFill>
                <a:srgbClr val="FF0000"/>
              </a:solidFill>
              <a:latin typeface="Calibri"/>
              <a:ea typeface="Calibri"/>
              <a:cs typeface="Calibri"/>
              <a:sym typeface="Calibri"/>
            </a:endParaRPr>
          </a:p>
        </p:txBody>
      </p:sp>
      <p:sp>
        <p:nvSpPr>
          <p:cNvPr id="1252" name="Google Shape;1252;p83"/>
          <p:cNvSpPr/>
          <p:nvPr/>
        </p:nvSpPr>
        <p:spPr>
          <a:xfrm>
            <a:off x="8508825" y="3982975"/>
            <a:ext cx="377100" cy="427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1</a:t>
            </a:r>
            <a:endParaRPr b="1">
              <a:solidFill>
                <a:srgbClr val="FF0000"/>
              </a:solidFill>
              <a:latin typeface="Calibri"/>
              <a:ea typeface="Calibri"/>
              <a:cs typeface="Calibri"/>
              <a:sym typeface="Calibri"/>
            </a:endParaRPr>
          </a:p>
        </p:txBody>
      </p:sp>
      <p:sp>
        <p:nvSpPr>
          <p:cNvPr id="1253" name="Google Shape;1253;p83"/>
          <p:cNvSpPr/>
          <p:nvPr/>
        </p:nvSpPr>
        <p:spPr>
          <a:xfrm>
            <a:off x="8432625" y="2535175"/>
            <a:ext cx="377100" cy="427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2</a:t>
            </a:r>
            <a:endParaRPr b="1">
              <a:solidFill>
                <a:srgbClr val="FF0000"/>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84"/>
          <p:cNvSpPr/>
          <p:nvPr/>
        </p:nvSpPr>
        <p:spPr>
          <a:xfrm>
            <a:off x="5845088" y="1608550"/>
            <a:ext cx="14301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8761D"/>
                </a:solidFill>
                <a:latin typeface="Calibri"/>
                <a:ea typeface="Calibri"/>
                <a:cs typeface="Calibri"/>
                <a:sym typeface="Calibri"/>
              </a:rPr>
              <a:t>Takes </a:t>
            </a:r>
            <a:r>
              <a:rPr lang="en" b="1">
                <a:solidFill>
                  <a:srgbClr val="38761D"/>
                </a:solidFill>
                <a:latin typeface="Calibri"/>
                <a:ea typeface="Calibri"/>
                <a:cs typeface="Calibri"/>
                <a:sym typeface="Calibri"/>
              </a:rPr>
              <a:t>0.2</a:t>
            </a:r>
            <a:r>
              <a:rPr lang="en">
                <a:solidFill>
                  <a:srgbClr val="38761D"/>
                </a:solidFill>
                <a:latin typeface="Calibri"/>
                <a:ea typeface="Calibri"/>
                <a:cs typeface="Calibri"/>
                <a:sym typeface="Calibri"/>
              </a:rPr>
              <a:t> secs to predict on One Image</a:t>
            </a:r>
            <a:endParaRPr>
              <a:solidFill>
                <a:srgbClr val="38761D"/>
              </a:solidFill>
              <a:latin typeface="Calibri"/>
              <a:ea typeface="Calibri"/>
              <a:cs typeface="Calibri"/>
              <a:sym typeface="Calibri"/>
            </a:endParaRPr>
          </a:p>
          <a:p>
            <a:pPr marL="0" lvl="0" indent="0" algn="ctr" rtl="0">
              <a:spcBef>
                <a:spcPts val="0"/>
              </a:spcBef>
              <a:spcAft>
                <a:spcPts val="0"/>
              </a:spcAft>
              <a:buNone/>
            </a:pPr>
            <a:endParaRPr>
              <a:solidFill>
                <a:srgbClr val="38761D"/>
              </a:solidFill>
              <a:latin typeface="Calibri"/>
              <a:ea typeface="Calibri"/>
              <a:cs typeface="Calibri"/>
              <a:sym typeface="Calibri"/>
            </a:endParaRPr>
          </a:p>
          <a:p>
            <a:pPr marL="0" lvl="0" indent="0" algn="ctr" rtl="0">
              <a:spcBef>
                <a:spcPts val="0"/>
              </a:spcBef>
              <a:spcAft>
                <a:spcPts val="0"/>
              </a:spcAft>
              <a:buNone/>
            </a:pPr>
            <a:r>
              <a:rPr lang="en" i="1">
                <a:solidFill>
                  <a:srgbClr val="38761D"/>
                </a:solidFill>
                <a:latin typeface="Calibri"/>
                <a:ea typeface="Calibri"/>
                <a:cs typeface="Calibri"/>
                <a:sym typeface="Calibri"/>
              </a:rPr>
              <a:t>i.e. </a:t>
            </a:r>
            <a:r>
              <a:rPr lang="en" b="1">
                <a:solidFill>
                  <a:srgbClr val="38761D"/>
                </a:solidFill>
                <a:latin typeface="Calibri"/>
                <a:ea typeface="Calibri"/>
                <a:cs typeface="Calibri"/>
                <a:sym typeface="Calibri"/>
              </a:rPr>
              <a:t>5 fps</a:t>
            </a:r>
            <a:endParaRPr b="1">
              <a:solidFill>
                <a:srgbClr val="38761D"/>
              </a:solidFill>
              <a:latin typeface="Calibri"/>
              <a:ea typeface="Calibri"/>
              <a:cs typeface="Calibri"/>
              <a:sym typeface="Calibri"/>
            </a:endParaRPr>
          </a:p>
        </p:txBody>
      </p:sp>
      <p:sp>
        <p:nvSpPr>
          <p:cNvPr id="1259" name="Google Shape;1259;p84"/>
          <p:cNvSpPr txBox="1"/>
          <p:nvPr/>
        </p:nvSpPr>
        <p:spPr>
          <a:xfrm>
            <a:off x="1868800" y="3376100"/>
            <a:ext cx="5406600" cy="74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0000"/>
                </a:solidFill>
                <a:latin typeface="Calibri"/>
                <a:ea typeface="Calibri"/>
                <a:cs typeface="Calibri"/>
                <a:sym typeface="Calibri"/>
              </a:rPr>
              <a:t>High accuracy, but still not suitable for real time</a:t>
            </a:r>
            <a:endParaRPr sz="1800" b="1">
              <a:solidFill>
                <a:srgbClr val="FF0000"/>
              </a:solidFill>
              <a:latin typeface="Calibri"/>
              <a:ea typeface="Calibri"/>
              <a:cs typeface="Calibri"/>
              <a:sym typeface="Calibri"/>
            </a:endParaRPr>
          </a:p>
        </p:txBody>
      </p:sp>
      <p:sp>
        <p:nvSpPr>
          <p:cNvPr id="1260" name="Google Shape;1260;p84"/>
          <p:cNvSpPr/>
          <p:nvPr/>
        </p:nvSpPr>
        <p:spPr>
          <a:xfrm>
            <a:off x="3849988" y="1608550"/>
            <a:ext cx="14301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8761D"/>
                </a:solidFill>
                <a:latin typeface="Calibri"/>
                <a:ea typeface="Calibri"/>
                <a:cs typeface="Calibri"/>
                <a:sym typeface="Calibri"/>
              </a:rPr>
              <a:t>Most accurate architecture for Object detection</a:t>
            </a:r>
            <a:endParaRPr>
              <a:solidFill>
                <a:srgbClr val="38761D"/>
              </a:solidFill>
              <a:latin typeface="Calibri"/>
              <a:ea typeface="Calibri"/>
              <a:cs typeface="Calibri"/>
              <a:sym typeface="Calibri"/>
            </a:endParaRPr>
          </a:p>
        </p:txBody>
      </p:sp>
      <p:sp>
        <p:nvSpPr>
          <p:cNvPr id="1261" name="Google Shape;1261;p84"/>
          <p:cNvSpPr txBox="1"/>
          <p:nvPr/>
        </p:nvSpPr>
        <p:spPr>
          <a:xfrm>
            <a:off x="2587053" y="567225"/>
            <a:ext cx="39699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434343"/>
                </a:solidFill>
                <a:latin typeface="Calibri"/>
                <a:ea typeface="Calibri"/>
                <a:cs typeface="Calibri"/>
                <a:sym typeface="Calibri"/>
              </a:rPr>
              <a:t>Faster R-CNN</a:t>
            </a:r>
            <a:endParaRPr sz="2400" b="1">
              <a:solidFill>
                <a:srgbClr val="434343"/>
              </a:solidFill>
              <a:latin typeface="Calibri"/>
              <a:ea typeface="Calibri"/>
              <a:cs typeface="Calibri"/>
              <a:sym typeface="Calibri"/>
            </a:endParaRPr>
          </a:p>
        </p:txBody>
      </p:sp>
      <p:sp>
        <p:nvSpPr>
          <p:cNvPr id="1262" name="Google Shape;1262;p84"/>
          <p:cNvSpPr/>
          <p:nvPr/>
        </p:nvSpPr>
        <p:spPr>
          <a:xfrm>
            <a:off x="1868788" y="1608550"/>
            <a:ext cx="14301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38761D"/>
                </a:solidFill>
                <a:latin typeface="Calibri"/>
                <a:ea typeface="Calibri"/>
                <a:cs typeface="Calibri"/>
                <a:sym typeface="Calibri"/>
              </a:rPr>
              <a:t>Uses Deep Learning for RoI</a:t>
            </a:r>
            <a:endParaRPr>
              <a:solidFill>
                <a:srgbClr val="38761D"/>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2"/>
                                        </p:tgtEl>
                                        <p:attrNameLst>
                                          <p:attrName>style.visibility</p:attrName>
                                        </p:attrNameLst>
                                      </p:cBhvr>
                                      <p:to>
                                        <p:strVal val="visible"/>
                                      </p:to>
                                    </p:set>
                                    <p:animEffect transition="in" filter="fade">
                                      <p:cBhvr>
                                        <p:cTn id="7" dur="1000"/>
                                        <p:tgtEl>
                                          <p:spTgt spid="12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0"/>
                                        </p:tgtEl>
                                        <p:attrNameLst>
                                          <p:attrName>style.visibility</p:attrName>
                                        </p:attrNameLst>
                                      </p:cBhvr>
                                      <p:to>
                                        <p:strVal val="visible"/>
                                      </p:to>
                                    </p:set>
                                    <p:animEffect transition="in" filter="fade">
                                      <p:cBhvr>
                                        <p:cTn id="12" dur="1000"/>
                                        <p:tgtEl>
                                          <p:spTgt spid="12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8"/>
                                        </p:tgtEl>
                                        <p:attrNameLst>
                                          <p:attrName>style.visibility</p:attrName>
                                        </p:attrNameLst>
                                      </p:cBhvr>
                                      <p:to>
                                        <p:strVal val="visible"/>
                                      </p:to>
                                    </p:set>
                                    <p:animEffect transition="in" filter="fade">
                                      <p:cBhvr>
                                        <p:cTn id="17" dur="1000"/>
                                        <p:tgtEl>
                                          <p:spTgt spid="12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59"/>
                                        </p:tgtEl>
                                        <p:attrNameLst>
                                          <p:attrName>style.visibility</p:attrName>
                                        </p:attrNameLst>
                                      </p:cBhvr>
                                      <p:to>
                                        <p:strVal val="visible"/>
                                      </p:to>
                                    </p:set>
                                    <p:animEffect transition="in" filter="fade">
                                      <p:cBhvr>
                                        <p:cTn id="22" dur="1000"/>
                                        <p:tgtEl>
                                          <p:spTgt spid="1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85"/>
          <p:cNvSpPr txBox="1"/>
          <p:nvPr/>
        </p:nvSpPr>
        <p:spPr>
          <a:xfrm>
            <a:off x="4118950" y="20325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 we build Object detectors which can perform in real time?</a:t>
            </a:r>
            <a:endParaRPr sz="1800">
              <a:solidFill>
                <a:srgbClr val="434343"/>
              </a:solidFill>
              <a:latin typeface="Calibri"/>
              <a:ea typeface="Calibri"/>
              <a:cs typeface="Calibri"/>
              <a:sym typeface="Calibri"/>
            </a:endParaRPr>
          </a:p>
        </p:txBody>
      </p:sp>
      <p:pic>
        <p:nvPicPr>
          <p:cNvPr id="1268" name="Google Shape;1268;p85"/>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86"/>
          <p:cNvSpPr txBox="1"/>
          <p:nvPr/>
        </p:nvSpPr>
        <p:spPr>
          <a:xfrm>
            <a:off x="5193550" y="2358000"/>
            <a:ext cx="39504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3000" b="1">
                <a:solidFill>
                  <a:srgbClr val="351C75"/>
                </a:solidFill>
                <a:latin typeface="Calibri"/>
                <a:ea typeface="Calibri"/>
                <a:cs typeface="Calibri"/>
                <a:sym typeface="Calibri"/>
              </a:rPr>
              <a:t>Single Shot Detectors</a:t>
            </a:r>
            <a:endParaRPr sz="3000" b="1">
              <a:solidFill>
                <a:srgbClr val="351C75"/>
              </a:solidFill>
              <a:latin typeface="Calibri"/>
              <a:ea typeface="Calibri"/>
              <a:cs typeface="Calibri"/>
              <a:sym typeface="Calibri"/>
            </a:endParaRPr>
          </a:p>
          <a:p>
            <a:pPr marL="0" lvl="0" indent="0" algn="ctr" rtl="0">
              <a:lnSpc>
                <a:spcPct val="100000"/>
              </a:lnSpc>
              <a:spcBef>
                <a:spcPts val="1600"/>
              </a:spcBef>
              <a:spcAft>
                <a:spcPts val="1600"/>
              </a:spcAft>
              <a:buNone/>
            </a:pPr>
            <a:r>
              <a:rPr lang="en" b="1">
                <a:solidFill>
                  <a:srgbClr val="434343"/>
                </a:solidFill>
                <a:latin typeface="Calibri"/>
                <a:ea typeface="Calibri"/>
                <a:cs typeface="Calibri"/>
                <a:sym typeface="Calibri"/>
              </a:rPr>
              <a:t>Expediting Detection</a:t>
            </a:r>
            <a:endParaRPr>
              <a:solidFill>
                <a:srgbClr val="434343"/>
              </a:solidFill>
              <a:latin typeface="Calibri"/>
              <a:ea typeface="Calibri"/>
              <a:cs typeface="Calibri"/>
              <a:sym typeface="Calibri"/>
            </a:endParaRPr>
          </a:p>
        </p:txBody>
      </p:sp>
      <p:pic>
        <p:nvPicPr>
          <p:cNvPr id="1274" name="Google Shape;1274;p86"/>
          <p:cNvPicPr preferRelativeResize="0"/>
          <p:nvPr/>
        </p:nvPicPr>
        <p:blipFill>
          <a:blip r:embed="rId3">
            <a:alphaModFix/>
          </a:blip>
          <a:stretch>
            <a:fillRect/>
          </a:stretch>
        </p:blipFill>
        <p:spPr>
          <a:xfrm>
            <a:off x="0" y="7"/>
            <a:ext cx="4888750" cy="51435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87"/>
          <p:cNvSpPr/>
          <p:nvPr/>
        </p:nvSpPr>
        <p:spPr>
          <a:xfrm>
            <a:off x="3169625" y="3659163"/>
            <a:ext cx="2899200" cy="4275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libri"/>
                <a:ea typeface="Calibri"/>
                <a:cs typeface="Calibri"/>
                <a:sym typeface="Calibri"/>
              </a:rPr>
              <a:t>Higher Computation cost</a:t>
            </a:r>
            <a:endParaRPr b="1">
              <a:latin typeface="Calibri"/>
              <a:ea typeface="Calibri"/>
              <a:cs typeface="Calibri"/>
              <a:sym typeface="Calibri"/>
            </a:endParaRPr>
          </a:p>
        </p:txBody>
      </p:sp>
      <p:sp>
        <p:nvSpPr>
          <p:cNvPr id="1280" name="Google Shape;1280;p87"/>
          <p:cNvSpPr/>
          <p:nvPr/>
        </p:nvSpPr>
        <p:spPr>
          <a:xfrm>
            <a:off x="4025547" y="2128038"/>
            <a:ext cx="1092900" cy="10251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Region Proposer</a:t>
            </a:r>
            <a:endParaRPr>
              <a:latin typeface="Calibri"/>
              <a:ea typeface="Calibri"/>
              <a:cs typeface="Calibri"/>
              <a:sym typeface="Calibri"/>
            </a:endParaRPr>
          </a:p>
        </p:txBody>
      </p:sp>
      <p:sp>
        <p:nvSpPr>
          <p:cNvPr id="1281" name="Google Shape;1281;p87"/>
          <p:cNvSpPr/>
          <p:nvPr/>
        </p:nvSpPr>
        <p:spPr>
          <a:xfrm>
            <a:off x="2346622" y="2128038"/>
            <a:ext cx="1092900" cy="10251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Feature Network</a:t>
            </a:r>
            <a:endParaRPr>
              <a:latin typeface="Calibri"/>
              <a:ea typeface="Calibri"/>
              <a:cs typeface="Calibri"/>
              <a:sym typeface="Calibri"/>
            </a:endParaRPr>
          </a:p>
        </p:txBody>
      </p:sp>
      <p:sp>
        <p:nvSpPr>
          <p:cNvPr id="1282" name="Google Shape;1282;p87"/>
          <p:cNvSpPr/>
          <p:nvPr/>
        </p:nvSpPr>
        <p:spPr>
          <a:xfrm>
            <a:off x="5701947" y="2128038"/>
            <a:ext cx="1092900" cy="10251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Detector Network</a:t>
            </a:r>
            <a:endParaRPr>
              <a:latin typeface="Calibri"/>
              <a:ea typeface="Calibri"/>
              <a:cs typeface="Calibri"/>
              <a:sym typeface="Calibri"/>
            </a:endParaRPr>
          </a:p>
        </p:txBody>
      </p:sp>
      <p:sp>
        <p:nvSpPr>
          <p:cNvPr id="1283" name="Google Shape;1283;p87"/>
          <p:cNvSpPr txBox="1"/>
          <p:nvPr/>
        </p:nvSpPr>
        <p:spPr>
          <a:xfrm>
            <a:off x="2243550" y="1243350"/>
            <a:ext cx="4656900" cy="5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Calibri"/>
                <a:ea typeface="Calibri"/>
                <a:cs typeface="Calibri"/>
                <a:sym typeface="Calibri"/>
              </a:rPr>
              <a:t>R-CNN based models have 3 types of networks</a:t>
            </a:r>
            <a:endParaRPr b="1">
              <a:solidFill>
                <a:schemeClr val="accent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9"/>
                                        </p:tgtEl>
                                        <p:attrNameLst>
                                          <p:attrName>style.visibility</p:attrName>
                                        </p:attrNameLst>
                                      </p:cBhvr>
                                      <p:to>
                                        <p:strVal val="visible"/>
                                      </p:to>
                                    </p:set>
                                    <p:animEffect transition="in" filter="fade">
                                      <p:cBhvr>
                                        <p:cTn id="7" dur="1000"/>
                                        <p:tgtEl>
                                          <p:spTgt spid="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88"/>
          <p:cNvSpPr/>
          <p:nvPr/>
        </p:nvSpPr>
        <p:spPr>
          <a:xfrm>
            <a:off x="3122400" y="3549098"/>
            <a:ext cx="2899200" cy="881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Single Shot Detectors</a:t>
            </a:r>
            <a:endParaRPr sz="180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Can perform real time detections</a:t>
            </a:r>
            <a:endParaRPr b="1">
              <a:latin typeface="Calibri"/>
              <a:ea typeface="Calibri"/>
              <a:cs typeface="Calibri"/>
              <a:sym typeface="Calibri"/>
            </a:endParaRPr>
          </a:p>
        </p:txBody>
      </p:sp>
      <p:sp>
        <p:nvSpPr>
          <p:cNvPr id="1289" name="Google Shape;1289;p88"/>
          <p:cNvSpPr/>
          <p:nvPr/>
        </p:nvSpPr>
        <p:spPr>
          <a:xfrm>
            <a:off x="4101747" y="1975638"/>
            <a:ext cx="1092900" cy="10251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Region Proposer</a:t>
            </a:r>
            <a:endParaRPr>
              <a:latin typeface="Calibri"/>
              <a:ea typeface="Calibri"/>
              <a:cs typeface="Calibri"/>
              <a:sym typeface="Calibri"/>
            </a:endParaRPr>
          </a:p>
        </p:txBody>
      </p:sp>
      <p:sp>
        <p:nvSpPr>
          <p:cNvPr id="1290" name="Google Shape;1290;p88"/>
          <p:cNvSpPr/>
          <p:nvPr/>
        </p:nvSpPr>
        <p:spPr>
          <a:xfrm>
            <a:off x="2501547" y="1975638"/>
            <a:ext cx="1092900" cy="10251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Classifier</a:t>
            </a:r>
            <a:endParaRPr>
              <a:latin typeface="Calibri"/>
              <a:ea typeface="Calibri"/>
              <a:cs typeface="Calibri"/>
              <a:sym typeface="Calibri"/>
            </a:endParaRPr>
          </a:p>
        </p:txBody>
      </p:sp>
      <p:sp>
        <p:nvSpPr>
          <p:cNvPr id="1291" name="Google Shape;1291;p88"/>
          <p:cNvSpPr/>
          <p:nvPr/>
        </p:nvSpPr>
        <p:spPr>
          <a:xfrm>
            <a:off x="5701947" y="1975638"/>
            <a:ext cx="1092900" cy="10251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Detector Network</a:t>
            </a:r>
            <a:endParaRPr>
              <a:latin typeface="Calibri"/>
              <a:ea typeface="Calibri"/>
              <a:cs typeface="Calibri"/>
              <a:sym typeface="Calibri"/>
            </a:endParaRPr>
          </a:p>
        </p:txBody>
      </p:sp>
      <p:cxnSp>
        <p:nvCxnSpPr>
          <p:cNvPr id="1292" name="Google Shape;1292;p88"/>
          <p:cNvCxnSpPr/>
          <p:nvPr/>
        </p:nvCxnSpPr>
        <p:spPr>
          <a:xfrm>
            <a:off x="3754925" y="1618825"/>
            <a:ext cx="1664400" cy="1602000"/>
          </a:xfrm>
          <a:prstGeom prst="straightConnector1">
            <a:avLst/>
          </a:prstGeom>
          <a:noFill/>
          <a:ln w="19050" cap="flat" cmpd="sng">
            <a:solidFill>
              <a:srgbClr val="FF0000"/>
            </a:solidFill>
            <a:prstDash val="solid"/>
            <a:round/>
            <a:headEnd type="none" w="med" len="med"/>
            <a:tailEnd type="none" w="med" len="med"/>
          </a:ln>
        </p:spPr>
      </p:cxnSp>
      <p:cxnSp>
        <p:nvCxnSpPr>
          <p:cNvPr id="1293" name="Google Shape;1293;p88"/>
          <p:cNvCxnSpPr/>
          <p:nvPr/>
        </p:nvCxnSpPr>
        <p:spPr>
          <a:xfrm flipH="1">
            <a:off x="3842400" y="1556250"/>
            <a:ext cx="1689600" cy="1677000"/>
          </a:xfrm>
          <a:prstGeom prst="straightConnector1">
            <a:avLst/>
          </a:prstGeom>
          <a:noFill/>
          <a:ln w="19050" cap="flat" cmpd="sng">
            <a:solidFill>
              <a:srgbClr val="FF0000"/>
            </a:solidFill>
            <a:prstDash val="solid"/>
            <a:round/>
            <a:headEnd type="none" w="med" len="med"/>
            <a:tailEnd type="none" w="med" len="med"/>
          </a:ln>
        </p:spPr>
      </p:cxnSp>
      <p:sp>
        <p:nvSpPr>
          <p:cNvPr id="1294" name="Google Shape;1294;p88"/>
          <p:cNvSpPr txBox="1"/>
          <p:nvPr/>
        </p:nvSpPr>
        <p:spPr>
          <a:xfrm>
            <a:off x="2319750" y="722725"/>
            <a:ext cx="4656900" cy="5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Calibri"/>
                <a:ea typeface="Calibri"/>
                <a:cs typeface="Calibri"/>
                <a:sym typeface="Calibri"/>
              </a:rPr>
              <a:t>To run model faster, we need to reduce computations</a:t>
            </a:r>
            <a:endParaRPr b="1">
              <a:solidFill>
                <a:schemeClr val="accent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3"/>
                                        </p:tgtEl>
                                        <p:attrNameLst>
                                          <p:attrName>style.visibility</p:attrName>
                                        </p:attrNameLst>
                                      </p:cBhvr>
                                      <p:to>
                                        <p:strVal val="visible"/>
                                      </p:to>
                                    </p:set>
                                    <p:animEffect transition="in" filter="fade">
                                      <p:cBhvr>
                                        <p:cTn id="7" dur="1000"/>
                                        <p:tgtEl>
                                          <p:spTgt spid="1293"/>
                                        </p:tgtEl>
                                      </p:cBhvr>
                                    </p:animEffect>
                                  </p:childTnLst>
                                </p:cTn>
                              </p:par>
                              <p:par>
                                <p:cTn id="8" presetID="10" presetClass="entr" presetSubtype="0" fill="hold" nodeType="withEffect">
                                  <p:stCondLst>
                                    <p:cond delay="0"/>
                                  </p:stCondLst>
                                  <p:childTnLst>
                                    <p:set>
                                      <p:cBhvr>
                                        <p:cTn id="9" dur="1" fill="hold">
                                          <p:stCondLst>
                                            <p:cond delay="0"/>
                                          </p:stCondLst>
                                        </p:cTn>
                                        <p:tgtEl>
                                          <p:spTgt spid="1292"/>
                                        </p:tgtEl>
                                        <p:attrNameLst>
                                          <p:attrName>style.visibility</p:attrName>
                                        </p:attrNameLst>
                                      </p:cBhvr>
                                      <p:to>
                                        <p:strVal val="visible"/>
                                      </p:to>
                                    </p:set>
                                    <p:animEffect transition="in" filter="fade">
                                      <p:cBhvr>
                                        <p:cTn id="10" dur="1000"/>
                                        <p:tgtEl>
                                          <p:spTgt spid="12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88"/>
                                        </p:tgtEl>
                                        <p:attrNameLst>
                                          <p:attrName>style.visibility</p:attrName>
                                        </p:attrNameLst>
                                      </p:cBhvr>
                                      <p:to>
                                        <p:strVal val="visible"/>
                                      </p:to>
                                    </p:set>
                                    <p:animEffect transition="in" filter="fade">
                                      <p:cBhvr>
                                        <p:cTn id="15" dur="1000"/>
                                        <p:tgtEl>
                                          <p:spTgt spid="1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89"/>
          <p:cNvSpPr/>
          <p:nvPr/>
        </p:nvSpPr>
        <p:spPr>
          <a:xfrm>
            <a:off x="4702125" y="2294350"/>
            <a:ext cx="24687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Calibri"/>
                <a:ea typeface="Calibri"/>
                <a:cs typeface="Calibri"/>
                <a:sym typeface="Calibri"/>
              </a:rPr>
              <a:t>You Only Look Once</a:t>
            </a:r>
            <a:endParaRPr sz="1600">
              <a:latin typeface="Calibri"/>
              <a:ea typeface="Calibri"/>
              <a:cs typeface="Calibri"/>
              <a:sym typeface="Calibri"/>
            </a:endParaRPr>
          </a:p>
          <a:p>
            <a:pPr marL="0" lvl="0" indent="0" algn="ctr" rtl="0">
              <a:spcBef>
                <a:spcPts val="0"/>
              </a:spcBef>
              <a:spcAft>
                <a:spcPts val="0"/>
              </a:spcAft>
              <a:buNone/>
            </a:pPr>
            <a:endParaRPr sz="1600">
              <a:latin typeface="Calibri"/>
              <a:ea typeface="Calibri"/>
              <a:cs typeface="Calibri"/>
              <a:sym typeface="Calibri"/>
            </a:endParaRPr>
          </a:p>
          <a:p>
            <a:pPr marL="0" lvl="0" indent="0" algn="ctr" rtl="0">
              <a:spcBef>
                <a:spcPts val="0"/>
              </a:spcBef>
              <a:spcAft>
                <a:spcPts val="0"/>
              </a:spcAft>
              <a:buNone/>
            </a:pPr>
            <a:r>
              <a:rPr lang="en" sz="1600" b="1">
                <a:solidFill>
                  <a:srgbClr val="BF9000"/>
                </a:solidFill>
                <a:latin typeface="Calibri"/>
                <a:ea typeface="Calibri"/>
                <a:cs typeface="Calibri"/>
                <a:sym typeface="Calibri"/>
              </a:rPr>
              <a:t>YOLO</a:t>
            </a:r>
            <a:r>
              <a:rPr lang="en" sz="1600" b="1">
                <a:latin typeface="Calibri"/>
                <a:ea typeface="Calibri"/>
                <a:cs typeface="Calibri"/>
                <a:sym typeface="Calibri"/>
              </a:rPr>
              <a:t> </a:t>
            </a:r>
            <a:endParaRPr sz="1600" b="1">
              <a:latin typeface="Calibri"/>
              <a:ea typeface="Calibri"/>
              <a:cs typeface="Calibri"/>
              <a:sym typeface="Calibri"/>
            </a:endParaRPr>
          </a:p>
        </p:txBody>
      </p:sp>
      <p:sp>
        <p:nvSpPr>
          <p:cNvPr id="1300" name="Google Shape;1300;p89"/>
          <p:cNvSpPr/>
          <p:nvPr/>
        </p:nvSpPr>
        <p:spPr>
          <a:xfrm>
            <a:off x="2077433" y="2294350"/>
            <a:ext cx="23646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Calibri"/>
                <a:ea typeface="Calibri"/>
                <a:cs typeface="Calibri"/>
                <a:sym typeface="Calibri"/>
              </a:rPr>
              <a:t>Multibox SSD</a:t>
            </a:r>
            <a:endParaRPr sz="1600">
              <a:latin typeface="Calibri"/>
              <a:ea typeface="Calibri"/>
              <a:cs typeface="Calibri"/>
              <a:sym typeface="Calibri"/>
            </a:endParaRPr>
          </a:p>
          <a:p>
            <a:pPr marL="0" lvl="0" indent="0" algn="ctr" rtl="0">
              <a:spcBef>
                <a:spcPts val="0"/>
              </a:spcBef>
              <a:spcAft>
                <a:spcPts val="0"/>
              </a:spcAft>
              <a:buNone/>
            </a:pPr>
            <a:endParaRPr sz="1600" b="1">
              <a:latin typeface="Calibri"/>
              <a:ea typeface="Calibri"/>
              <a:cs typeface="Calibri"/>
              <a:sym typeface="Calibri"/>
            </a:endParaRPr>
          </a:p>
          <a:p>
            <a:pPr marL="0" lvl="0" indent="0" algn="ctr" rtl="0">
              <a:spcBef>
                <a:spcPts val="0"/>
              </a:spcBef>
              <a:spcAft>
                <a:spcPts val="0"/>
              </a:spcAft>
              <a:buNone/>
            </a:pPr>
            <a:r>
              <a:rPr lang="en" sz="1600" b="1">
                <a:solidFill>
                  <a:srgbClr val="0000FF"/>
                </a:solidFill>
                <a:latin typeface="Calibri"/>
                <a:ea typeface="Calibri"/>
                <a:cs typeface="Calibri"/>
                <a:sym typeface="Calibri"/>
              </a:rPr>
              <a:t>SSD</a:t>
            </a:r>
            <a:endParaRPr sz="1600" b="1">
              <a:solidFill>
                <a:srgbClr val="0000FF"/>
              </a:solidFill>
              <a:latin typeface="Calibri"/>
              <a:ea typeface="Calibri"/>
              <a:cs typeface="Calibri"/>
              <a:sym typeface="Calibri"/>
            </a:endParaRPr>
          </a:p>
        </p:txBody>
      </p:sp>
      <p:sp>
        <p:nvSpPr>
          <p:cNvPr id="1301" name="Google Shape;1301;p89"/>
          <p:cNvSpPr txBox="1"/>
          <p:nvPr/>
        </p:nvSpPr>
        <p:spPr>
          <a:xfrm>
            <a:off x="792600" y="1095350"/>
            <a:ext cx="7558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700" b="1">
                <a:solidFill>
                  <a:srgbClr val="434343"/>
                </a:solidFill>
                <a:latin typeface="Calibri"/>
                <a:ea typeface="Calibri"/>
                <a:cs typeface="Calibri"/>
                <a:sym typeface="Calibri"/>
              </a:rPr>
              <a:t>Popular SSD Architectures</a:t>
            </a:r>
            <a:endParaRPr sz="1100">
              <a:solidFill>
                <a:srgbClr val="434343"/>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0"/>
                                        </p:tgtEl>
                                        <p:attrNameLst>
                                          <p:attrName>style.visibility</p:attrName>
                                        </p:attrNameLst>
                                      </p:cBhvr>
                                      <p:to>
                                        <p:strVal val="visible"/>
                                      </p:to>
                                    </p:set>
                                    <p:animEffect transition="in" filter="fade">
                                      <p:cBhvr>
                                        <p:cTn id="7" dur="1000"/>
                                        <p:tgtEl>
                                          <p:spTgt spid="13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99"/>
                                        </p:tgtEl>
                                        <p:attrNameLst>
                                          <p:attrName>style.visibility</p:attrName>
                                        </p:attrNameLst>
                                      </p:cBhvr>
                                      <p:to>
                                        <p:strVal val="visible"/>
                                      </p:to>
                                    </p:set>
                                    <p:animEffect transition="in" filter="fade">
                                      <p:cBhvr>
                                        <p:cTn id="12" dur="1000"/>
                                        <p:tgtEl>
                                          <p:spTgt spid="1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90"/>
          <p:cNvSpPr/>
          <p:nvPr/>
        </p:nvSpPr>
        <p:spPr>
          <a:xfrm>
            <a:off x="4702125" y="2141950"/>
            <a:ext cx="24687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Comparable</a:t>
            </a:r>
            <a:r>
              <a:rPr lang="en" b="1">
                <a:latin typeface="Calibri"/>
                <a:ea typeface="Calibri"/>
                <a:cs typeface="Calibri"/>
                <a:sym typeface="Calibri"/>
              </a:rPr>
              <a:t> Accuracy</a:t>
            </a:r>
            <a:endParaRPr b="1">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(Pascal VOC 2007)</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r>
              <a:rPr lang="en" b="1">
                <a:solidFill>
                  <a:srgbClr val="BF9000"/>
                </a:solidFill>
                <a:latin typeface="Calibri"/>
                <a:ea typeface="Calibri"/>
                <a:cs typeface="Calibri"/>
                <a:sym typeface="Calibri"/>
              </a:rPr>
              <a:t>mAP of 74.3% vs 73.2%</a:t>
            </a:r>
            <a:r>
              <a:rPr lang="en" b="1">
                <a:latin typeface="Calibri"/>
                <a:ea typeface="Calibri"/>
                <a:cs typeface="Calibri"/>
                <a:sym typeface="Calibri"/>
              </a:rPr>
              <a:t> </a:t>
            </a:r>
            <a:endParaRPr b="1">
              <a:latin typeface="Calibri"/>
              <a:ea typeface="Calibri"/>
              <a:cs typeface="Calibri"/>
              <a:sym typeface="Calibri"/>
            </a:endParaRPr>
          </a:p>
        </p:txBody>
      </p:sp>
      <p:sp>
        <p:nvSpPr>
          <p:cNvPr id="1307" name="Google Shape;1307;p90"/>
          <p:cNvSpPr/>
          <p:nvPr/>
        </p:nvSpPr>
        <p:spPr>
          <a:xfrm>
            <a:off x="2077433" y="2141950"/>
            <a:ext cx="2364600" cy="12753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Significantly </a:t>
            </a:r>
            <a:r>
              <a:rPr lang="en" b="1">
                <a:latin typeface="Calibri"/>
                <a:ea typeface="Calibri"/>
                <a:cs typeface="Calibri"/>
                <a:sym typeface="Calibri"/>
              </a:rPr>
              <a:t>Faster</a:t>
            </a:r>
            <a:r>
              <a:rPr lang="en">
                <a:latin typeface="Calibri"/>
                <a:ea typeface="Calibri"/>
                <a:cs typeface="Calibri"/>
                <a:sym typeface="Calibri"/>
              </a:rPr>
              <a:t> than Faster R-CNN</a:t>
            </a:r>
            <a:endParaRPr>
              <a:latin typeface="Calibri"/>
              <a:ea typeface="Calibri"/>
              <a:cs typeface="Calibri"/>
              <a:sym typeface="Calibri"/>
            </a:endParaRPr>
          </a:p>
          <a:p>
            <a:pPr marL="0" lvl="0" indent="0" algn="ctr" rtl="0">
              <a:spcBef>
                <a:spcPts val="0"/>
              </a:spcBef>
              <a:spcAft>
                <a:spcPts val="0"/>
              </a:spcAft>
              <a:buNone/>
            </a:pPr>
            <a:endParaRPr b="1">
              <a:latin typeface="Calibri"/>
              <a:ea typeface="Calibri"/>
              <a:cs typeface="Calibri"/>
              <a:sym typeface="Calibri"/>
            </a:endParaRPr>
          </a:p>
          <a:p>
            <a:pPr marL="0" lvl="0" indent="0" algn="ctr" rtl="0">
              <a:spcBef>
                <a:spcPts val="0"/>
              </a:spcBef>
              <a:spcAft>
                <a:spcPts val="0"/>
              </a:spcAft>
              <a:buNone/>
            </a:pPr>
            <a:r>
              <a:rPr lang="en" b="1">
                <a:solidFill>
                  <a:srgbClr val="0000FF"/>
                </a:solidFill>
                <a:latin typeface="Calibri"/>
                <a:ea typeface="Calibri"/>
                <a:cs typeface="Calibri"/>
                <a:sym typeface="Calibri"/>
              </a:rPr>
              <a:t>5 fps vs </a:t>
            </a:r>
            <a:r>
              <a:rPr lang="en" sz="1800" b="1">
                <a:solidFill>
                  <a:srgbClr val="0000FF"/>
                </a:solidFill>
                <a:latin typeface="Calibri"/>
                <a:ea typeface="Calibri"/>
                <a:cs typeface="Calibri"/>
                <a:sym typeface="Calibri"/>
              </a:rPr>
              <a:t>59</a:t>
            </a:r>
            <a:r>
              <a:rPr lang="en" b="1">
                <a:solidFill>
                  <a:srgbClr val="0000FF"/>
                </a:solidFill>
                <a:latin typeface="Calibri"/>
                <a:ea typeface="Calibri"/>
                <a:cs typeface="Calibri"/>
                <a:sym typeface="Calibri"/>
              </a:rPr>
              <a:t> fps</a:t>
            </a:r>
            <a:endParaRPr b="1">
              <a:solidFill>
                <a:srgbClr val="0000FF"/>
              </a:solidFill>
              <a:latin typeface="Calibri"/>
              <a:ea typeface="Calibri"/>
              <a:cs typeface="Calibri"/>
              <a:sym typeface="Calibri"/>
            </a:endParaRPr>
          </a:p>
        </p:txBody>
      </p:sp>
      <p:sp>
        <p:nvSpPr>
          <p:cNvPr id="1308" name="Google Shape;1308;p90"/>
          <p:cNvSpPr txBox="1"/>
          <p:nvPr/>
        </p:nvSpPr>
        <p:spPr>
          <a:xfrm>
            <a:off x="766700" y="834000"/>
            <a:ext cx="7558800" cy="42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700" b="1">
                <a:solidFill>
                  <a:srgbClr val="38761D"/>
                </a:solidFill>
                <a:latin typeface="Calibri"/>
                <a:ea typeface="Calibri"/>
                <a:cs typeface="Calibri"/>
                <a:sym typeface="Calibri"/>
              </a:rPr>
              <a:t>Multibox SSD</a:t>
            </a:r>
            <a:endParaRPr sz="1100">
              <a:solidFill>
                <a:srgbClr val="38761D"/>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7"/>
                                        </p:tgtEl>
                                        <p:attrNameLst>
                                          <p:attrName>style.visibility</p:attrName>
                                        </p:attrNameLst>
                                      </p:cBhvr>
                                      <p:to>
                                        <p:strVal val="visible"/>
                                      </p:to>
                                    </p:set>
                                    <p:animEffect transition="in" filter="fade">
                                      <p:cBhvr>
                                        <p:cTn id="7" dur="1000"/>
                                        <p:tgtEl>
                                          <p:spTgt spid="1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6"/>
                                        </p:tgtEl>
                                        <p:attrNameLst>
                                          <p:attrName>style.visibility</p:attrName>
                                        </p:attrNameLst>
                                      </p:cBhvr>
                                      <p:to>
                                        <p:strVal val="visible"/>
                                      </p:to>
                                    </p:set>
                                    <p:animEffect transition="in" filter="fade">
                                      <p:cBhvr>
                                        <p:cTn id="12" dur="1000"/>
                                        <p:tgtEl>
                                          <p:spTgt spid="1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91"/>
          <p:cNvSpPr/>
          <p:nvPr/>
        </p:nvSpPr>
        <p:spPr>
          <a:xfrm>
            <a:off x="452747" y="21069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sp>
        <p:nvSpPr>
          <p:cNvPr id="1314" name="Google Shape;1314;p91"/>
          <p:cNvSpPr/>
          <p:nvPr/>
        </p:nvSpPr>
        <p:spPr>
          <a:xfrm>
            <a:off x="7141613" y="2398230"/>
            <a:ext cx="449400" cy="7521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FC Softmax</a:t>
            </a:r>
            <a:endParaRPr sz="600">
              <a:latin typeface="Calibri"/>
              <a:ea typeface="Calibri"/>
              <a:cs typeface="Calibri"/>
              <a:sym typeface="Calibri"/>
            </a:endParaRPr>
          </a:p>
        </p:txBody>
      </p:sp>
      <p:cxnSp>
        <p:nvCxnSpPr>
          <p:cNvPr id="1315" name="Google Shape;1315;p91"/>
          <p:cNvCxnSpPr>
            <a:endCxn id="1314" idx="1"/>
          </p:cNvCxnSpPr>
          <p:nvPr/>
        </p:nvCxnSpPr>
        <p:spPr>
          <a:xfrm rot="10800000" flipH="1">
            <a:off x="6798713" y="2774280"/>
            <a:ext cx="342900" cy="535800"/>
          </a:xfrm>
          <a:prstGeom prst="straightConnector1">
            <a:avLst/>
          </a:prstGeom>
          <a:noFill/>
          <a:ln w="9525" cap="flat" cmpd="sng">
            <a:solidFill>
              <a:schemeClr val="dk2"/>
            </a:solidFill>
            <a:prstDash val="solid"/>
            <a:round/>
            <a:headEnd type="none" w="med" len="med"/>
            <a:tailEnd type="triangle" w="med" len="med"/>
          </a:ln>
        </p:spPr>
      </p:cxnSp>
      <p:sp>
        <p:nvSpPr>
          <p:cNvPr id="1316" name="Google Shape;1316;p91"/>
          <p:cNvSpPr txBox="1"/>
          <p:nvPr/>
        </p:nvSpPr>
        <p:spPr>
          <a:xfrm>
            <a:off x="7968085" y="2398230"/>
            <a:ext cx="449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Dog</a:t>
            </a:r>
            <a:endParaRPr sz="1200">
              <a:latin typeface="Calibri"/>
              <a:ea typeface="Calibri"/>
              <a:cs typeface="Calibri"/>
              <a:sym typeface="Calibri"/>
            </a:endParaRPr>
          </a:p>
        </p:txBody>
      </p:sp>
      <p:sp>
        <p:nvSpPr>
          <p:cNvPr id="1317" name="Google Shape;1317;p91"/>
          <p:cNvSpPr txBox="1"/>
          <p:nvPr/>
        </p:nvSpPr>
        <p:spPr>
          <a:xfrm>
            <a:off x="7968085" y="2887417"/>
            <a:ext cx="4494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Cat</a:t>
            </a:r>
            <a:endParaRPr sz="1200">
              <a:latin typeface="Calibri"/>
              <a:ea typeface="Calibri"/>
              <a:cs typeface="Calibri"/>
              <a:sym typeface="Calibri"/>
            </a:endParaRPr>
          </a:p>
        </p:txBody>
      </p:sp>
      <p:cxnSp>
        <p:nvCxnSpPr>
          <p:cNvPr id="1318" name="Google Shape;1318;p91"/>
          <p:cNvCxnSpPr>
            <a:stCxn id="1314" idx="3"/>
            <a:endCxn id="1316" idx="1"/>
          </p:cNvCxnSpPr>
          <p:nvPr/>
        </p:nvCxnSpPr>
        <p:spPr>
          <a:xfrm rot="10800000" flipH="1">
            <a:off x="7591013" y="2529780"/>
            <a:ext cx="377100" cy="244500"/>
          </a:xfrm>
          <a:prstGeom prst="straightConnector1">
            <a:avLst/>
          </a:prstGeom>
          <a:noFill/>
          <a:ln w="9525" cap="flat" cmpd="sng">
            <a:solidFill>
              <a:schemeClr val="dk2"/>
            </a:solidFill>
            <a:prstDash val="solid"/>
            <a:round/>
            <a:headEnd type="none" w="med" len="med"/>
            <a:tailEnd type="triangle" w="med" len="med"/>
          </a:ln>
        </p:spPr>
      </p:cxnSp>
      <p:cxnSp>
        <p:nvCxnSpPr>
          <p:cNvPr id="1319" name="Google Shape;1319;p91"/>
          <p:cNvCxnSpPr>
            <a:stCxn id="1314" idx="3"/>
            <a:endCxn id="1317" idx="1"/>
          </p:cNvCxnSpPr>
          <p:nvPr/>
        </p:nvCxnSpPr>
        <p:spPr>
          <a:xfrm>
            <a:off x="7591013" y="2774280"/>
            <a:ext cx="377100" cy="244800"/>
          </a:xfrm>
          <a:prstGeom prst="straightConnector1">
            <a:avLst/>
          </a:prstGeom>
          <a:noFill/>
          <a:ln w="9525" cap="flat" cmpd="sng">
            <a:solidFill>
              <a:schemeClr val="dk2"/>
            </a:solidFill>
            <a:prstDash val="solid"/>
            <a:round/>
            <a:headEnd type="none" w="med" len="med"/>
            <a:tailEnd type="triangle" w="med" len="med"/>
          </a:ln>
        </p:spPr>
      </p:cxnSp>
      <p:sp>
        <p:nvSpPr>
          <p:cNvPr id="1320" name="Google Shape;1320;p91"/>
          <p:cNvSpPr/>
          <p:nvPr/>
        </p:nvSpPr>
        <p:spPr>
          <a:xfrm>
            <a:off x="7141613" y="3854041"/>
            <a:ext cx="449400" cy="7521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Calibri"/>
                <a:ea typeface="Calibri"/>
                <a:cs typeface="Calibri"/>
                <a:sym typeface="Calibri"/>
              </a:rPr>
              <a:t>FC </a:t>
            </a:r>
            <a:endParaRPr sz="1000">
              <a:latin typeface="Calibri"/>
              <a:ea typeface="Calibri"/>
              <a:cs typeface="Calibri"/>
              <a:sym typeface="Calibri"/>
            </a:endParaRPr>
          </a:p>
        </p:txBody>
      </p:sp>
      <p:sp>
        <p:nvSpPr>
          <p:cNvPr id="1321" name="Google Shape;1321;p91"/>
          <p:cNvSpPr txBox="1"/>
          <p:nvPr/>
        </p:nvSpPr>
        <p:spPr>
          <a:xfrm>
            <a:off x="7968085" y="4098635"/>
            <a:ext cx="5739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Calibri"/>
                <a:ea typeface="Calibri"/>
                <a:cs typeface="Calibri"/>
                <a:sym typeface="Calibri"/>
              </a:rPr>
              <a:t>x, y, w, h</a:t>
            </a:r>
            <a:endParaRPr sz="1200">
              <a:latin typeface="Calibri"/>
              <a:ea typeface="Calibri"/>
              <a:cs typeface="Calibri"/>
              <a:sym typeface="Calibri"/>
            </a:endParaRPr>
          </a:p>
        </p:txBody>
      </p:sp>
      <p:cxnSp>
        <p:nvCxnSpPr>
          <p:cNvPr id="1322" name="Google Shape;1322;p91"/>
          <p:cNvCxnSpPr>
            <a:stCxn id="1320" idx="3"/>
            <a:endCxn id="1321" idx="1"/>
          </p:cNvCxnSpPr>
          <p:nvPr/>
        </p:nvCxnSpPr>
        <p:spPr>
          <a:xfrm>
            <a:off x="7591013" y="4230091"/>
            <a:ext cx="377100" cy="0"/>
          </a:xfrm>
          <a:prstGeom prst="straightConnector1">
            <a:avLst/>
          </a:prstGeom>
          <a:noFill/>
          <a:ln w="9525" cap="flat" cmpd="sng">
            <a:solidFill>
              <a:schemeClr val="dk2"/>
            </a:solidFill>
            <a:prstDash val="solid"/>
            <a:round/>
            <a:headEnd type="none" w="med" len="med"/>
            <a:tailEnd type="triangle" w="med" len="med"/>
          </a:ln>
        </p:spPr>
      </p:cxnSp>
      <p:cxnSp>
        <p:nvCxnSpPr>
          <p:cNvPr id="1323" name="Google Shape;1323;p91"/>
          <p:cNvCxnSpPr>
            <a:endCxn id="1320" idx="1"/>
          </p:cNvCxnSpPr>
          <p:nvPr/>
        </p:nvCxnSpPr>
        <p:spPr>
          <a:xfrm>
            <a:off x="6798713" y="3309991"/>
            <a:ext cx="342900" cy="920100"/>
          </a:xfrm>
          <a:prstGeom prst="straightConnector1">
            <a:avLst/>
          </a:prstGeom>
          <a:noFill/>
          <a:ln w="9525" cap="flat" cmpd="sng">
            <a:solidFill>
              <a:schemeClr val="dk2"/>
            </a:solidFill>
            <a:prstDash val="solid"/>
            <a:round/>
            <a:headEnd type="none" w="med" len="med"/>
            <a:tailEnd type="triangle" w="med" len="med"/>
          </a:ln>
        </p:spPr>
      </p:cxnSp>
      <p:sp>
        <p:nvSpPr>
          <p:cNvPr id="1324" name="Google Shape;1324;p91"/>
          <p:cNvSpPr txBox="1"/>
          <p:nvPr/>
        </p:nvSpPr>
        <p:spPr>
          <a:xfrm>
            <a:off x="521400" y="3486925"/>
            <a:ext cx="3969900" cy="12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434343"/>
                </a:solidFill>
                <a:latin typeface="Calibri"/>
                <a:ea typeface="Calibri"/>
                <a:cs typeface="Calibri"/>
                <a:sym typeface="Calibri"/>
              </a:rPr>
              <a:t>Faster R-CNN → SSD</a:t>
            </a:r>
            <a:endParaRPr sz="1800">
              <a:solidFill>
                <a:srgbClr val="434343"/>
              </a:solidFill>
              <a:latin typeface="Calibri"/>
              <a:ea typeface="Calibri"/>
              <a:cs typeface="Calibri"/>
              <a:sym typeface="Calibri"/>
            </a:endParaRPr>
          </a:p>
          <a:p>
            <a:pPr marL="0" lvl="0" indent="0" algn="ctr" rtl="0">
              <a:lnSpc>
                <a:spcPct val="100000"/>
              </a:lnSpc>
              <a:spcBef>
                <a:spcPts val="0"/>
              </a:spcBef>
              <a:spcAft>
                <a:spcPts val="0"/>
              </a:spcAft>
              <a:buNone/>
            </a:pPr>
            <a:r>
              <a:rPr lang="en" sz="1200">
                <a:solidFill>
                  <a:srgbClr val="434343"/>
                </a:solidFill>
                <a:latin typeface="Calibri"/>
                <a:ea typeface="Calibri"/>
                <a:cs typeface="Calibri"/>
                <a:sym typeface="Calibri"/>
              </a:rPr>
              <a:t>In SSD, we do not have RPN or RoI Pooling Layer</a:t>
            </a:r>
            <a:endParaRPr sz="1200">
              <a:solidFill>
                <a:srgbClr val="434343"/>
              </a:solidFill>
              <a:latin typeface="Calibri"/>
              <a:ea typeface="Calibri"/>
              <a:cs typeface="Calibri"/>
              <a:sym typeface="Calibri"/>
            </a:endParaRPr>
          </a:p>
        </p:txBody>
      </p:sp>
      <p:sp>
        <p:nvSpPr>
          <p:cNvPr id="1325" name="Google Shape;1325;p91"/>
          <p:cNvSpPr/>
          <p:nvPr/>
        </p:nvSpPr>
        <p:spPr>
          <a:xfrm>
            <a:off x="2012388" y="1788625"/>
            <a:ext cx="1687800" cy="11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CNN</a:t>
            </a:r>
            <a:endParaRPr>
              <a:latin typeface="Calibri"/>
              <a:ea typeface="Calibri"/>
              <a:cs typeface="Calibri"/>
              <a:sym typeface="Calibri"/>
            </a:endParaRPr>
          </a:p>
          <a:p>
            <a:pPr marL="0" lvl="0" indent="0" algn="ctr" rtl="0">
              <a:spcBef>
                <a:spcPts val="0"/>
              </a:spcBef>
              <a:spcAft>
                <a:spcPts val="0"/>
              </a:spcAft>
              <a:buNone/>
            </a:pPr>
            <a:r>
              <a:rPr lang="en" sz="1100">
                <a:latin typeface="Calibri"/>
                <a:ea typeface="Calibri"/>
                <a:cs typeface="Calibri"/>
                <a:sym typeface="Calibri"/>
              </a:rPr>
              <a:t>(e.g ResNet)</a:t>
            </a:r>
            <a:endParaRPr sz="1100">
              <a:latin typeface="Calibri"/>
              <a:ea typeface="Calibri"/>
              <a:cs typeface="Calibri"/>
              <a:sym typeface="Calibri"/>
            </a:endParaRPr>
          </a:p>
        </p:txBody>
      </p:sp>
      <p:cxnSp>
        <p:nvCxnSpPr>
          <p:cNvPr id="1326" name="Google Shape;1326;p91"/>
          <p:cNvCxnSpPr>
            <a:stCxn id="1313" idx="3"/>
            <a:endCxn id="1325" idx="2"/>
          </p:cNvCxnSpPr>
          <p:nvPr/>
        </p:nvCxnSpPr>
        <p:spPr>
          <a:xfrm rot="10800000" flipH="1">
            <a:off x="1557647" y="2526900"/>
            <a:ext cx="454800" cy="17400"/>
          </a:xfrm>
          <a:prstGeom prst="straightConnector1">
            <a:avLst/>
          </a:prstGeom>
          <a:noFill/>
          <a:ln w="9525" cap="flat" cmpd="sng">
            <a:solidFill>
              <a:schemeClr val="dk2"/>
            </a:solidFill>
            <a:prstDash val="solid"/>
            <a:round/>
            <a:headEnd type="none" w="med" len="med"/>
            <a:tailEnd type="triangle" w="med" len="med"/>
          </a:ln>
        </p:spPr>
      </p:cxnSp>
      <p:sp>
        <p:nvSpPr>
          <p:cNvPr id="1327" name="Google Shape;1327;p91"/>
          <p:cNvSpPr txBox="1"/>
          <p:nvPr/>
        </p:nvSpPr>
        <p:spPr>
          <a:xfrm>
            <a:off x="6652200" y="379050"/>
            <a:ext cx="1540200" cy="34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0000"/>
                </a:solidFill>
                <a:latin typeface="Calibri"/>
                <a:ea typeface="Calibri"/>
                <a:cs typeface="Calibri"/>
                <a:sym typeface="Calibri"/>
              </a:rPr>
              <a:t>RPN</a:t>
            </a:r>
            <a:endParaRPr>
              <a:solidFill>
                <a:srgbClr val="FF0000"/>
              </a:solidFill>
              <a:latin typeface="Calibri"/>
              <a:ea typeface="Calibri"/>
              <a:cs typeface="Calibri"/>
              <a:sym typeface="Calibri"/>
            </a:endParaRPr>
          </a:p>
        </p:txBody>
      </p:sp>
      <p:sp>
        <p:nvSpPr>
          <p:cNvPr id="1328" name="Google Shape;1328;p91"/>
          <p:cNvSpPr/>
          <p:nvPr/>
        </p:nvSpPr>
        <p:spPr>
          <a:xfrm>
            <a:off x="6357150" y="2398231"/>
            <a:ext cx="449400" cy="22557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latin typeface="Calibri"/>
                <a:ea typeface="Calibri"/>
                <a:cs typeface="Calibri"/>
                <a:sym typeface="Calibri"/>
              </a:rPr>
              <a:t>ROI</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Pooling</a:t>
            </a:r>
            <a:endParaRPr sz="600">
              <a:latin typeface="Calibri"/>
              <a:ea typeface="Calibri"/>
              <a:cs typeface="Calibri"/>
              <a:sym typeface="Calibri"/>
            </a:endParaRPr>
          </a:p>
          <a:p>
            <a:pPr marL="0" lvl="0" indent="0" algn="ctr" rtl="0">
              <a:spcBef>
                <a:spcPts val="0"/>
              </a:spcBef>
              <a:spcAft>
                <a:spcPts val="0"/>
              </a:spcAft>
              <a:buNone/>
            </a:pPr>
            <a:r>
              <a:rPr lang="en" sz="600">
                <a:latin typeface="Calibri"/>
                <a:ea typeface="Calibri"/>
                <a:cs typeface="Calibri"/>
                <a:sym typeface="Calibri"/>
              </a:rPr>
              <a:t>Layer</a:t>
            </a:r>
            <a:endParaRPr sz="600">
              <a:latin typeface="Calibri"/>
              <a:ea typeface="Calibri"/>
              <a:cs typeface="Calibri"/>
              <a:sym typeface="Calibri"/>
            </a:endParaRPr>
          </a:p>
        </p:txBody>
      </p:sp>
      <p:sp>
        <p:nvSpPr>
          <p:cNvPr id="1329" name="Google Shape;1329;p91"/>
          <p:cNvSpPr/>
          <p:nvPr/>
        </p:nvSpPr>
        <p:spPr>
          <a:xfrm>
            <a:off x="4491353" y="278100"/>
            <a:ext cx="2078700" cy="1686600"/>
          </a:xfrm>
          <a:prstGeom prst="rect">
            <a:avLst/>
          </a:prstGeom>
          <a:solidFill>
            <a:srgbClr val="FFFFFF"/>
          </a:solidFill>
          <a:ln w="9525" cap="flat" cmpd="sng">
            <a:solidFill>
              <a:srgbClr val="434343"/>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30" name="Google Shape;1330;p91"/>
          <p:cNvSpPr/>
          <p:nvPr/>
        </p:nvSpPr>
        <p:spPr>
          <a:xfrm>
            <a:off x="4694900" y="4552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31" name="Google Shape;1331;p91"/>
          <p:cNvSpPr/>
          <p:nvPr/>
        </p:nvSpPr>
        <p:spPr>
          <a:xfrm>
            <a:off x="5228300" y="1217250"/>
            <a:ext cx="573900" cy="5358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32" name="Google Shape;1332;p91"/>
          <p:cNvSpPr/>
          <p:nvPr/>
        </p:nvSpPr>
        <p:spPr>
          <a:xfrm>
            <a:off x="4999700" y="6838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33" name="Google Shape;1333;p91"/>
          <p:cNvSpPr/>
          <p:nvPr/>
        </p:nvSpPr>
        <p:spPr>
          <a:xfrm>
            <a:off x="6140500" y="379050"/>
            <a:ext cx="303000" cy="2631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34" name="Google Shape;1334;p91"/>
          <p:cNvSpPr/>
          <p:nvPr/>
        </p:nvSpPr>
        <p:spPr>
          <a:xfrm>
            <a:off x="6142700" y="14458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35" name="Google Shape;1335;p91"/>
          <p:cNvSpPr/>
          <p:nvPr/>
        </p:nvSpPr>
        <p:spPr>
          <a:xfrm>
            <a:off x="4618700" y="12934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36" name="Google Shape;1336;p91"/>
          <p:cNvSpPr/>
          <p:nvPr/>
        </p:nvSpPr>
        <p:spPr>
          <a:xfrm>
            <a:off x="5609300" y="6838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337" name="Google Shape;1337;p91"/>
          <p:cNvSpPr/>
          <p:nvPr/>
        </p:nvSpPr>
        <p:spPr>
          <a:xfrm>
            <a:off x="6066500" y="912450"/>
            <a:ext cx="377100" cy="427500"/>
          </a:xfrm>
          <a:prstGeom prst="rect">
            <a:avLst/>
          </a:prstGeom>
          <a:solidFill>
            <a:srgbClr val="FFE599"/>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338" name="Google Shape;1338;p91"/>
          <p:cNvCxnSpPr>
            <a:stCxn id="1325" idx="5"/>
            <a:endCxn id="1329" idx="1"/>
          </p:cNvCxnSpPr>
          <p:nvPr/>
        </p:nvCxnSpPr>
        <p:spPr>
          <a:xfrm rot="10800000" flipH="1">
            <a:off x="3700188" y="1121350"/>
            <a:ext cx="791100" cy="1110300"/>
          </a:xfrm>
          <a:prstGeom prst="straightConnector1">
            <a:avLst/>
          </a:prstGeom>
          <a:noFill/>
          <a:ln w="9525" cap="flat" cmpd="sng">
            <a:solidFill>
              <a:schemeClr val="dk2"/>
            </a:solidFill>
            <a:prstDash val="solid"/>
            <a:round/>
            <a:headEnd type="none" w="med" len="med"/>
            <a:tailEnd type="triangle" w="med" len="med"/>
          </a:ln>
        </p:spPr>
      </p:cxnSp>
      <p:cxnSp>
        <p:nvCxnSpPr>
          <p:cNvPr id="1339" name="Google Shape;1339;p91"/>
          <p:cNvCxnSpPr>
            <a:stCxn id="1325" idx="5"/>
            <a:endCxn id="1328" idx="1"/>
          </p:cNvCxnSpPr>
          <p:nvPr/>
        </p:nvCxnSpPr>
        <p:spPr>
          <a:xfrm>
            <a:off x="3700188" y="2231650"/>
            <a:ext cx="2657100" cy="1294500"/>
          </a:xfrm>
          <a:prstGeom prst="straightConnector1">
            <a:avLst/>
          </a:prstGeom>
          <a:noFill/>
          <a:ln w="9525" cap="flat" cmpd="sng">
            <a:solidFill>
              <a:schemeClr val="dk2"/>
            </a:solidFill>
            <a:prstDash val="solid"/>
            <a:round/>
            <a:headEnd type="none" w="med" len="med"/>
            <a:tailEnd type="triangle" w="med" len="med"/>
          </a:ln>
        </p:spPr>
      </p:cxnSp>
      <p:cxnSp>
        <p:nvCxnSpPr>
          <p:cNvPr id="1340" name="Google Shape;1340;p91"/>
          <p:cNvCxnSpPr>
            <a:stCxn id="1329" idx="2"/>
            <a:endCxn id="1328" idx="1"/>
          </p:cNvCxnSpPr>
          <p:nvPr/>
        </p:nvCxnSpPr>
        <p:spPr>
          <a:xfrm>
            <a:off x="5530703" y="1964700"/>
            <a:ext cx="826500" cy="1561500"/>
          </a:xfrm>
          <a:prstGeom prst="straightConnector1">
            <a:avLst/>
          </a:prstGeom>
          <a:noFill/>
          <a:ln w="9525" cap="flat" cmpd="sng">
            <a:solidFill>
              <a:schemeClr val="dk2"/>
            </a:solidFill>
            <a:prstDash val="solid"/>
            <a:round/>
            <a:headEnd type="none" w="med" len="med"/>
            <a:tailEnd type="triangle" w="med" len="med"/>
          </a:ln>
        </p:spPr>
      </p:cxnSp>
      <p:sp>
        <p:nvSpPr>
          <p:cNvPr id="1341" name="Google Shape;1341;p91"/>
          <p:cNvSpPr/>
          <p:nvPr/>
        </p:nvSpPr>
        <p:spPr>
          <a:xfrm>
            <a:off x="4682625" y="-176100"/>
            <a:ext cx="1483200" cy="27204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91"/>
          <p:cNvSpPr/>
          <p:nvPr/>
        </p:nvSpPr>
        <p:spPr>
          <a:xfrm>
            <a:off x="5673225" y="2186100"/>
            <a:ext cx="1483200" cy="27204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1"/>
                                        </p:tgtEl>
                                        <p:attrNameLst>
                                          <p:attrName>style.visibility</p:attrName>
                                        </p:attrNameLst>
                                      </p:cBhvr>
                                      <p:to>
                                        <p:strVal val="visible"/>
                                      </p:to>
                                    </p:set>
                                    <p:animEffect transition="in" filter="fade">
                                      <p:cBhvr>
                                        <p:cTn id="7" dur="1000"/>
                                        <p:tgtEl>
                                          <p:spTgt spid="1341"/>
                                        </p:tgtEl>
                                      </p:cBhvr>
                                    </p:animEffect>
                                  </p:childTnLst>
                                </p:cTn>
                              </p:par>
                              <p:par>
                                <p:cTn id="8" presetID="10" presetClass="entr" presetSubtype="0" fill="hold" nodeType="withEffect">
                                  <p:stCondLst>
                                    <p:cond delay="0"/>
                                  </p:stCondLst>
                                  <p:childTnLst>
                                    <p:set>
                                      <p:cBhvr>
                                        <p:cTn id="9" dur="1" fill="hold">
                                          <p:stCondLst>
                                            <p:cond delay="0"/>
                                          </p:stCondLst>
                                        </p:cTn>
                                        <p:tgtEl>
                                          <p:spTgt spid="1342"/>
                                        </p:tgtEl>
                                        <p:attrNameLst>
                                          <p:attrName>style.visibility</p:attrName>
                                        </p:attrNameLst>
                                      </p:cBhvr>
                                      <p:to>
                                        <p:strVal val="visible"/>
                                      </p:to>
                                    </p:set>
                                    <p:animEffect transition="in" filter="fade">
                                      <p:cBhvr>
                                        <p:cTn id="10" dur="1000"/>
                                        <p:tgtEl>
                                          <p:spTgt spid="13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41"/>
                                        </p:tgtEl>
                                        <p:attrNameLst>
                                          <p:attrName>style.visibility</p:attrName>
                                        </p:attrNameLst>
                                      </p:cBhvr>
                                      <p:to>
                                        <p:strVal val="visible"/>
                                      </p:to>
                                    </p:set>
                                    <p:animEffect transition="in" filter="fade">
                                      <p:cBhvr>
                                        <p:cTn id="15" dur="1000"/>
                                        <p:tgtEl>
                                          <p:spTgt spid="1341"/>
                                        </p:tgtEl>
                                      </p:cBhvr>
                                    </p:animEffect>
                                  </p:childTnLst>
                                </p:cTn>
                              </p:par>
                              <p:par>
                                <p:cTn id="16" presetID="10" presetClass="entr" presetSubtype="0" fill="hold" nodeType="withEffect">
                                  <p:stCondLst>
                                    <p:cond delay="0"/>
                                  </p:stCondLst>
                                  <p:childTnLst>
                                    <p:set>
                                      <p:cBhvr>
                                        <p:cTn id="17" dur="1" fill="hold">
                                          <p:stCondLst>
                                            <p:cond delay="0"/>
                                          </p:stCondLst>
                                        </p:cTn>
                                        <p:tgtEl>
                                          <p:spTgt spid="1342"/>
                                        </p:tgtEl>
                                        <p:attrNameLst>
                                          <p:attrName>style.visibility</p:attrName>
                                        </p:attrNameLst>
                                      </p:cBhvr>
                                      <p:to>
                                        <p:strVal val="visible"/>
                                      </p:to>
                                    </p:set>
                                    <p:animEffect transition="in" filter="fade">
                                      <p:cBhvr>
                                        <p:cTn id="18" dur="1000"/>
                                        <p:tgtEl>
                                          <p:spTgt spid="1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0"/>
          <p:cNvPicPr preferRelativeResize="0"/>
          <p:nvPr/>
        </p:nvPicPr>
        <p:blipFill>
          <a:blip r:embed="rId3">
            <a:alphaModFix/>
          </a:blip>
          <a:stretch>
            <a:fillRect/>
          </a:stretch>
        </p:blipFill>
        <p:spPr>
          <a:xfrm>
            <a:off x="976500" y="1400150"/>
            <a:ext cx="2970724" cy="1971500"/>
          </a:xfrm>
          <a:prstGeom prst="rect">
            <a:avLst/>
          </a:prstGeom>
          <a:noFill/>
          <a:ln>
            <a:noFill/>
          </a:ln>
        </p:spPr>
      </p:pic>
      <p:cxnSp>
        <p:nvCxnSpPr>
          <p:cNvPr id="125" name="Google Shape;125;p20"/>
          <p:cNvCxnSpPr/>
          <p:nvPr/>
        </p:nvCxnSpPr>
        <p:spPr>
          <a:xfrm>
            <a:off x="4239325" y="2320250"/>
            <a:ext cx="669000" cy="0"/>
          </a:xfrm>
          <a:prstGeom prst="straightConnector1">
            <a:avLst/>
          </a:prstGeom>
          <a:noFill/>
          <a:ln w="19050" cap="flat" cmpd="sng">
            <a:solidFill>
              <a:schemeClr val="dk2"/>
            </a:solidFill>
            <a:prstDash val="solid"/>
            <a:round/>
            <a:headEnd type="none" w="med" len="med"/>
            <a:tailEnd type="triangle" w="med" len="med"/>
          </a:ln>
        </p:spPr>
      </p:cxnSp>
      <p:sp>
        <p:nvSpPr>
          <p:cNvPr id="126" name="Google Shape;126;p20"/>
          <p:cNvSpPr txBox="1"/>
          <p:nvPr/>
        </p:nvSpPr>
        <p:spPr>
          <a:xfrm>
            <a:off x="2694025" y="3853400"/>
            <a:ext cx="3759600" cy="80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0000"/>
                </a:solidFill>
                <a:latin typeface="Calibri"/>
                <a:ea typeface="Calibri"/>
                <a:cs typeface="Calibri"/>
                <a:sym typeface="Calibri"/>
              </a:rPr>
              <a:t>From one original image,  we will create lots of images e.g </a:t>
            </a:r>
            <a:r>
              <a:rPr lang="en" sz="1800" b="1">
                <a:solidFill>
                  <a:srgbClr val="FF0000"/>
                </a:solidFill>
                <a:latin typeface="Calibri"/>
                <a:ea typeface="Calibri"/>
                <a:cs typeface="Calibri"/>
                <a:sym typeface="Calibri"/>
              </a:rPr>
              <a:t>1000 images</a:t>
            </a:r>
            <a:endParaRPr sz="1800" b="1">
              <a:solidFill>
                <a:srgbClr val="FF0000"/>
              </a:solidFill>
              <a:latin typeface="Calibri"/>
              <a:ea typeface="Calibri"/>
              <a:cs typeface="Calibri"/>
              <a:sym typeface="Calibri"/>
            </a:endParaRPr>
          </a:p>
        </p:txBody>
      </p:sp>
      <p:pic>
        <p:nvPicPr>
          <p:cNvPr id="127" name="Google Shape;127;p20"/>
          <p:cNvPicPr preferRelativeResize="0"/>
          <p:nvPr/>
        </p:nvPicPr>
        <p:blipFill>
          <a:blip r:embed="rId4">
            <a:alphaModFix/>
          </a:blip>
          <a:stretch>
            <a:fillRect/>
          </a:stretch>
        </p:blipFill>
        <p:spPr>
          <a:xfrm>
            <a:off x="5824646" y="1945100"/>
            <a:ext cx="955800" cy="1253301"/>
          </a:xfrm>
          <a:prstGeom prst="rect">
            <a:avLst/>
          </a:prstGeom>
          <a:noFill/>
          <a:ln>
            <a:noFill/>
          </a:ln>
        </p:spPr>
      </p:pic>
      <p:pic>
        <p:nvPicPr>
          <p:cNvPr id="128" name="Google Shape;128;p20"/>
          <p:cNvPicPr preferRelativeResize="0"/>
          <p:nvPr/>
        </p:nvPicPr>
        <p:blipFill>
          <a:blip r:embed="rId5">
            <a:alphaModFix/>
          </a:blip>
          <a:stretch>
            <a:fillRect/>
          </a:stretch>
        </p:blipFill>
        <p:spPr>
          <a:xfrm>
            <a:off x="7358299" y="1400150"/>
            <a:ext cx="669000" cy="669000"/>
          </a:xfrm>
          <a:prstGeom prst="rect">
            <a:avLst/>
          </a:prstGeom>
          <a:noFill/>
          <a:ln>
            <a:noFill/>
          </a:ln>
        </p:spPr>
      </p:pic>
      <p:pic>
        <p:nvPicPr>
          <p:cNvPr id="129" name="Google Shape;129;p20"/>
          <p:cNvPicPr preferRelativeResize="0"/>
          <p:nvPr/>
        </p:nvPicPr>
        <p:blipFill>
          <a:blip r:embed="rId6">
            <a:alphaModFix/>
          </a:blip>
          <a:stretch>
            <a:fillRect/>
          </a:stretch>
        </p:blipFill>
        <p:spPr>
          <a:xfrm>
            <a:off x="7641650" y="2384550"/>
            <a:ext cx="385659" cy="669000"/>
          </a:xfrm>
          <a:prstGeom prst="rect">
            <a:avLst/>
          </a:prstGeom>
          <a:noFill/>
          <a:ln>
            <a:noFill/>
          </a:ln>
        </p:spPr>
      </p:pic>
      <p:pic>
        <p:nvPicPr>
          <p:cNvPr id="130" name="Google Shape;130;p20"/>
          <p:cNvPicPr preferRelativeResize="0"/>
          <p:nvPr/>
        </p:nvPicPr>
        <p:blipFill>
          <a:blip r:embed="rId7">
            <a:alphaModFix/>
          </a:blip>
          <a:stretch>
            <a:fillRect/>
          </a:stretch>
        </p:blipFill>
        <p:spPr>
          <a:xfrm>
            <a:off x="5107013" y="1400150"/>
            <a:ext cx="669000" cy="401400"/>
          </a:xfrm>
          <a:prstGeom prst="rect">
            <a:avLst/>
          </a:prstGeom>
          <a:noFill/>
          <a:ln>
            <a:noFill/>
          </a:ln>
        </p:spPr>
      </p:pic>
      <p:pic>
        <p:nvPicPr>
          <p:cNvPr id="131" name="Google Shape;131;p20"/>
          <p:cNvPicPr preferRelativeResize="0"/>
          <p:nvPr/>
        </p:nvPicPr>
        <p:blipFill>
          <a:blip r:embed="rId8">
            <a:alphaModFix/>
          </a:blip>
          <a:stretch>
            <a:fillRect/>
          </a:stretch>
        </p:blipFill>
        <p:spPr>
          <a:xfrm>
            <a:off x="5114350" y="2838938"/>
            <a:ext cx="533400" cy="714375"/>
          </a:xfrm>
          <a:prstGeom prst="rect">
            <a:avLst/>
          </a:prstGeom>
          <a:noFill/>
          <a:ln>
            <a:noFill/>
          </a:ln>
        </p:spPr>
      </p:pic>
      <p:pic>
        <p:nvPicPr>
          <p:cNvPr id="132" name="Google Shape;132;p20"/>
          <p:cNvPicPr preferRelativeResize="0"/>
          <p:nvPr/>
        </p:nvPicPr>
        <p:blipFill>
          <a:blip r:embed="rId9">
            <a:alphaModFix/>
          </a:blip>
          <a:stretch>
            <a:fillRect/>
          </a:stretch>
        </p:blipFill>
        <p:spPr>
          <a:xfrm>
            <a:off x="5092788" y="1937213"/>
            <a:ext cx="576525" cy="766075"/>
          </a:xfrm>
          <a:prstGeom prst="rect">
            <a:avLst/>
          </a:prstGeom>
          <a:noFill/>
          <a:ln>
            <a:noFill/>
          </a:ln>
        </p:spPr>
      </p:pic>
      <p:pic>
        <p:nvPicPr>
          <p:cNvPr id="133" name="Google Shape;133;p20"/>
          <p:cNvPicPr preferRelativeResize="0"/>
          <p:nvPr/>
        </p:nvPicPr>
        <p:blipFill>
          <a:blip r:embed="rId10">
            <a:alphaModFix/>
          </a:blip>
          <a:stretch>
            <a:fillRect/>
          </a:stretch>
        </p:blipFill>
        <p:spPr>
          <a:xfrm>
            <a:off x="6814875" y="2191425"/>
            <a:ext cx="637031" cy="766050"/>
          </a:xfrm>
          <a:prstGeom prst="rect">
            <a:avLst/>
          </a:prstGeom>
          <a:noFill/>
          <a:ln>
            <a:noFill/>
          </a:ln>
        </p:spPr>
      </p:pic>
      <p:pic>
        <p:nvPicPr>
          <p:cNvPr id="134" name="Google Shape;134;p20"/>
          <p:cNvPicPr preferRelativeResize="0"/>
          <p:nvPr/>
        </p:nvPicPr>
        <p:blipFill>
          <a:blip r:embed="rId11">
            <a:alphaModFix/>
          </a:blip>
          <a:stretch>
            <a:fillRect/>
          </a:stretch>
        </p:blipFill>
        <p:spPr>
          <a:xfrm>
            <a:off x="6814875" y="3079750"/>
            <a:ext cx="955800" cy="467120"/>
          </a:xfrm>
          <a:prstGeom prst="rect">
            <a:avLst/>
          </a:prstGeom>
          <a:noFill/>
          <a:ln>
            <a:noFill/>
          </a:ln>
        </p:spPr>
      </p:pic>
      <p:pic>
        <p:nvPicPr>
          <p:cNvPr id="135" name="Google Shape;135;p20"/>
          <p:cNvPicPr preferRelativeResize="0"/>
          <p:nvPr/>
        </p:nvPicPr>
        <p:blipFill>
          <a:blip r:embed="rId12">
            <a:alphaModFix/>
          </a:blip>
          <a:stretch>
            <a:fillRect/>
          </a:stretch>
        </p:blipFill>
        <p:spPr>
          <a:xfrm>
            <a:off x="6196025" y="1400150"/>
            <a:ext cx="913642" cy="4671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92"/>
          <p:cNvSpPr/>
          <p:nvPr/>
        </p:nvSpPr>
        <p:spPr>
          <a:xfrm>
            <a:off x="1098885" y="2054475"/>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cxnSp>
        <p:nvCxnSpPr>
          <p:cNvPr id="1348" name="Google Shape;1348;p92"/>
          <p:cNvCxnSpPr>
            <a:endCxn id="1349" idx="1"/>
          </p:cNvCxnSpPr>
          <p:nvPr/>
        </p:nvCxnSpPr>
        <p:spPr>
          <a:xfrm rot="10800000" flipH="1">
            <a:off x="6301850" y="1655055"/>
            <a:ext cx="342900" cy="535800"/>
          </a:xfrm>
          <a:prstGeom prst="straightConnector1">
            <a:avLst/>
          </a:prstGeom>
          <a:noFill/>
          <a:ln w="9525" cap="flat" cmpd="sng">
            <a:solidFill>
              <a:schemeClr val="dk2"/>
            </a:solidFill>
            <a:prstDash val="solid"/>
            <a:round/>
            <a:headEnd type="none" w="med" len="med"/>
            <a:tailEnd type="triangle" w="med" len="med"/>
          </a:ln>
        </p:spPr>
      </p:cxnSp>
      <p:sp>
        <p:nvSpPr>
          <p:cNvPr id="1350" name="Google Shape;1350;p92"/>
          <p:cNvSpPr txBox="1"/>
          <p:nvPr/>
        </p:nvSpPr>
        <p:spPr>
          <a:xfrm>
            <a:off x="6709230" y="1534550"/>
            <a:ext cx="1225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Class Probabilities</a:t>
            </a:r>
            <a:endParaRPr sz="1200" b="1">
              <a:latin typeface="Calibri"/>
              <a:ea typeface="Calibri"/>
              <a:cs typeface="Calibri"/>
              <a:sym typeface="Calibri"/>
            </a:endParaRPr>
          </a:p>
        </p:txBody>
      </p:sp>
      <p:cxnSp>
        <p:nvCxnSpPr>
          <p:cNvPr id="1351" name="Google Shape;1351;p92"/>
          <p:cNvCxnSpPr>
            <a:endCxn id="1352" idx="1"/>
          </p:cNvCxnSpPr>
          <p:nvPr/>
        </p:nvCxnSpPr>
        <p:spPr>
          <a:xfrm>
            <a:off x="6301850" y="2190766"/>
            <a:ext cx="342900" cy="920100"/>
          </a:xfrm>
          <a:prstGeom prst="straightConnector1">
            <a:avLst/>
          </a:prstGeom>
          <a:noFill/>
          <a:ln w="9525" cap="flat" cmpd="sng">
            <a:solidFill>
              <a:schemeClr val="dk2"/>
            </a:solidFill>
            <a:prstDash val="solid"/>
            <a:round/>
            <a:headEnd type="none" w="med" len="med"/>
            <a:tailEnd type="triangle" w="med" len="med"/>
          </a:ln>
        </p:spPr>
      </p:cxnSp>
      <p:sp>
        <p:nvSpPr>
          <p:cNvPr id="1353" name="Google Shape;1353;p92"/>
          <p:cNvSpPr txBox="1"/>
          <p:nvPr/>
        </p:nvSpPr>
        <p:spPr>
          <a:xfrm>
            <a:off x="2587050" y="3654925"/>
            <a:ext cx="3969900" cy="75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a:solidFill>
                  <a:srgbClr val="434343"/>
                </a:solidFill>
                <a:latin typeface="Calibri"/>
                <a:ea typeface="Calibri"/>
                <a:cs typeface="Calibri"/>
                <a:sym typeface="Calibri"/>
              </a:rPr>
              <a:t>SSD Architecture </a:t>
            </a:r>
            <a:endParaRPr sz="18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200">
                <a:solidFill>
                  <a:srgbClr val="434343"/>
                </a:solidFill>
                <a:latin typeface="Calibri"/>
                <a:ea typeface="Calibri"/>
                <a:cs typeface="Calibri"/>
                <a:sym typeface="Calibri"/>
              </a:rPr>
              <a:t>SSD uses only Feature Network and Detection Network</a:t>
            </a:r>
            <a:endParaRPr sz="1200">
              <a:solidFill>
                <a:srgbClr val="434343"/>
              </a:solidFill>
              <a:latin typeface="Calibri"/>
              <a:ea typeface="Calibri"/>
              <a:cs typeface="Calibri"/>
              <a:sym typeface="Calibri"/>
            </a:endParaRPr>
          </a:p>
        </p:txBody>
      </p:sp>
      <p:sp>
        <p:nvSpPr>
          <p:cNvPr id="1354" name="Google Shape;1354;p92"/>
          <p:cNvSpPr/>
          <p:nvPr/>
        </p:nvSpPr>
        <p:spPr>
          <a:xfrm>
            <a:off x="2658525" y="1736200"/>
            <a:ext cx="1687800" cy="11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a:p>
            <a:pPr marL="0" lvl="0" indent="0" algn="ctr" rtl="0">
              <a:spcBef>
                <a:spcPts val="0"/>
              </a:spcBef>
              <a:spcAft>
                <a:spcPts val="0"/>
              </a:spcAft>
              <a:buNone/>
            </a:pPr>
            <a:r>
              <a:rPr lang="en" sz="800">
                <a:latin typeface="Roboto"/>
                <a:ea typeface="Roboto"/>
                <a:cs typeface="Roboto"/>
                <a:sym typeface="Roboto"/>
              </a:rPr>
              <a:t>(Feature NW)</a:t>
            </a:r>
            <a:endParaRPr sz="800">
              <a:latin typeface="Roboto"/>
              <a:ea typeface="Roboto"/>
              <a:cs typeface="Roboto"/>
              <a:sym typeface="Roboto"/>
            </a:endParaRPr>
          </a:p>
        </p:txBody>
      </p:sp>
      <p:cxnSp>
        <p:nvCxnSpPr>
          <p:cNvPr id="1355" name="Google Shape;1355;p92"/>
          <p:cNvCxnSpPr>
            <a:stCxn id="1347" idx="3"/>
            <a:endCxn id="1354" idx="2"/>
          </p:cNvCxnSpPr>
          <p:nvPr/>
        </p:nvCxnSpPr>
        <p:spPr>
          <a:xfrm rot="10800000" flipH="1">
            <a:off x="2203785" y="2474475"/>
            <a:ext cx="454800" cy="17400"/>
          </a:xfrm>
          <a:prstGeom prst="straightConnector1">
            <a:avLst/>
          </a:prstGeom>
          <a:noFill/>
          <a:ln w="9525" cap="flat" cmpd="sng">
            <a:solidFill>
              <a:schemeClr val="dk2"/>
            </a:solidFill>
            <a:prstDash val="solid"/>
            <a:round/>
            <a:headEnd type="none" w="med" len="med"/>
            <a:tailEnd type="triangle" w="med" len="med"/>
          </a:ln>
        </p:spPr>
      </p:cxnSp>
      <p:sp>
        <p:nvSpPr>
          <p:cNvPr id="1356" name="Google Shape;1356;p92"/>
          <p:cNvSpPr/>
          <p:nvPr/>
        </p:nvSpPr>
        <p:spPr>
          <a:xfrm>
            <a:off x="5098288" y="1345625"/>
            <a:ext cx="1225200" cy="1700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alibri"/>
                <a:ea typeface="Calibri"/>
                <a:cs typeface="Calibri"/>
                <a:sym typeface="Calibri"/>
              </a:rPr>
              <a:t>SSD Detection Layers</a:t>
            </a:r>
            <a:endParaRPr sz="1800">
              <a:latin typeface="Calibri"/>
              <a:ea typeface="Calibri"/>
              <a:cs typeface="Calibri"/>
              <a:sym typeface="Calibri"/>
            </a:endParaRPr>
          </a:p>
        </p:txBody>
      </p:sp>
      <p:cxnSp>
        <p:nvCxnSpPr>
          <p:cNvPr id="1357" name="Google Shape;1357;p92"/>
          <p:cNvCxnSpPr>
            <a:stCxn id="1354" idx="5"/>
            <a:endCxn id="1356" idx="1"/>
          </p:cNvCxnSpPr>
          <p:nvPr/>
        </p:nvCxnSpPr>
        <p:spPr>
          <a:xfrm>
            <a:off x="4346325" y="2179225"/>
            <a:ext cx="752100" cy="16500"/>
          </a:xfrm>
          <a:prstGeom prst="straightConnector1">
            <a:avLst/>
          </a:prstGeom>
          <a:noFill/>
          <a:ln w="9525" cap="flat" cmpd="sng">
            <a:solidFill>
              <a:schemeClr val="dk2"/>
            </a:solidFill>
            <a:prstDash val="solid"/>
            <a:round/>
            <a:headEnd type="none" w="med" len="med"/>
            <a:tailEnd type="triangle" w="med" len="med"/>
          </a:ln>
        </p:spPr>
      </p:cxnSp>
      <p:sp>
        <p:nvSpPr>
          <p:cNvPr id="1358" name="Google Shape;1358;p92"/>
          <p:cNvSpPr txBox="1"/>
          <p:nvPr/>
        </p:nvSpPr>
        <p:spPr>
          <a:xfrm>
            <a:off x="6709230" y="2982350"/>
            <a:ext cx="1225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Bounding Box Coordinates</a:t>
            </a:r>
            <a:endParaRPr sz="1200" b="1">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93"/>
          <p:cNvSpPr txBox="1"/>
          <p:nvPr/>
        </p:nvSpPr>
        <p:spPr>
          <a:xfrm>
            <a:off x="4118950" y="14229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Who will provide RoIs in SSD?</a:t>
            </a:r>
            <a:endParaRPr sz="1800">
              <a:solidFill>
                <a:srgbClr val="434343"/>
              </a:solidFill>
              <a:latin typeface="Calibri"/>
              <a:ea typeface="Calibri"/>
              <a:cs typeface="Calibri"/>
              <a:sym typeface="Calibri"/>
            </a:endParaRPr>
          </a:p>
        </p:txBody>
      </p:sp>
      <p:pic>
        <p:nvPicPr>
          <p:cNvPr id="1364" name="Google Shape;1364;p93"/>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365" name="Google Shape;1365;p93"/>
          <p:cNvSpPr txBox="1"/>
          <p:nvPr/>
        </p:nvSpPr>
        <p:spPr>
          <a:xfrm>
            <a:off x="4164875" y="25664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0000FF"/>
                </a:solidFill>
                <a:latin typeface="Roboto"/>
                <a:ea typeface="Roboto"/>
                <a:cs typeface="Roboto"/>
                <a:sym typeface="Roboto"/>
              </a:rPr>
              <a:t>As there is no RPN/Selective Search, </a:t>
            </a:r>
            <a:r>
              <a:rPr lang="en" sz="1800" b="1">
                <a:solidFill>
                  <a:srgbClr val="0000FF"/>
                </a:solidFill>
                <a:latin typeface="Roboto"/>
                <a:ea typeface="Roboto"/>
                <a:cs typeface="Roboto"/>
                <a:sym typeface="Roboto"/>
              </a:rPr>
              <a:t>we</a:t>
            </a:r>
            <a:r>
              <a:rPr lang="en" sz="1800">
                <a:solidFill>
                  <a:srgbClr val="0000FF"/>
                </a:solidFill>
                <a:latin typeface="Roboto"/>
                <a:ea typeface="Roboto"/>
                <a:cs typeface="Roboto"/>
                <a:sym typeface="Roboto"/>
              </a:rPr>
              <a:t> have to provide RoI coordinates</a:t>
            </a:r>
            <a:endParaRPr sz="1800">
              <a:solidFill>
                <a:srgbClr val="0000FF"/>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94"/>
          <p:cNvSpPr txBox="1"/>
          <p:nvPr/>
        </p:nvSpPr>
        <p:spPr>
          <a:xfrm>
            <a:off x="4118950" y="14229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 we get RoIs in SSD?</a:t>
            </a:r>
            <a:endParaRPr sz="1800">
              <a:solidFill>
                <a:srgbClr val="434343"/>
              </a:solidFill>
              <a:latin typeface="Calibri"/>
              <a:ea typeface="Calibri"/>
              <a:cs typeface="Calibri"/>
              <a:sym typeface="Calibri"/>
            </a:endParaRPr>
          </a:p>
        </p:txBody>
      </p:sp>
      <p:pic>
        <p:nvPicPr>
          <p:cNvPr id="1371" name="Google Shape;1371;p94"/>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372" name="Google Shape;1372;p94"/>
          <p:cNvSpPr txBox="1"/>
          <p:nvPr/>
        </p:nvSpPr>
        <p:spPr>
          <a:xfrm>
            <a:off x="4164875" y="25664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0000FF"/>
                </a:solidFill>
                <a:latin typeface="Roboto"/>
                <a:ea typeface="Roboto"/>
                <a:cs typeface="Roboto"/>
                <a:sym typeface="Roboto"/>
              </a:rPr>
              <a:t>SSD uses an approach very similar to anchor boxes in Faster R-CNN</a:t>
            </a:r>
            <a:endParaRPr sz="1800">
              <a:solidFill>
                <a:srgbClr val="0000FF"/>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95"/>
          <p:cNvSpPr txBox="1"/>
          <p:nvPr/>
        </p:nvSpPr>
        <p:spPr>
          <a:xfrm>
            <a:off x="5886325" y="1886850"/>
            <a:ext cx="2692200" cy="136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libri"/>
                <a:ea typeface="Calibri"/>
                <a:cs typeface="Calibri"/>
                <a:sym typeface="Calibri"/>
              </a:rPr>
              <a:t>Building RoIs </a:t>
            </a:r>
            <a:endParaRPr sz="2400" b="1">
              <a:solidFill>
                <a:srgbClr val="666666"/>
              </a:solidFill>
              <a:latin typeface="Calibri"/>
              <a:ea typeface="Calibri"/>
              <a:cs typeface="Calibri"/>
              <a:sym typeface="Calibri"/>
            </a:endParaRPr>
          </a:p>
          <a:p>
            <a:pPr marL="0" lvl="0" indent="0" algn="ctr" rtl="0">
              <a:lnSpc>
                <a:spcPct val="100000"/>
              </a:lnSpc>
              <a:spcBef>
                <a:spcPts val="0"/>
              </a:spcBef>
              <a:spcAft>
                <a:spcPts val="0"/>
              </a:spcAft>
              <a:buNone/>
            </a:pPr>
            <a:r>
              <a:rPr lang="en" sz="2400" b="1">
                <a:solidFill>
                  <a:srgbClr val="666666"/>
                </a:solidFill>
                <a:latin typeface="Calibri"/>
                <a:ea typeface="Calibri"/>
                <a:cs typeface="Calibri"/>
                <a:sym typeface="Calibri"/>
              </a:rPr>
              <a:t>in SSD</a:t>
            </a:r>
            <a:endParaRPr sz="2400" b="1">
              <a:solidFill>
                <a:srgbClr val="666666"/>
              </a:solidFill>
              <a:latin typeface="Calibri"/>
              <a:ea typeface="Calibri"/>
              <a:cs typeface="Calibri"/>
              <a:sym typeface="Calibri"/>
            </a:endParaRPr>
          </a:p>
        </p:txBody>
      </p:sp>
      <p:pic>
        <p:nvPicPr>
          <p:cNvPr id="1378" name="Google Shape;1378;p95"/>
          <p:cNvPicPr preferRelativeResize="0"/>
          <p:nvPr/>
        </p:nvPicPr>
        <p:blipFill>
          <a:blip r:embed="rId3">
            <a:alphaModFix/>
          </a:blip>
          <a:stretch>
            <a:fillRect/>
          </a:stretch>
        </p:blipFill>
        <p:spPr>
          <a:xfrm>
            <a:off x="0" y="0"/>
            <a:ext cx="5090724"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pic>
        <p:nvPicPr>
          <p:cNvPr id="1383" name="Google Shape;1383;p96"/>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384" name="Google Shape;1384;p96"/>
          <p:cNvGraphicFramePr/>
          <p:nvPr/>
        </p:nvGraphicFramePr>
        <p:xfrm>
          <a:off x="656900" y="874450"/>
          <a:ext cx="3000000" cy="3000000"/>
        </p:xfrm>
        <a:graphic>
          <a:graphicData uri="http://schemas.openxmlformats.org/drawingml/2006/table">
            <a:tbl>
              <a:tblPr>
                <a:noFill/>
                <a:tableStyleId>{6C56EC2C-61FF-4E3A-B131-CDD2B3A45D9C}</a:tableStyleId>
              </a:tblPr>
              <a:tblGrid>
                <a:gridCol w="883675">
                  <a:extLst>
                    <a:ext uri="{9D8B030D-6E8A-4147-A177-3AD203B41FA5}">
                      <a16:colId xmlns:a16="http://schemas.microsoft.com/office/drawing/2014/main" val="20000"/>
                    </a:ext>
                  </a:extLst>
                </a:gridCol>
                <a:gridCol w="883675">
                  <a:extLst>
                    <a:ext uri="{9D8B030D-6E8A-4147-A177-3AD203B41FA5}">
                      <a16:colId xmlns:a16="http://schemas.microsoft.com/office/drawing/2014/main" val="20001"/>
                    </a:ext>
                  </a:extLst>
                </a:gridCol>
                <a:gridCol w="883675">
                  <a:extLst>
                    <a:ext uri="{9D8B030D-6E8A-4147-A177-3AD203B41FA5}">
                      <a16:colId xmlns:a16="http://schemas.microsoft.com/office/drawing/2014/main" val="20002"/>
                    </a:ext>
                  </a:extLst>
                </a:gridCol>
                <a:gridCol w="883675">
                  <a:extLst>
                    <a:ext uri="{9D8B030D-6E8A-4147-A177-3AD203B41FA5}">
                      <a16:colId xmlns:a16="http://schemas.microsoft.com/office/drawing/2014/main" val="20003"/>
                    </a:ext>
                  </a:extLst>
                </a:gridCol>
              </a:tblGrid>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0"/>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1"/>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2"/>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85" name="Google Shape;1385;p96"/>
          <p:cNvSpPr txBox="1"/>
          <p:nvPr/>
        </p:nvSpPr>
        <p:spPr>
          <a:xfrm>
            <a:off x="4627400" y="1067975"/>
            <a:ext cx="3599100" cy="7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434343"/>
                </a:solidFill>
                <a:latin typeface="Roboto"/>
                <a:ea typeface="Roboto"/>
                <a:cs typeface="Roboto"/>
                <a:sym typeface="Roboto"/>
              </a:rPr>
              <a:t>Building RoIs (called Priors) in SSD</a:t>
            </a:r>
            <a:endParaRPr b="1">
              <a:solidFill>
                <a:srgbClr val="434343"/>
              </a:solidFill>
              <a:latin typeface="Roboto"/>
              <a:ea typeface="Roboto"/>
              <a:cs typeface="Roboto"/>
              <a:sym typeface="Roboto"/>
            </a:endParaRPr>
          </a:p>
        </p:txBody>
      </p:sp>
      <p:sp>
        <p:nvSpPr>
          <p:cNvPr id="1386" name="Google Shape;1386;p96"/>
          <p:cNvSpPr txBox="1"/>
          <p:nvPr/>
        </p:nvSpPr>
        <p:spPr>
          <a:xfrm>
            <a:off x="1065938" y="4254975"/>
            <a:ext cx="28971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4x4 Grid</a:t>
            </a:r>
            <a:endParaRPr b="1">
              <a:solidFill>
                <a:srgbClr val="FF0000"/>
              </a:solidFill>
              <a:latin typeface="Calibri"/>
              <a:ea typeface="Calibri"/>
              <a:cs typeface="Calibri"/>
              <a:sym typeface="Calibri"/>
            </a:endParaRPr>
          </a:p>
        </p:txBody>
      </p:sp>
      <p:sp>
        <p:nvSpPr>
          <p:cNvPr id="1387" name="Google Shape;1387;p96"/>
          <p:cNvSpPr txBox="1"/>
          <p:nvPr/>
        </p:nvSpPr>
        <p:spPr>
          <a:xfrm>
            <a:off x="4627400" y="1808900"/>
            <a:ext cx="3196200" cy="4203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Roboto"/>
              <a:buChar char="●"/>
            </a:pPr>
            <a:r>
              <a:rPr lang="en" sz="1000">
                <a:latin typeface="Roboto"/>
                <a:ea typeface="Roboto"/>
                <a:cs typeface="Roboto"/>
                <a:sym typeface="Roboto"/>
              </a:rPr>
              <a:t>Divide the image into multiple parts as a grid of some defined size e.g 4x4</a:t>
            </a:r>
            <a:endParaRPr sz="1000">
              <a:latin typeface="Roboto"/>
              <a:ea typeface="Roboto"/>
              <a:cs typeface="Roboto"/>
              <a:sym typeface="Roboto"/>
            </a:endParaRPr>
          </a:p>
        </p:txBody>
      </p:sp>
      <p:sp>
        <p:nvSpPr>
          <p:cNvPr id="1388" name="Google Shape;1388;p96"/>
          <p:cNvSpPr txBox="1"/>
          <p:nvPr/>
        </p:nvSpPr>
        <p:spPr>
          <a:xfrm>
            <a:off x="4627400" y="2431625"/>
            <a:ext cx="3196200" cy="6522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Roboto"/>
              <a:buChar char="●"/>
            </a:pPr>
            <a:r>
              <a:rPr lang="en" sz="1000">
                <a:latin typeface="Roboto"/>
                <a:ea typeface="Roboto"/>
                <a:cs typeface="Roboto"/>
                <a:sym typeface="Roboto"/>
              </a:rPr>
              <a:t>Center point of each grid cell is treated as ‘anchor point’ e.g in this example, we have created 16 anchor points</a:t>
            </a:r>
            <a:endParaRPr sz="1000">
              <a:latin typeface="Roboto"/>
              <a:ea typeface="Roboto"/>
              <a:cs typeface="Roboto"/>
              <a:sym typeface="Roboto"/>
            </a:endParaRPr>
          </a:p>
        </p:txBody>
      </p:sp>
      <p:sp>
        <p:nvSpPr>
          <p:cNvPr id="1389" name="Google Shape;1389;p96"/>
          <p:cNvSpPr/>
          <p:nvPr/>
        </p:nvSpPr>
        <p:spPr>
          <a:xfrm>
            <a:off x="36739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390" name="Google Shape;1390;p96"/>
          <p:cNvSpPr/>
          <p:nvPr/>
        </p:nvSpPr>
        <p:spPr>
          <a:xfrm>
            <a:off x="36739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391" name="Google Shape;1391;p96"/>
          <p:cNvSpPr/>
          <p:nvPr/>
        </p:nvSpPr>
        <p:spPr>
          <a:xfrm>
            <a:off x="36739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392" name="Google Shape;1392;p96"/>
          <p:cNvSpPr/>
          <p:nvPr/>
        </p:nvSpPr>
        <p:spPr>
          <a:xfrm>
            <a:off x="36739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393" name="Google Shape;1393;p96"/>
          <p:cNvSpPr/>
          <p:nvPr/>
        </p:nvSpPr>
        <p:spPr>
          <a:xfrm>
            <a:off x="10831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394" name="Google Shape;1394;p96"/>
          <p:cNvSpPr/>
          <p:nvPr/>
        </p:nvSpPr>
        <p:spPr>
          <a:xfrm>
            <a:off x="10831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395" name="Google Shape;1395;p96"/>
          <p:cNvSpPr/>
          <p:nvPr/>
        </p:nvSpPr>
        <p:spPr>
          <a:xfrm>
            <a:off x="10831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396" name="Google Shape;1396;p96"/>
          <p:cNvSpPr/>
          <p:nvPr/>
        </p:nvSpPr>
        <p:spPr>
          <a:xfrm>
            <a:off x="10831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397" name="Google Shape;1397;p96"/>
          <p:cNvSpPr/>
          <p:nvPr/>
        </p:nvSpPr>
        <p:spPr>
          <a:xfrm>
            <a:off x="19213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398" name="Google Shape;1398;p96"/>
          <p:cNvSpPr/>
          <p:nvPr/>
        </p:nvSpPr>
        <p:spPr>
          <a:xfrm>
            <a:off x="19213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399" name="Google Shape;1399;p96"/>
          <p:cNvSpPr/>
          <p:nvPr/>
        </p:nvSpPr>
        <p:spPr>
          <a:xfrm>
            <a:off x="19213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00" name="Google Shape;1400;p96"/>
          <p:cNvSpPr/>
          <p:nvPr/>
        </p:nvSpPr>
        <p:spPr>
          <a:xfrm>
            <a:off x="19213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01" name="Google Shape;1401;p96"/>
          <p:cNvSpPr/>
          <p:nvPr/>
        </p:nvSpPr>
        <p:spPr>
          <a:xfrm>
            <a:off x="28357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02" name="Google Shape;1402;p96"/>
          <p:cNvSpPr/>
          <p:nvPr/>
        </p:nvSpPr>
        <p:spPr>
          <a:xfrm>
            <a:off x="28357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03" name="Google Shape;1403;p96"/>
          <p:cNvSpPr/>
          <p:nvPr/>
        </p:nvSpPr>
        <p:spPr>
          <a:xfrm>
            <a:off x="28357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04" name="Google Shape;1404;p96"/>
          <p:cNvSpPr/>
          <p:nvPr/>
        </p:nvSpPr>
        <p:spPr>
          <a:xfrm>
            <a:off x="28357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Effect transition="in" filter="fade">
                                      <p:cBhvr>
                                        <p:cTn id="7" dur="1000"/>
                                        <p:tgtEl>
                                          <p:spTgt spid="13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4"/>
                                        </p:tgtEl>
                                        <p:attrNameLst>
                                          <p:attrName>style.visibility</p:attrName>
                                        </p:attrNameLst>
                                      </p:cBhvr>
                                      <p:to>
                                        <p:strVal val="visible"/>
                                      </p:to>
                                    </p:set>
                                    <p:animEffect transition="in" filter="fade">
                                      <p:cBhvr>
                                        <p:cTn id="12" dur="1000"/>
                                        <p:tgtEl>
                                          <p:spTgt spid="1384"/>
                                        </p:tgtEl>
                                      </p:cBhvr>
                                    </p:animEffect>
                                  </p:childTnLst>
                                </p:cTn>
                              </p:par>
                              <p:par>
                                <p:cTn id="13" presetID="10" presetClass="entr" presetSubtype="0"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Effect transition="in" filter="fade">
                                      <p:cBhvr>
                                        <p:cTn id="15" dur="1000"/>
                                        <p:tgtEl>
                                          <p:spTgt spid="13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88"/>
                                        </p:tgtEl>
                                        <p:attrNameLst>
                                          <p:attrName>style.visibility</p:attrName>
                                        </p:attrNameLst>
                                      </p:cBhvr>
                                      <p:to>
                                        <p:strVal val="visible"/>
                                      </p:to>
                                    </p:set>
                                    <p:animEffect transition="in" filter="fade">
                                      <p:cBhvr>
                                        <p:cTn id="20" dur="1000"/>
                                        <p:tgtEl>
                                          <p:spTgt spid="138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89"/>
                                        </p:tgtEl>
                                        <p:attrNameLst>
                                          <p:attrName>style.visibility</p:attrName>
                                        </p:attrNameLst>
                                      </p:cBhvr>
                                      <p:to>
                                        <p:strVal val="visible"/>
                                      </p:to>
                                    </p:set>
                                    <p:animEffect transition="in" filter="fade">
                                      <p:cBhvr>
                                        <p:cTn id="25" dur="1000"/>
                                        <p:tgtEl>
                                          <p:spTgt spid="1389"/>
                                        </p:tgtEl>
                                      </p:cBhvr>
                                    </p:animEffect>
                                  </p:childTnLst>
                                </p:cTn>
                              </p:par>
                              <p:par>
                                <p:cTn id="26" presetID="10" presetClass="entr" presetSubtype="0" fill="hold" nodeType="withEffect">
                                  <p:stCondLst>
                                    <p:cond delay="0"/>
                                  </p:stCondLst>
                                  <p:childTnLst>
                                    <p:set>
                                      <p:cBhvr>
                                        <p:cTn id="27" dur="1" fill="hold">
                                          <p:stCondLst>
                                            <p:cond delay="0"/>
                                          </p:stCondLst>
                                        </p:cTn>
                                        <p:tgtEl>
                                          <p:spTgt spid="1390"/>
                                        </p:tgtEl>
                                        <p:attrNameLst>
                                          <p:attrName>style.visibility</p:attrName>
                                        </p:attrNameLst>
                                      </p:cBhvr>
                                      <p:to>
                                        <p:strVal val="visible"/>
                                      </p:to>
                                    </p:set>
                                    <p:animEffect transition="in" filter="fade">
                                      <p:cBhvr>
                                        <p:cTn id="28" dur="1000"/>
                                        <p:tgtEl>
                                          <p:spTgt spid="1390"/>
                                        </p:tgtEl>
                                      </p:cBhvr>
                                    </p:animEffect>
                                  </p:childTnLst>
                                </p:cTn>
                              </p:par>
                              <p:par>
                                <p:cTn id="29" presetID="10" presetClass="entr" presetSubtype="0" fill="hold" nodeType="withEffect">
                                  <p:stCondLst>
                                    <p:cond delay="0"/>
                                  </p:stCondLst>
                                  <p:childTnLst>
                                    <p:set>
                                      <p:cBhvr>
                                        <p:cTn id="30" dur="1" fill="hold">
                                          <p:stCondLst>
                                            <p:cond delay="0"/>
                                          </p:stCondLst>
                                        </p:cTn>
                                        <p:tgtEl>
                                          <p:spTgt spid="1391"/>
                                        </p:tgtEl>
                                        <p:attrNameLst>
                                          <p:attrName>style.visibility</p:attrName>
                                        </p:attrNameLst>
                                      </p:cBhvr>
                                      <p:to>
                                        <p:strVal val="visible"/>
                                      </p:to>
                                    </p:set>
                                    <p:animEffect transition="in" filter="fade">
                                      <p:cBhvr>
                                        <p:cTn id="31" dur="1000"/>
                                        <p:tgtEl>
                                          <p:spTgt spid="1391"/>
                                        </p:tgtEl>
                                      </p:cBhvr>
                                    </p:animEffect>
                                  </p:childTnLst>
                                </p:cTn>
                              </p:par>
                              <p:par>
                                <p:cTn id="32" presetID="10" presetClass="entr" presetSubtype="0" fill="hold" nodeType="withEffect">
                                  <p:stCondLst>
                                    <p:cond delay="0"/>
                                  </p:stCondLst>
                                  <p:childTnLst>
                                    <p:set>
                                      <p:cBhvr>
                                        <p:cTn id="33" dur="1" fill="hold">
                                          <p:stCondLst>
                                            <p:cond delay="0"/>
                                          </p:stCondLst>
                                        </p:cTn>
                                        <p:tgtEl>
                                          <p:spTgt spid="1392"/>
                                        </p:tgtEl>
                                        <p:attrNameLst>
                                          <p:attrName>style.visibility</p:attrName>
                                        </p:attrNameLst>
                                      </p:cBhvr>
                                      <p:to>
                                        <p:strVal val="visible"/>
                                      </p:to>
                                    </p:set>
                                    <p:animEffect transition="in" filter="fade">
                                      <p:cBhvr>
                                        <p:cTn id="34" dur="1000"/>
                                        <p:tgtEl>
                                          <p:spTgt spid="1392"/>
                                        </p:tgtEl>
                                      </p:cBhvr>
                                    </p:animEffect>
                                  </p:childTnLst>
                                </p:cTn>
                              </p:par>
                              <p:par>
                                <p:cTn id="35" presetID="10" presetClass="entr" presetSubtype="0" fill="hold" nodeType="withEffect">
                                  <p:stCondLst>
                                    <p:cond delay="0"/>
                                  </p:stCondLst>
                                  <p:childTnLst>
                                    <p:set>
                                      <p:cBhvr>
                                        <p:cTn id="36" dur="1" fill="hold">
                                          <p:stCondLst>
                                            <p:cond delay="0"/>
                                          </p:stCondLst>
                                        </p:cTn>
                                        <p:tgtEl>
                                          <p:spTgt spid="1393"/>
                                        </p:tgtEl>
                                        <p:attrNameLst>
                                          <p:attrName>style.visibility</p:attrName>
                                        </p:attrNameLst>
                                      </p:cBhvr>
                                      <p:to>
                                        <p:strVal val="visible"/>
                                      </p:to>
                                    </p:set>
                                    <p:animEffect transition="in" filter="fade">
                                      <p:cBhvr>
                                        <p:cTn id="37" dur="1000"/>
                                        <p:tgtEl>
                                          <p:spTgt spid="1393"/>
                                        </p:tgtEl>
                                      </p:cBhvr>
                                    </p:animEffect>
                                  </p:childTnLst>
                                </p:cTn>
                              </p:par>
                              <p:par>
                                <p:cTn id="38" presetID="10" presetClass="entr" presetSubtype="0"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Effect transition="in" filter="fade">
                                      <p:cBhvr>
                                        <p:cTn id="40" dur="1000"/>
                                        <p:tgtEl>
                                          <p:spTgt spid="1394"/>
                                        </p:tgtEl>
                                      </p:cBhvr>
                                    </p:animEffect>
                                  </p:childTnLst>
                                </p:cTn>
                              </p:par>
                              <p:par>
                                <p:cTn id="41" presetID="10" presetClass="entr" presetSubtype="0" fill="hold" nodeType="withEffect">
                                  <p:stCondLst>
                                    <p:cond delay="0"/>
                                  </p:stCondLst>
                                  <p:childTnLst>
                                    <p:set>
                                      <p:cBhvr>
                                        <p:cTn id="42" dur="1" fill="hold">
                                          <p:stCondLst>
                                            <p:cond delay="0"/>
                                          </p:stCondLst>
                                        </p:cTn>
                                        <p:tgtEl>
                                          <p:spTgt spid="1395"/>
                                        </p:tgtEl>
                                        <p:attrNameLst>
                                          <p:attrName>style.visibility</p:attrName>
                                        </p:attrNameLst>
                                      </p:cBhvr>
                                      <p:to>
                                        <p:strVal val="visible"/>
                                      </p:to>
                                    </p:set>
                                    <p:animEffect transition="in" filter="fade">
                                      <p:cBhvr>
                                        <p:cTn id="43" dur="1000"/>
                                        <p:tgtEl>
                                          <p:spTgt spid="1395"/>
                                        </p:tgtEl>
                                      </p:cBhvr>
                                    </p:animEffect>
                                  </p:childTnLst>
                                </p:cTn>
                              </p:par>
                              <p:par>
                                <p:cTn id="44" presetID="10" presetClass="entr" presetSubtype="0" fill="hold" nodeType="withEffect">
                                  <p:stCondLst>
                                    <p:cond delay="0"/>
                                  </p:stCondLst>
                                  <p:childTnLst>
                                    <p:set>
                                      <p:cBhvr>
                                        <p:cTn id="45" dur="1" fill="hold">
                                          <p:stCondLst>
                                            <p:cond delay="0"/>
                                          </p:stCondLst>
                                        </p:cTn>
                                        <p:tgtEl>
                                          <p:spTgt spid="1396"/>
                                        </p:tgtEl>
                                        <p:attrNameLst>
                                          <p:attrName>style.visibility</p:attrName>
                                        </p:attrNameLst>
                                      </p:cBhvr>
                                      <p:to>
                                        <p:strVal val="visible"/>
                                      </p:to>
                                    </p:set>
                                    <p:animEffect transition="in" filter="fade">
                                      <p:cBhvr>
                                        <p:cTn id="46" dur="1000"/>
                                        <p:tgtEl>
                                          <p:spTgt spid="1396"/>
                                        </p:tgtEl>
                                      </p:cBhvr>
                                    </p:animEffect>
                                  </p:childTnLst>
                                </p:cTn>
                              </p:par>
                              <p:par>
                                <p:cTn id="47" presetID="10" presetClass="entr" presetSubtype="0" fill="hold" nodeType="withEffect">
                                  <p:stCondLst>
                                    <p:cond delay="0"/>
                                  </p:stCondLst>
                                  <p:childTnLst>
                                    <p:set>
                                      <p:cBhvr>
                                        <p:cTn id="48" dur="1" fill="hold">
                                          <p:stCondLst>
                                            <p:cond delay="0"/>
                                          </p:stCondLst>
                                        </p:cTn>
                                        <p:tgtEl>
                                          <p:spTgt spid="1398"/>
                                        </p:tgtEl>
                                        <p:attrNameLst>
                                          <p:attrName>style.visibility</p:attrName>
                                        </p:attrNameLst>
                                      </p:cBhvr>
                                      <p:to>
                                        <p:strVal val="visible"/>
                                      </p:to>
                                    </p:set>
                                    <p:animEffect transition="in" filter="fade">
                                      <p:cBhvr>
                                        <p:cTn id="49" dur="1000"/>
                                        <p:tgtEl>
                                          <p:spTgt spid="1398"/>
                                        </p:tgtEl>
                                      </p:cBhvr>
                                    </p:animEffect>
                                  </p:childTnLst>
                                </p:cTn>
                              </p:par>
                              <p:par>
                                <p:cTn id="50" presetID="10" presetClass="entr" presetSubtype="0" fill="hold" nodeType="withEffect">
                                  <p:stCondLst>
                                    <p:cond delay="0"/>
                                  </p:stCondLst>
                                  <p:childTnLst>
                                    <p:set>
                                      <p:cBhvr>
                                        <p:cTn id="51" dur="1" fill="hold">
                                          <p:stCondLst>
                                            <p:cond delay="0"/>
                                          </p:stCondLst>
                                        </p:cTn>
                                        <p:tgtEl>
                                          <p:spTgt spid="1399"/>
                                        </p:tgtEl>
                                        <p:attrNameLst>
                                          <p:attrName>style.visibility</p:attrName>
                                        </p:attrNameLst>
                                      </p:cBhvr>
                                      <p:to>
                                        <p:strVal val="visible"/>
                                      </p:to>
                                    </p:set>
                                    <p:animEffect transition="in" filter="fade">
                                      <p:cBhvr>
                                        <p:cTn id="52" dur="1000"/>
                                        <p:tgtEl>
                                          <p:spTgt spid="1399"/>
                                        </p:tgtEl>
                                      </p:cBhvr>
                                    </p:animEffect>
                                  </p:childTnLst>
                                </p:cTn>
                              </p:par>
                              <p:par>
                                <p:cTn id="53" presetID="10" presetClass="entr" presetSubtype="0" fill="hold" nodeType="withEffect">
                                  <p:stCondLst>
                                    <p:cond delay="0"/>
                                  </p:stCondLst>
                                  <p:childTnLst>
                                    <p:set>
                                      <p:cBhvr>
                                        <p:cTn id="54" dur="1" fill="hold">
                                          <p:stCondLst>
                                            <p:cond delay="0"/>
                                          </p:stCondLst>
                                        </p:cTn>
                                        <p:tgtEl>
                                          <p:spTgt spid="1400"/>
                                        </p:tgtEl>
                                        <p:attrNameLst>
                                          <p:attrName>style.visibility</p:attrName>
                                        </p:attrNameLst>
                                      </p:cBhvr>
                                      <p:to>
                                        <p:strVal val="visible"/>
                                      </p:to>
                                    </p:set>
                                    <p:animEffect transition="in" filter="fade">
                                      <p:cBhvr>
                                        <p:cTn id="55" dur="1000"/>
                                        <p:tgtEl>
                                          <p:spTgt spid="1400"/>
                                        </p:tgtEl>
                                      </p:cBhvr>
                                    </p:animEffect>
                                  </p:childTnLst>
                                </p:cTn>
                              </p:par>
                              <p:par>
                                <p:cTn id="56" presetID="10" presetClass="entr" presetSubtype="0" fill="hold" nodeType="withEffect">
                                  <p:stCondLst>
                                    <p:cond delay="0"/>
                                  </p:stCondLst>
                                  <p:childTnLst>
                                    <p:set>
                                      <p:cBhvr>
                                        <p:cTn id="57" dur="1" fill="hold">
                                          <p:stCondLst>
                                            <p:cond delay="0"/>
                                          </p:stCondLst>
                                        </p:cTn>
                                        <p:tgtEl>
                                          <p:spTgt spid="1401"/>
                                        </p:tgtEl>
                                        <p:attrNameLst>
                                          <p:attrName>style.visibility</p:attrName>
                                        </p:attrNameLst>
                                      </p:cBhvr>
                                      <p:to>
                                        <p:strVal val="visible"/>
                                      </p:to>
                                    </p:set>
                                    <p:animEffect transition="in" filter="fade">
                                      <p:cBhvr>
                                        <p:cTn id="58" dur="1000"/>
                                        <p:tgtEl>
                                          <p:spTgt spid="1401"/>
                                        </p:tgtEl>
                                      </p:cBhvr>
                                    </p:animEffect>
                                  </p:childTnLst>
                                </p:cTn>
                              </p:par>
                              <p:par>
                                <p:cTn id="59" presetID="10" presetClass="entr" presetSubtype="0" fill="hold" nodeType="withEffect">
                                  <p:stCondLst>
                                    <p:cond delay="0"/>
                                  </p:stCondLst>
                                  <p:childTnLst>
                                    <p:set>
                                      <p:cBhvr>
                                        <p:cTn id="60" dur="1" fill="hold">
                                          <p:stCondLst>
                                            <p:cond delay="0"/>
                                          </p:stCondLst>
                                        </p:cTn>
                                        <p:tgtEl>
                                          <p:spTgt spid="1402"/>
                                        </p:tgtEl>
                                        <p:attrNameLst>
                                          <p:attrName>style.visibility</p:attrName>
                                        </p:attrNameLst>
                                      </p:cBhvr>
                                      <p:to>
                                        <p:strVal val="visible"/>
                                      </p:to>
                                    </p:set>
                                    <p:animEffect transition="in" filter="fade">
                                      <p:cBhvr>
                                        <p:cTn id="61" dur="1000"/>
                                        <p:tgtEl>
                                          <p:spTgt spid="1402"/>
                                        </p:tgtEl>
                                      </p:cBhvr>
                                    </p:animEffect>
                                  </p:childTnLst>
                                </p:cTn>
                              </p:par>
                              <p:par>
                                <p:cTn id="62" presetID="10" presetClass="entr" presetSubtype="0" fill="hold" nodeType="withEffect">
                                  <p:stCondLst>
                                    <p:cond delay="0"/>
                                  </p:stCondLst>
                                  <p:childTnLst>
                                    <p:set>
                                      <p:cBhvr>
                                        <p:cTn id="63" dur="1" fill="hold">
                                          <p:stCondLst>
                                            <p:cond delay="0"/>
                                          </p:stCondLst>
                                        </p:cTn>
                                        <p:tgtEl>
                                          <p:spTgt spid="1403"/>
                                        </p:tgtEl>
                                        <p:attrNameLst>
                                          <p:attrName>style.visibility</p:attrName>
                                        </p:attrNameLst>
                                      </p:cBhvr>
                                      <p:to>
                                        <p:strVal val="visible"/>
                                      </p:to>
                                    </p:set>
                                    <p:animEffect transition="in" filter="fade">
                                      <p:cBhvr>
                                        <p:cTn id="64" dur="1000"/>
                                        <p:tgtEl>
                                          <p:spTgt spid="1403"/>
                                        </p:tgtEl>
                                      </p:cBhvr>
                                    </p:animEffect>
                                  </p:childTnLst>
                                </p:cTn>
                              </p:par>
                              <p:par>
                                <p:cTn id="65" presetID="10" presetClass="entr" presetSubtype="0" fill="hold" nodeType="withEffect">
                                  <p:stCondLst>
                                    <p:cond delay="0"/>
                                  </p:stCondLst>
                                  <p:childTnLst>
                                    <p:set>
                                      <p:cBhvr>
                                        <p:cTn id="66" dur="1" fill="hold">
                                          <p:stCondLst>
                                            <p:cond delay="0"/>
                                          </p:stCondLst>
                                        </p:cTn>
                                        <p:tgtEl>
                                          <p:spTgt spid="1404"/>
                                        </p:tgtEl>
                                        <p:attrNameLst>
                                          <p:attrName>style.visibility</p:attrName>
                                        </p:attrNameLst>
                                      </p:cBhvr>
                                      <p:to>
                                        <p:strVal val="visible"/>
                                      </p:to>
                                    </p:set>
                                    <p:animEffect transition="in" filter="fade">
                                      <p:cBhvr>
                                        <p:cTn id="67" dur="1000"/>
                                        <p:tgtEl>
                                          <p:spTgt spid="1404"/>
                                        </p:tgtEl>
                                      </p:cBhvr>
                                    </p:animEffect>
                                  </p:childTnLst>
                                </p:cTn>
                              </p:par>
                              <p:par>
                                <p:cTn id="68" presetID="10" presetClass="entr" presetSubtype="0" fill="hold" nodeType="withEffect">
                                  <p:stCondLst>
                                    <p:cond delay="0"/>
                                  </p:stCondLst>
                                  <p:childTnLst>
                                    <p:set>
                                      <p:cBhvr>
                                        <p:cTn id="69" dur="1" fill="hold">
                                          <p:stCondLst>
                                            <p:cond delay="0"/>
                                          </p:stCondLst>
                                        </p:cTn>
                                        <p:tgtEl>
                                          <p:spTgt spid="1397"/>
                                        </p:tgtEl>
                                        <p:attrNameLst>
                                          <p:attrName>style.visibility</p:attrName>
                                        </p:attrNameLst>
                                      </p:cBhvr>
                                      <p:to>
                                        <p:strVal val="visible"/>
                                      </p:to>
                                    </p:set>
                                    <p:animEffect transition="in" filter="fade">
                                      <p:cBhvr>
                                        <p:cTn id="70" dur="1000"/>
                                        <p:tgtEl>
                                          <p:spTgt spid="1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pic>
        <p:nvPicPr>
          <p:cNvPr id="1409" name="Google Shape;1409;p97"/>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410" name="Google Shape;1410;p97"/>
          <p:cNvGraphicFramePr/>
          <p:nvPr/>
        </p:nvGraphicFramePr>
        <p:xfrm>
          <a:off x="656900" y="874450"/>
          <a:ext cx="3000000" cy="3000000"/>
        </p:xfrm>
        <a:graphic>
          <a:graphicData uri="http://schemas.openxmlformats.org/drawingml/2006/table">
            <a:tbl>
              <a:tblPr>
                <a:noFill/>
                <a:tableStyleId>{6C56EC2C-61FF-4E3A-B131-CDD2B3A45D9C}</a:tableStyleId>
              </a:tblPr>
              <a:tblGrid>
                <a:gridCol w="883675">
                  <a:extLst>
                    <a:ext uri="{9D8B030D-6E8A-4147-A177-3AD203B41FA5}">
                      <a16:colId xmlns:a16="http://schemas.microsoft.com/office/drawing/2014/main" val="20000"/>
                    </a:ext>
                  </a:extLst>
                </a:gridCol>
                <a:gridCol w="883675">
                  <a:extLst>
                    <a:ext uri="{9D8B030D-6E8A-4147-A177-3AD203B41FA5}">
                      <a16:colId xmlns:a16="http://schemas.microsoft.com/office/drawing/2014/main" val="20001"/>
                    </a:ext>
                  </a:extLst>
                </a:gridCol>
                <a:gridCol w="883675">
                  <a:extLst>
                    <a:ext uri="{9D8B030D-6E8A-4147-A177-3AD203B41FA5}">
                      <a16:colId xmlns:a16="http://schemas.microsoft.com/office/drawing/2014/main" val="20002"/>
                    </a:ext>
                  </a:extLst>
                </a:gridCol>
                <a:gridCol w="883675">
                  <a:extLst>
                    <a:ext uri="{9D8B030D-6E8A-4147-A177-3AD203B41FA5}">
                      <a16:colId xmlns:a16="http://schemas.microsoft.com/office/drawing/2014/main" val="20003"/>
                    </a:ext>
                  </a:extLst>
                </a:gridCol>
              </a:tblGrid>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0"/>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1"/>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2"/>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11" name="Google Shape;1411;p97"/>
          <p:cNvSpPr txBox="1"/>
          <p:nvPr/>
        </p:nvSpPr>
        <p:spPr>
          <a:xfrm>
            <a:off x="4627400" y="1067975"/>
            <a:ext cx="3599100" cy="7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434343"/>
                </a:solidFill>
                <a:latin typeface="Roboto"/>
                <a:ea typeface="Roboto"/>
                <a:cs typeface="Roboto"/>
                <a:sym typeface="Roboto"/>
              </a:rPr>
              <a:t>Building RoIs (called Priors) in SSD</a:t>
            </a:r>
            <a:endParaRPr b="1">
              <a:solidFill>
                <a:srgbClr val="434343"/>
              </a:solidFill>
              <a:latin typeface="Roboto"/>
              <a:ea typeface="Roboto"/>
              <a:cs typeface="Roboto"/>
              <a:sym typeface="Roboto"/>
            </a:endParaRPr>
          </a:p>
        </p:txBody>
      </p:sp>
      <p:sp>
        <p:nvSpPr>
          <p:cNvPr id="1412" name="Google Shape;1412;p97"/>
          <p:cNvSpPr txBox="1"/>
          <p:nvPr/>
        </p:nvSpPr>
        <p:spPr>
          <a:xfrm>
            <a:off x="1065938" y="4254975"/>
            <a:ext cx="28971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4x4 Grid</a:t>
            </a:r>
            <a:endParaRPr b="1">
              <a:solidFill>
                <a:srgbClr val="FF0000"/>
              </a:solidFill>
              <a:latin typeface="Calibri"/>
              <a:ea typeface="Calibri"/>
              <a:cs typeface="Calibri"/>
              <a:sym typeface="Calibri"/>
            </a:endParaRPr>
          </a:p>
        </p:txBody>
      </p:sp>
      <p:sp>
        <p:nvSpPr>
          <p:cNvPr id="1413" name="Google Shape;1413;p97"/>
          <p:cNvSpPr txBox="1"/>
          <p:nvPr/>
        </p:nvSpPr>
        <p:spPr>
          <a:xfrm>
            <a:off x="4627400" y="1808900"/>
            <a:ext cx="3196200" cy="4203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Roboto"/>
              <a:buChar char="●"/>
            </a:pPr>
            <a:r>
              <a:rPr lang="en" sz="1000">
                <a:latin typeface="Roboto"/>
                <a:ea typeface="Roboto"/>
                <a:cs typeface="Roboto"/>
                <a:sym typeface="Roboto"/>
              </a:rPr>
              <a:t>Divide the image into multiple parts as a grid of some defined size e.g 4x4</a:t>
            </a:r>
            <a:endParaRPr sz="1000">
              <a:latin typeface="Roboto"/>
              <a:ea typeface="Roboto"/>
              <a:cs typeface="Roboto"/>
              <a:sym typeface="Roboto"/>
            </a:endParaRPr>
          </a:p>
        </p:txBody>
      </p:sp>
      <p:sp>
        <p:nvSpPr>
          <p:cNvPr id="1414" name="Google Shape;1414;p97"/>
          <p:cNvSpPr txBox="1"/>
          <p:nvPr/>
        </p:nvSpPr>
        <p:spPr>
          <a:xfrm>
            <a:off x="4627400" y="2431625"/>
            <a:ext cx="3196200" cy="6522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Roboto"/>
              <a:buChar char="●"/>
            </a:pPr>
            <a:r>
              <a:rPr lang="en" sz="1000">
                <a:latin typeface="Roboto"/>
                <a:ea typeface="Roboto"/>
                <a:cs typeface="Roboto"/>
                <a:sym typeface="Roboto"/>
              </a:rPr>
              <a:t>Center point of each grid cell is treated as ‘anchor point’ e.g in this example, we have created 16 anchor points</a:t>
            </a:r>
            <a:endParaRPr sz="1000">
              <a:latin typeface="Roboto"/>
              <a:ea typeface="Roboto"/>
              <a:cs typeface="Roboto"/>
              <a:sym typeface="Roboto"/>
            </a:endParaRPr>
          </a:p>
        </p:txBody>
      </p:sp>
      <p:sp>
        <p:nvSpPr>
          <p:cNvPr id="1415" name="Google Shape;1415;p97"/>
          <p:cNvSpPr/>
          <p:nvPr/>
        </p:nvSpPr>
        <p:spPr>
          <a:xfrm>
            <a:off x="36739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16" name="Google Shape;1416;p97"/>
          <p:cNvSpPr/>
          <p:nvPr/>
        </p:nvSpPr>
        <p:spPr>
          <a:xfrm>
            <a:off x="36739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17" name="Google Shape;1417;p97"/>
          <p:cNvSpPr/>
          <p:nvPr/>
        </p:nvSpPr>
        <p:spPr>
          <a:xfrm>
            <a:off x="36739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18" name="Google Shape;1418;p97"/>
          <p:cNvSpPr/>
          <p:nvPr/>
        </p:nvSpPr>
        <p:spPr>
          <a:xfrm>
            <a:off x="36739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19" name="Google Shape;1419;p97"/>
          <p:cNvSpPr/>
          <p:nvPr/>
        </p:nvSpPr>
        <p:spPr>
          <a:xfrm>
            <a:off x="10831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20" name="Google Shape;1420;p97"/>
          <p:cNvSpPr/>
          <p:nvPr/>
        </p:nvSpPr>
        <p:spPr>
          <a:xfrm>
            <a:off x="10831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21" name="Google Shape;1421;p97"/>
          <p:cNvSpPr/>
          <p:nvPr/>
        </p:nvSpPr>
        <p:spPr>
          <a:xfrm>
            <a:off x="10831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22" name="Google Shape;1422;p97"/>
          <p:cNvSpPr/>
          <p:nvPr/>
        </p:nvSpPr>
        <p:spPr>
          <a:xfrm>
            <a:off x="10831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23" name="Google Shape;1423;p97"/>
          <p:cNvSpPr/>
          <p:nvPr/>
        </p:nvSpPr>
        <p:spPr>
          <a:xfrm>
            <a:off x="19213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24" name="Google Shape;1424;p97"/>
          <p:cNvSpPr/>
          <p:nvPr/>
        </p:nvSpPr>
        <p:spPr>
          <a:xfrm>
            <a:off x="19213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25" name="Google Shape;1425;p97"/>
          <p:cNvSpPr/>
          <p:nvPr/>
        </p:nvSpPr>
        <p:spPr>
          <a:xfrm>
            <a:off x="19213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26" name="Google Shape;1426;p97"/>
          <p:cNvSpPr/>
          <p:nvPr/>
        </p:nvSpPr>
        <p:spPr>
          <a:xfrm>
            <a:off x="19213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27" name="Google Shape;1427;p97"/>
          <p:cNvSpPr/>
          <p:nvPr/>
        </p:nvSpPr>
        <p:spPr>
          <a:xfrm>
            <a:off x="28357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28" name="Google Shape;1428;p97"/>
          <p:cNvSpPr/>
          <p:nvPr/>
        </p:nvSpPr>
        <p:spPr>
          <a:xfrm>
            <a:off x="28357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29" name="Google Shape;1429;p97"/>
          <p:cNvSpPr/>
          <p:nvPr/>
        </p:nvSpPr>
        <p:spPr>
          <a:xfrm>
            <a:off x="28357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30" name="Google Shape;1430;p97"/>
          <p:cNvSpPr/>
          <p:nvPr/>
        </p:nvSpPr>
        <p:spPr>
          <a:xfrm>
            <a:off x="28357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31" name="Google Shape;1431;p97"/>
          <p:cNvSpPr txBox="1"/>
          <p:nvPr/>
        </p:nvSpPr>
        <p:spPr>
          <a:xfrm>
            <a:off x="4627400" y="3041225"/>
            <a:ext cx="3196200" cy="6522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Roboto"/>
              <a:buChar char="●"/>
            </a:pPr>
            <a:r>
              <a:rPr lang="en" sz="1000">
                <a:latin typeface="Roboto"/>
                <a:ea typeface="Roboto"/>
                <a:cs typeface="Roboto"/>
                <a:sym typeface="Roboto"/>
              </a:rPr>
              <a:t>Each anchor point will have multiple RoIs or Priors based on size and aspect ratio (similar to anchor box in Faster R-CNN)</a:t>
            </a:r>
            <a:endParaRPr sz="1000">
              <a:latin typeface="Roboto"/>
              <a:ea typeface="Roboto"/>
              <a:cs typeface="Roboto"/>
              <a:sym typeface="Roboto"/>
            </a:endParaRPr>
          </a:p>
        </p:txBody>
      </p:sp>
      <p:sp>
        <p:nvSpPr>
          <p:cNvPr id="1432" name="Google Shape;1432;p97"/>
          <p:cNvSpPr/>
          <p:nvPr/>
        </p:nvSpPr>
        <p:spPr>
          <a:xfrm>
            <a:off x="3580150" y="11146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7"/>
          <p:cNvSpPr/>
          <p:nvPr/>
        </p:nvSpPr>
        <p:spPr>
          <a:xfrm>
            <a:off x="3429000" y="11807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34" name="Google Shape;1434;p97"/>
          <p:cNvSpPr/>
          <p:nvPr/>
        </p:nvSpPr>
        <p:spPr>
          <a:xfrm>
            <a:off x="3627375" y="10296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7"/>
          <p:cNvSpPr/>
          <p:nvPr/>
        </p:nvSpPr>
        <p:spPr>
          <a:xfrm>
            <a:off x="3380200" y="9843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7"/>
          <p:cNvSpPr/>
          <p:nvPr/>
        </p:nvSpPr>
        <p:spPr>
          <a:xfrm>
            <a:off x="3469725" y="7629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97"/>
          <p:cNvSpPr/>
          <p:nvPr/>
        </p:nvSpPr>
        <p:spPr>
          <a:xfrm rot="5400000">
            <a:off x="3469725" y="7676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7"/>
          <p:cNvSpPr txBox="1"/>
          <p:nvPr/>
        </p:nvSpPr>
        <p:spPr>
          <a:xfrm>
            <a:off x="4879400" y="3937275"/>
            <a:ext cx="2692200" cy="6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FF0000"/>
                </a:solidFill>
                <a:latin typeface="Calibri"/>
                <a:ea typeface="Calibri"/>
                <a:cs typeface="Calibri"/>
                <a:sym typeface="Calibri"/>
              </a:rPr>
              <a:t>How many RoIs will we have for all the grid cells?</a:t>
            </a:r>
            <a:endParaRPr sz="18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2"/>
                                        </p:tgtEl>
                                        <p:attrNameLst>
                                          <p:attrName>style.visibility</p:attrName>
                                        </p:attrNameLst>
                                      </p:cBhvr>
                                      <p:to>
                                        <p:strVal val="visible"/>
                                      </p:to>
                                    </p:set>
                                    <p:animEffect transition="in" filter="fade">
                                      <p:cBhvr>
                                        <p:cTn id="7" dur="1000"/>
                                        <p:tgtEl>
                                          <p:spTgt spid="14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3"/>
                                        </p:tgtEl>
                                        <p:attrNameLst>
                                          <p:attrName>style.visibility</p:attrName>
                                        </p:attrNameLst>
                                      </p:cBhvr>
                                      <p:to>
                                        <p:strVal val="visible"/>
                                      </p:to>
                                    </p:set>
                                    <p:animEffect transition="in" filter="fade">
                                      <p:cBhvr>
                                        <p:cTn id="12" dur="1000"/>
                                        <p:tgtEl>
                                          <p:spTgt spid="14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4"/>
                                        </p:tgtEl>
                                        <p:attrNameLst>
                                          <p:attrName>style.visibility</p:attrName>
                                        </p:attrNameLst>
                                      </p:cBhvr>
                                      <p:to>
                                        <p:strVal val="visible"/>
                                      </p:to>
                                    </p:set>
                                    <p:animEffect transition="in" filter="fade">
                                      <p:cBhvr>
                                        <p:cTn id="17" dur="1000"/>
                                        <p:tgtEl>
                                          <p:spTgt spid="14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5"/>
                                        </p:tgtEl>
                                        <p:attrNameLst>
                                          <p:attrName>style.visibility</p:attrName>
                                        </p:attrNameLst>
                                      </p:cBhvr>
                                      <p:to>
                                        <p:strVal val="visible"/>
                                      </p:to>
                                    </p:set>
                                    <p:animEffect transition="in" filter="fade">
                                      <p:cBhvr>
                                        <p:cTn id="22" dur="1000"/>
                                        <p:tgtEl>
                                          <p:spTgt spid="14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6"/>
                                        </p:tgtEl>
                                        <p:attrNameLst>
                                          <p:attrName>style.visibility</p:attrName>
                                        </p:attrNameLst>
                                      </p:cBhvr>
                                      <p:to>
                                        <p:strVal val="visible"/>
                                      </p:to>
                                    </p:set>
                                    <p:animEffect transition="in" filter="fade">
                                      <p:cBhvr>
                                        <p:cTn id="27" dur="1000"/>
                                        <p:tgtEl>
                                          <p:spTgt spid="14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37"/>
                                        </p:tgtEl>
                                        <p:attrNameLst>
                                          <p:attrName>style.visibility</p:attrName>
                                        </p:attrNameLst>
                                      </p:cBhvr>
                                      <p:to>
                                        <p:strVal val="visible"/>
                                      </p:to>
                                    </p:set>
                                    <p:animEffect transition="in" filter="fade">
                                      <p:cBhvr>
                                        <p:cTn id="32" dur="1000"/>
                                        <p:tgtEl>
                                          <p:spTgt spid="14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38"/>
                                        </p:tgtEl>
                                        <p:attrNameLst>
                                          <p:attrName>style.visibility</p:attrName>
                                        </p:attrNameLst>
                                      </p:cBhvr>
                                      <p:to>
                                        <p:strVal val="visible"/>
                                      </p:to>
                                    </p:set>
                                    <p:animEffect transition="in" filter="fade">
                                      <p:cBhvr>
                                        <p:cTn id="37" dur="1000"/>
                                        <p:tgtEl>
                                          <p:spTgt spid="1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pic>
        <p:nvPicPr>
          <p:cNvPr id="1443" name="Google Shape;1443;p98"/>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444" name="Google Shape;1444;p98"/>
          <p:cNvGraphicFramePr/>
          <p:nvPr/>
        </p:nvGraphicFramePr>
        <p:xfrm>
          <a:off x="656900" y="874450"/>
          <a:ext cx="3000000" cy="3000000"/>
        </p:xfrm>
        <a:graphic>
          <a:graphicData uri="http://schemas.openxmlformats.org/drawingml/2006/table">
            <a:tbl>
              <a:tblPr>
                <a:noFill/>
                <a:tableStyleId>{6C56EC2C-61FF-4E3A-B131-CDD2B3A45D9C}</a:tableStyleId>
              </a:tblPr>
              <a:tblGrid>
                <a:gridCol w="883675">
                  <a:extLst>
                    <a:ext uri="{9D8B030D-6E8A-4147-A177-3AD203B41FA5}">
                      <a16:colId xmlns:a16="http://schemas.microsoft.com/office/drawing/2014/main" val="20000"/>
                    </a:ext>
                  </a:extLst>
                </a:gridCol>
                <a:gridCol w="883675">
                  <a:extLst>
                    <a:ext uri="{9D8B030D-6E8A-4147-A177-3AD203B41FA5}">
                      <a16:colId xmlns:a16="http://schemas.microsoft.com/office/drawing/2014/main" val="20001"/>
                    </a:ext>
                  </a:extLst>
                </a:gridCol>
                <a:gridCol w="883675">
                  <a:extLst>
                    <a:ext uri="{9D8B030D-6E8A-4147-A177-3AD203B41FA5}">
                      <a16:colId xmlns:a16="http://schemas.microsoft.com/office/drawing/2014/main" val="20002"/>
                    </a:ext>
                  </a:extLst>
                </a:gridCol>
                <a:gridCol w="883675">
                  <a:extLst>
                    <a:ext uri="{9D8B030D-6E8A-4147-A177-3AD203B41FA5}">
                      <a16:colId xmlns:a16="http://schemas.microsoft.com/office/drawing/2014/main" val="20003"/>
                    </a:ext>
                  </a:extLst>
                </a:gridCol>
              </a:tblGrid>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0"/>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1"/>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2"/>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445" name="Google Shape;1445;p98"/>
          <p:cNvSpPr txBox="1"/>
          <p:nvPr/>
        </p:nvSpPr>
        <p:spPr>
          <a:xfrm>
            <a:off x="1065938" y="4254975"/>
            <a:ext cx="28971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Calibri"/>
                <a:ea typeface="Calibri"/>
                <a:cs typeface="Calibri"/>
                <a:sym typeface="Calibri"/>
              </a:rPr>
              <a:t>4x4 Grid</a:t>
            </a:r>
            <a:endParaRPr>
              <a:solidFill>
                <a:srgbClr val="434343"/>
              </a:solidFill>
              <a:latin typeface="Calibri"/>
              <a:ea typeface="Calibri"/>
              <a:cs typeface="Calibri"/>
              <a:sym typeface="Calibri"/>
            </a:endParaRPr>
          </a:p>
        </p:txBody>
      </p:sp>
      <p:sp>
        <p:nvSpPr>
          <p:cNvPr id="1446" name="Google Shape;1446;p98"/>
          <p:cNvSpPr txBox="1"/>
          <p:nvPr/>
        </p:nvSpPr>
        <p:spPr>
          <a:xfrm>
            <a:off x="4627400" y="1808900"/>
            <a:ext cx="3196200" cy="4203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Roboto"/>
              <a:buChar char="●"/>
            </a:pPr>
            <a:r>
              <a:rPr lang="en" sz="1000">
                <a:latin typeface="Roboto"/>
                <a:ea typeface="Roboto"/>
                <a:cs typeface="Roboto"/>
                <a:sym typeface="Roboto"/>
              </a:rPr>
              <a:t>Divide the image into multiple parts as a grid of some defined size e.g 4x4</a:t>
            </a:r>
            <a:endParaRPr sz="1000">
              <a:latin typeface="Roboto"/>
              <a:ea typeface="Roboto"/>
              <a:cs typeface="Roboto"/>
              <a:sym typeface="Roboto"/>
            </a:endParaRPr>
          </a:p>
        </p:txBody>
      </p:sp>
      <p:sp>
        <p:nvSpPr>
          <p:cNvPr id="1447" name="Google Shape;1447;p98"/>
          <p:cNvSpPr txBox="1"/>
          <p:nvPr/>
        </p:nvSpPr>
        <p:spPr>
          <a:xfrm>
            <a:off x="4627400" y="2431625"/>
            <a:ext cx="3196200" cy="6522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Roboto"/>
              <a:buChar char="●"/>
            </a:pPr>
            <a:r>
              <a:rPr lang="en" sz="1000">
                <a:latin typeface="Roboto"/>
                <a:ea typeface="Roboto"/>
                <a:cs typeface="Roboto"/>
                <a:sym typeface="Roboto"/>
              </a:rPr>
              <a:t>Center point of each grid cell is treated as ‘anchor point’ e.g in this example, we have created 16 anchor points</a:t>
            </a:r>
            <a:endParaRPr sz="1000">
              <a:latin typeface="Roboto"/>
              <a:ea typeface="Roboto"/>
              <a:cs typeface="Roboto"/>
              <a:sym typeface="Roboto"/>
            </a:endParaRPr>
          </a:p>
        </p:txBody>
      </p:sp>
      <p:sp>
        <p:nvSpPr>
          <p:cNvPr id="1448" name="Google Shape;1448;p98"/>
          <p:cNvSpPr/>
          <p:nvPr/>
        </p:nvSpPr>
        <p:spPr>
          <a:xfrm>
            <a:off x="36739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49" name="Google Shape;1449;p98"/>
          <p:cNvSpPr/>
          <p:nvPr/>
        </p:nvSpPr>
        <p:spPr>
          <a:xfrm>
            <a:off x="36739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50" name="Google Shape;1450;p98"/>
          <p:cNvSpPr/>
          <p:nvPr/>
        </p:nvSpPr>
        <p:spPr>
          <a:xfrm>
            <a:off x="36739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51" name="Google Shape;1451;p98"/>
          <p:cNvSpPr/>
          <p:nvPr/>
        </p:nvSpPr>
        <p:spPr>
          <a:xfrm>
            <a:off x="36739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52" name="Google Shape;1452;p98"/>
          <p:cNvSpPr/>
          <p:nvPr/>
        </p:nvSpPr>
        <p:spPr>
          <a:xfrm>
            <a:off x="10831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53" name="Google Shape;1453;p98"/>
          <p:cNvSpPr/>
          <p:nvPr/>
        </p:nvSpPr>
        <p:spPr>
          <a:xfrm>
            <a:off x="10831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54" name="Google Shape;1454;p98"/>
          <p:cNvSpPr/>
          <p:nvPr/>
        </p:nvSpPr>
        <p:spPr>
          <a:xfrm>
            <a:off x="10831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55" name="Google Shape;1455;p98"/>
          <p:cNvSpPr/>
          <p:nvPr/>
        </p:nvSpPr>
        <p:spPr>
          <a:xfrm>
            <a:off x="10831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56" name="Google Shape;1456;p98"/>
          <p:cNvSpPr/>
          <p:nvPr/>
        </p:nvSpPr>
        <p:spPr>
          <a:xfrm>
            <a:off x="19213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57" name="Google Shape;1457;p98"/>
          <p:cNvSpPr/>
          <p:nvPr/>
        </p:nvSpPr>
        <p:spPr>
          <a:xfrm>
            <a:off x="19213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58" name="Google Shape;1458;p98"/>
          <p:cNvSpPr/>
          <p:nvPr/>
        </p:nvSpPr>
        <p:spPr>
          <a:xfrm>
            <a:off x="19213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59" name="Google Shape;1459;p98"/>
          <p:cNvSpPr/>
          <p:nvPr/>
        </p:nvSpPr>
        <p:spPr>
          <a:xfrm>
            <a:off x="19213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60" name="Google Shape;1460;p98"/>
          <p:cNvSpPr/>
          <p:nvPr/>
        </p:nvSpPr>
        <p:spPr>
          <a:xfrm>
            <a:off x="28357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61" name="Google Shape;1461;p98"/>
          <p:cNvSpPr/>
          <p:nvPr/>
        </p:nvSpPr>
        <p:spPr>
          <a:xfrm>
            <a:off x="28357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62" name="Google Shape;1462;p98"/>
          <p:cNvSpPr/>
          <p:nvPr/>
        </p:nvSpPr>
        <p:spPr>
          <a:xfrm>
            <a:off x="28357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63" name="Google Shape;1463;p98"/>
          <p:cNvSpPr/>
          <p:nvPr/>
        </p:nvSpPr>
        <p:spPr>
          <a:xfrm>
            <a:off x="28357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64" name="Google Shape;1464;p98"/>
          <p:cNvSpPr txBox="1"/>
          <p:nvPr/>
        </p:nvSpPr>
        <p:spPr>
          <a:xfrm>
            <a:off x="4627400" y="3041225"/>
            <a:ext cx="3196200" cy="652200"/>
          </a:xfrm>
          <a:prstGeom prst="rect">
            <a:avLst/>
          </a:prstGeom>
          <a:noFill/>
          <a:ln>
            <a:noFill/>
          </a:ln>
        </p:spPr>
        <p:txBody>
          <a:bodyPr spcFirstLastPara="1" wrap="square" lIns="91425" tIns="91425" rIns="91425" bIns="91425" anchor="t" anchorCtr="0">
            <a:noAutofit/>
          </a:bodyPr>
          <a:lstStyle/>
          <a:p>
            <a:pPr marL="457200" lvl="0" indent="-292100" algn="l" rtl="0">
              <a:spcBef>
                <a:spcPts val="0"/>
              </a:spcBef>
              <a:spcAft>
                <a:spcPts val="0"/>
              </a:spcAft>
              <a:buSzPts val="1000"/>
              <a:buFont typeface="Roboto"/>
              <a:buChar char="●"/>
            </a:pPr>
            <a:r>
              <a:rPr lang="en" sz="1000">
                <a:latin typeface="Roboto"/>
                <a:ea typeface="Roboto"/>
                <a:cs typeface="Roboto"/>
                <a:sym typeface="Roboto"/>
              </a:rPr>
              <a:t>Each anchor point will have multiple RoIs or Priors based on size and aspect ratio (similar to anchor box in Faster R-CNN)</a:t>
            </a:r>
            <a:endParaRPr sz="1000">
              <a:latin typeface="Roboto"/>
              <a:ea typeface="Roboto"/>
              <a:cs typeface="Roboto"/>
              <a:sym typeface="Roboto"/>
            </a:endParaRPr>
          </a:p>
        </p:txBody>
      </p:sp>
      <p:sp>
        <p:nvSpPr>
          <p:cNvPr id="1465" name="Google Shape;1465;p98"/>
          <p:cNvSpPr/>
          <p:nvPr/>
        </p:nvSpPr>
        <p:spPr>
          <a:xfrm>
            <a:off x="3580150" y="11146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8"/>
          <p:cNvSpPr/>
          <p:nvPr/>
        </p:nvSpPr>
        <p:spPr>
          <a:xfrm>
            <a:off x="3429000" y="11807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67" name="Google Shape;1467;p98"/>
          <p:cNvSpPr/>
          <p:nvPr/>
        </p:nvSpPr>
        <p:spPr>
          <a:xfrm>
            <a:off x="3627375" y="10296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8"/>
          <p:cNvSpPr/>
          <p:nvPr/>
        </p:nvSpPr>
        <p:spPr>
          <a:xfrm>
            <a:off x="3380200" y="9843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8"/>
          <p:cNvSpPr/>
          <p:nvPr/>
        </p:nvSpPr>
        <p:spPr>
          <a:xfrm>
            <a:off x="3469725" y="7629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8"/>
          <p:cNvSpPr/>
          <p:nvPr/>
        </p:nvSpPr>
        <p:spPr>
          <a:xfrm rot="5400000">
            <a:off x="3469725" y="7676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8"/>
          <p:cNvSpPr txBox="1"/>
          <p:nvPr/>
        </p:nvSpPr>
        <p:spPr>
          <a:xfrm>
            <a:off x="4560575" y="3918375"/>
            <a:ext cx="3599100" cy="6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FF0000"/>
                </a:solidFill>
                <a:latin typeface="Calibri"/>
                <a:ea typeface="Calibri"/>
                <a:cs typeface="Calibri"/>
                <a:sym typeface="Calibri"/>
              </a:rPr>
              <a:t>96</a:t>
            </a:r>
            <a:endParaRPr sz="1800" b="1">
              <a:solidFill>
                <a:srgbClr val="FF0000"/>
              </a:solidFill>
              <a:latin typeface="Calibri"/>
              <a:ea typeface="Calibri"/>
              <a:cs typeface="Calibri"/>
              <a:sym typeface="Calibri"/>
            </a:endParaRPr>
          </a:p>
          <a:p>
            <a:pPr marL="0" lvl="0" indent="0" algn="ctr" rtl="0">
              <a:lnSpc>
                <a:spcPct val="100000"/>
              </a:lnSpc>
              <a:spcBef>
                <a:spcPts val="0"/>
              </a:spcBef>
              <a:spcAft>
                <a:spcPts val="0"/>
              </a:spcAft>
              <a:buNone/>
            </a:pPr>
            <a:r>
              <a:rPr lang="en" b="1">
                <a:solidFill>
                  <a:srgbClr val="FF0000"/>
                </a:solidFill>
                <a:latin typeface="Calibri"/>
                <a:ea typeface="Calibri"/>
                <a:cs typeface="Calibri"/>
                <a:sym typeface="Calibri"/>
              </a:rPr>
              <a:t>(16 cells x 6 Priors per cell)</a:t>
            </a:r>
            <a:endParaRPr b="1">
              <a:solidFill>
                <a:srgbClr val="FF0000"/>
              </a:solidFill>
              <a:latin typeface="Calibri"/>
              <a:ea typeface="Calibri"/>
              <a:cs typeface="Calibri"/>
              <a:sym typeface="Calibri"/>
            </a:endParaRPr>
          </a:p>
        </p:txBody>
      </p:sp>
      <p:sp>
        <p:nvSpPr>
          <p:cNvPr id="1472" name="Google Shape;1472;p98"/>
          <p:cNvSpPr/>
          <p:nvPr/>
        </p:nvSpPr>
        <p:spPr>
          <a:xfrm>
            <a:off x="36739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73" name="Google Shape;1473;p98"/>
          <p:cNvSpPr/>
          <p:nvPr/>
        </p:nvSpPr>
        <p:spPr>
          <a:xfrm>
            <a:off x="3580150" y="19528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8"/>
          <p:cNvSpPr/>
          <p:nvPr/>
        </p:nvSpPr>
        <p:spPr>
          <a:xfrm>
            <a:off x="3429000" y="20189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75" name="Google Shape;1475;p98"/>
          <p:cNvSpPr/>
          <p:nvPr/>
        </p:nvSpPr>
        <p:spPr>
          <a:xfrm>
            <a:off x="3627375" y="18678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8"/>
          <p:cNvSpPr/>
          <p:nvPr/>
        </p:nvSpPr>
        <p:spPr>
          <a:xfrm>
            <a:off x="3380200" y="18225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8"/>
          <p:cNvSpPr/>
          <p:nvPr/>
        </p:nvSpPr>
        <p:spPr>
          <a:xfrm>
            <a:off x="3469725" y="16011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8"/>
          <p:cNvSpPr/>
          <p:nvPr/>
        </p:nvSpPr>
        <p:spPr>
          <a:xfrm rot="5400000">
            <a:off x="3469725" y="16058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8"/>
          <p:cNvSpPr/>
          <p:nvPr/>
        </p:nvSpPr>
        <p:spPr>
          <a:xfrm>
            <a:off x="36739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80" name="Google Shape;1480;p98"/>
          <p:cNvSpPr/>
          <p:nvPr/>
        </p:nvSpPr>
        <p:spPr>
          <a:xfrm>
            <a:off x="3580150" y="2791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8"/>
          <p:cNvSpPr/>
          <p:nvPr/>
        </p:nvSpPr>
        <p:spPr>
          <a:xfrm>
            <a:off x="3429000" y="2857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82" name="Google Shape;1482;p98"/>
          <p:cNvSpPr/>
          <p:nvPr/>
        </p:nvSpPr>
        <p:spPr>
          <a:xfrm>
            <a:off x="3627375" y="2706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8"/>
          <p:cNvSpPr/>
          <p:nvPr/>
        </p:nvSpPr>
        <p:spPr>
          <a:xfrm>
            <a:off x="3380200" y="2660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8"/>
          <p:cNvSpPr/>
          <p:nvPr/>
        </p:nvSpPr>
        <p:spPr>
          <a:xfrm>
            <a:off x="3469725" y="2439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8"/>
          <p:cNvSpPr/>
          <p:nvPr/>
        </p:nvSpPr>
        <p:spPr>
          <a:xfrm rot="5400000">
            <a:off x="3469725" y="2444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8"/>
          <p:cNvSpPr/>
          <p:nvPr/>
        </p:nvSpPr>
        <p:spPr>
          <a:xfrm>
            <a:off x="36739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87" name="Google Shape;1487;p98"/>
          <p:cNvSpPr/>
          <p:nvPr/>
        </p:nvSpPr>
        <p:spPr>
          <a:xfrm>
            <a:off x="3580150" y="3553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8"/>
          <p:cNvSpPr/>
          <p:nvPr/>
        </p:nvSpPr>
        <p:spPr>
          <a:xfrm>
            <a:off x="3429000" y="3619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89" name="Google Shape;1489;p98"/>
          <p:cNvSpPr/>
          <p:nvPr/>
        </p:nvSpPr>
        <p:spPr>
          <a:xfrm>
            <a:off x="3627375" y="3468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98"/>
          <p:cNvSpPr/>
          <p:nvPr/>
        </p:nvSpPr>
        <p:spPr>
          <a:xfrm>
            <a:off x="3380200" y="3422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98"/>
          <p:cNvSpPr/>
          <p:nvPr/>
        </p:nvSpPr>
        <p:spPr>
          <a:xfrm>
            <a:off x="3469725" y="3201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98"/>
          <p:cNvSpPr/>
          <p:nvPr/>
        </p:nvSpPr>
        <p:spPr>
          <a:xfrm rot="5400000">
            <a:off x="3469725" y="3206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98"/>
          <p:cNvSpPr/>
          <p:nvPr/>
        </p:nvSpPr>
        <p:spPr>
          <a:xfrm>
            <a:off x="28357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494" name="Google Shape;1494;p98"/>
          <p:cNvSpPr/>
          <p:nvPr/>
        </p:nvSpPr>
        <p:spPr>
          <a:xfrm>
            <a:off x="2741950" y="11146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98"/>
          <p:cNvSpPr/>
          <p:nvPr/>
        </p:nvSpPr>
        <p:spPr>
          <a:xfrm>
            <a:off x="2590800" y="11807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96" name="Google Shape;1496;p98"/>
          <p:cNvSpPr/>
          <p:nvPr/>
        </p:nvSpPr>
        <p:spPr>
          <a:xfrm>
            <a:off x="2789175" y="10296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98"/>
          <p:cNvSpPr/>
          <p:nvPr/>
        </p:nvSpPr>
        <p:spPr>
          <a:xfrm>
            <a:off x="2542000" y="9843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98"/>
          <p:cNvSpPr/>
          <p:nvPr/>
        </p:nvSpPr>
        <p:spPr>
          <a:xfrm>
            <a:off x="2631525" y="7629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98"/>
          <p:cNvSpPr/>
          <p:nvPr/>
        </p:nvSpPr>
        <p:spPr>
          <a:xfrm rot="5400000">
            <a:off x="2631525" y="7676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98"/>
          <p:cNvSpPr/>
          <p:nvPr/>
        </p:nvSpPr>
        <p:spPr>
          <a:xfrm>
            <a:off x="10831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01" name="Google Shape;1501;p98"/>
          <p:cNvSpPr/>
          <p:nvPr/>
        </p:nvSpPr>
        <p:spPr>
          <a:xfrm>
            <a:off x="989350" y="11146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98"/>
          <p:cNvSpPr/>
          <p:nvPr/>
        </p:nvSpPr>
        <p:spPr>
          <a:xfrm>
            <a:off x="838200" y="11807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03" name="Google Shape;1503;p98"/>
          <p:cNvSpPr/>
          <p:nvPr/>
        </p:nvSpPr>
        <p:spPr>
          <a:xfrm>
            <a:off x="1036575" y="10296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98"/>
          <p:cNvSpPr/>
          <p:nvPr/>
        </p:nvSpPr>
        <p:spPr>
          <a:xfrm>
            <a:off x="789400" y="9843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98"/>
          <p:cNvSpPr/>
          <p:nvPr/>
        </p:nvSpPr>
        <p:spPr>
          <a:xfrm>
            <a:off x="878925" y="7629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8"/>
          <p:cNvSpPr/>
          <p:nvPr/>
        </p:nvSpPr>
        <p:spPr>
          <a:xfrm rot="5400000">
            <a:off x="878925" y="7676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98"/>
          <p:cNvSpPr/>
          <p:nvPr/>
        </p:nvSpPr>
        <p:spPr>
          <a:xfrm>
            <a:off x="19213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08" name="Google Shape;1508;p98"/>
          <p:cNvSpPr/>
          <p:nvPr/>
        </p:nvSpPr>
        <p:spPr>
          <a:xfrm>
            <a:off x="1827550" y="11146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8"/>
          <p:cNvSpPr/>
          <p:nvPr/>
        </p:nvSpPr>
        <p:spPr>
          <a:xfrm>
            <a:off x="1676400" y="11807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10" name="Google Shape;1510;p98"/>
          <p:cNvSpPr/>
          <p:nvPr/>
        </p:nvSpPr>
        <p:spPr>
          <a:xfrm>
            <a:off x="1874775" y="10296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8"/>
          <p:cNvSpPr/>
          <p:nvPr/>
        </p:nvSpPr>
        <p:spPr>
          <a:xfrm>
            <a:off x="1627600" y="9843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8"/>
          <p:cNvSpPr/>
          <p:nvPr/>
        </p:nvSpPr>
        <p:spPr>
          <a:xfrm>
            <a:off x="1717125" y="7629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98"/>
          <p:cNvSpPr/>
          <p:nvPr/>
        </p:nvSpPr>
        <p:spPr>
          <a:xfrm rot="5400000">
            <a:off x="1717125" y="7676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98"/>
          <p:cNvSpPr/>
          <p:nvPr/>
        </p:nvSpPr>
        <p:spPr>
          <a:xfrm>
            <a:off x="28357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15" name="Google Shape;1515;p98"/>
          <p:cNvSpPr/>
          <p:nvPr/>
        </p:nvSpPr>
        <p:spPr>
          <a:xfrm>
            <a:off x="2741950" y="19528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8"/>
          <p:cNvSpPr/>
          <p:nvPr/>
        </p:nvSpPr>
        <p:spPr>
          <a:xfrm>
            <a:off x="2590800" y="20189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17" name="Google Shape;1517;p98"/>
          <p:cNvSpPr/>
          <p:nvPr/>
        </p:nvSpPr>
        <p:spPr>
          <a:xfrm>
            <a:off x="2789175" y="18678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98"/>
          <p:cNvSpPr/>
          <p:nvPr/>
        </p:nvSpPr>
        <p:spPr>
          <a:xfrm>
            <a:off x="2542000" y="18225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8"/>
          <p:cNvSpPr/>
          <p:nvPr/>
        </p:nvSpPr>
        <p:spPr>
          <a:xfrm>
            <a:off x="2631525" y="16011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8"/>
          <p:cNvSpPr/>
          <p:nvPr/>
        </p:nvSpPr>
        <p:spPr>
          <a:xfrm rot="5400000">
            <a:off x="2631525" y="16058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8"/>
          <p:cNvSpPr/>
          <p:nvPr/>
        </p:nvSpPr>
        <p:spPr>
          <a:xfrm>
            <a:off x="19213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22" name="Google Shape;1522;p98"/>
          <p:cNvSpPr/>
          <p:nvPr/>
        </p:nvSpPr>
        <p:spPr>
          <a:xfrm>
            <a:off x="1827550" y="19528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8"/>
          <p:cNvSpPr/>
          <p:nvPr/>
        </p:nvSpPr>
        <p:spPr>
          <a:xfrm>
            <a:off x="1676400" y="20189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24" name="Google Shape;1524;p98"/>
          <p:cNvSpPr/>
          <p:nvPr/>
        </p:nvSpPr>
        <p:spPr>
          <a:xfrm>
            <a:off x="1874775" y="18678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8"/>
          <p:cNvSpPr/>
          <p:nvPr/>
        </p:nvSpPr>
        <p:spPr>
          <a:xfrm>
            <a:off x="1627600" y="18225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8"/>
          <p:cNvSpPr/>
          <p:nvPr/>
        </p:nvSpPr>
        <p:spPr>
          <a:xfrm>
            <a:off x="1717125" y="16011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8"/>
          <p:cNvSpPr/>
          <p:nvPr/>
        </p:nvSpPr>
        <p:spPr>
          <a:xfrm rot="5400000">
            <a:off x="1717125" y="16058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8"/>
          <p:cNvSpPr/>
          <p:nvPr/>
        </p:nvSpPr>
        <p:spPr>
          <a:xfrm>
            <a:off x="28357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29" name="Google Shape;1529;p98"/>
          <p:cNvSpPr/>
          <p:nvPr/>
        </p:nvSpPr>
        <p:spPr>
          <a:xfrm>
            <a:off x="2741950" y="2791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98"/>
          <p:cNvSpPr/>
          <p:nvPr/>
        </p:nvSpPr>
        <p:spPr>
          <a:xfrm>
            <a:off x="2590800" y="2857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31" name="Google Shape;1531;p98"/>
          <p:cNvSpPr/>
          <p:nvPr/>
        </p:nvSpPr>
        <p:spPr>
          <a:xfrm>
            <a:off x="2789175" y="2706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98"/>
          <p:cNvSpPr/>
          <p:nvPr/>
        </p:nvSpPr>
        <p:spPr>
          <a:xfrm>
            <a:off x="2542000" y="2660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98"/>
          <p:cNvSpPr/>
          <p:nvPr/>
        </p:nvSpPr>
        <p:spPr>
          <a:xfrm>
            <a:off x="2631525" y="2439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98"/>
          <p:cNvSpPr/>
          <p:nvPr/>
        </p:nvSpPr>
        <p:spPr>
          <a:xfrm rot="5400000">
            <a:off x="2631525" y="2444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98"/>
          <p:cNvSpPr/>
          <p:nvPr/>
        </p:nvSpPr>
        <p:spPr>
          <a:xfrm>
            <a:off x="10831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36" name="Google Shape;1536;p98"/>
          <p:cNvSpPr/>
          <p:nvPr/>
        </p:nvSpPr>
        <p:spPr>
          <a:xfrm>
            <a:off x="989350" y="19528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98"/>
          <p:cNvSpPr/>
          <p:nvPr/>
        </p:nvSpPr>
        <p:spPr>
          <a:xfrm>
            <a:off x="838200" y="20189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38" name="Google Shape;1538;p98"/>
          <p:cNvSpPr/>
          <p:nvPr/>
        </p:nvSpPr>
        <p:spPr>
          <a:xfrm>
            <a:off x="1036575" y="18678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98"/>
          <p:cNvSpPr/>
          <p:nvPr/>
        </p:nvSpPr>
        <p:spPr>
          <a:xfrm>
            <a:off x="789400" y="18225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98"/>
          <p:cNvSpPr/>
          <p:nvPr/>
        </p:nvSpPr>
        <p:spPr>
          <a:xfrm>
            <a:off x="878925" y="16011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98"/>
          <p:cNvSpPr/>
          <p:nvPr/>
        </p:nvSpPr>
        <p:spPr>
          <a:xfrm rot="5400000">
            <a:off x="878925" y="16058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98"/>
          <p:cNvSpPr/>
          <p:nvPr/>
        </p:nvSpPr>
        <p:spPr>
          <a:xfrm>
            <a:off x="19213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43" name="Google Shape;1543;p98"/>
          <p:cNvSpPr/>
          <p:nvPr/>
        </p:nvSpPr>
        <p:spPr>
          <a:xfrm>
            <a:off x="1827550" y="2791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8"/>
          <p:cNvSpPr/>
          <p:nvPr/>
        </p:nvSpPr>
        <p:spPr>
          <a:xfrm>
            <a:off x="1676400" y="2857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45" name="Google Shape;1545;p98"/>
          <p:cNvSpPr/>
          <p:nvPr/>
        </p:nvSpPr>
        <p:spPr>
          <a:xfrm>
            <a:off x="1874775" y="2706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98"/>
          <p:cNvSpPr/>
          <p:nvPr/>
        </p:nvSpPr>
        <p:spPr>
          <a:xfrm>
            <a:off x="1627600" y="2660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98"/>
          <p:cNvSpPr/>
          <p:nvPr/>
        </p:nvSpPr>
        <p:spPr>
          <a:xfrm>
            <a:off x="1717125" y="2439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98"/>
          <p:cNvSpPr/>
          <p:nvPr/>
        </p:nvSpPr>
        <p:spPr>
          <a:xfrm rot="5400000">
            <a:off x="1717125" y="2444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98"/>
          <p:cNvSpPr/>
          <p:nvPr/>
        </p:nvSpPr>
        <p:spPr>
          <a:xfrm>
            <a:off x="10831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50" name="Google Shape;1550;p98"/>
          <p:cNvSpPr/>
          <p:nvPr/>
        </p:nvSpPr>
        <p:spPr>
          <a:xfrm>
            <a:off x="989350" y="2791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98"/>
          <p:cNvSpPr/>
          <p:nvPr/>
        </p:nvSpPr>
        <p:spPr>
          <a:xfrm>
            <a:off x="838200" y="2857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52" name="Google Shape;1552;p98"/>
          <p:cNvSpPr/>
          <p:nvPr/>
        </p:nvSpPr>
        <p:spPr>
          <a:xfrm>
            <a:off x="1036575" y="2706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8"/>
          <p:cNvSpPr/>
          <p:nvPr/>
        </p:nvSpPr>
        <p:spPr>
          <a:xfrm>
            <a:off x="789400" y="2660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8"/>
          <p:cNvSpPr/>
          <p:nvPr/>
        </p:nvSpPr>
        <p:spPr>
          <a:xfrm>
            <a:off x="878925" y="2439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8"/>
          <p:cNvSpPr/>
          <p:nvPr/>
        </p:nvSpPr>
        <p:spPr>
          <a:xfrm rot="5400000">
            <a:off x="878925" y="2444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98"/>
          <p:cNvSpPr/>
          <p:nvPr/>
        </p:nvSpPr>
        <p:spPr>
          <a:xfrm>
            <a:off x="10831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57" name="Google Shape;1557;p98"/>
          <p:cNvSpPr/>
          <p:nvPr/>
        </p:nvSpPr>
        <p:spPr>
          <a:xfrm>
            <a:off x="989350" y="3553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98"/>
          <p:cNvSpPr/>
          <p:nvPr/>
        </p:nvSpPr>
        <p:spPr>
          <a:xfrm>
            <a:off x="838200" y="3619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59" name="Google Shape;1559;p98"/>
          <p:cNvSpPr/>
          <p:nvPr/>
        </p:nvSpPr>
        <p:spPr>
          <a:xfrm>
            <a:off x="1036575" y="3468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98"/>
          <p:cNvSpPr/>
          <p:nvPr/>
        </p:nvSpPr>
        <p:spPr>
          <a:xfrm>
            <a:off x="789400" y="3422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98"/>
          <p:cNvSpPr/>
          <p:nvPr/>
        </p:nvSpPr>
        <p:spPr>
          <a:xfrm>
            <a:off x="878925" y="3201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98"/>
          <p:cNvSpPr/>
          <p:nvPr/>
        </p:nvSpPr>
        <p:spPr>
          <a:xfrm rot="5400000">
            <a:off x="878925" y="3206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98"/>
          <p:cNvSpPr/>
          <p:nvPr/>
        </p:nvSpPr>
        <p:spPr>
          <a:xfrm>
            <a:off x="19213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64" name="Google Shape;1564;p98"/>
          <p:cNvSpPr/>
          <p:nvPr/>
        </p:nvSpPr>
        <p:spPr>
          <a:xfrm>
            <a:off x="1827550" y="3553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98"/>
          <p:cNvSpPr/>
          <p:nvPr/>
        </p:nvSpPr>
        <p:spPr>
          <a:xfrm>
            <a:off x="1676400" y="3619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66" name="Google Shape;1566;p98"/>
          <p:cNvSpPr/>
          <p:nvPr/>
        </p:nvSpPr>
        <p:spPr>
          <a:xfrm>
            <a:off x="1874775" y="3468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98"/>
          <p:cNvSpPr/>
          <p:nvPr/>
        </p:nvSpPr>
        <p:spPr>
          <a:xfrm>
            <a:off x="1627600" y="3422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98"/>
          <p:cNvSpPr/>
          <p:nvPr/>
        </p:nvSpPr>
        <p:spPr>
          <a:xfrm>
            <a:off x="1717125" y="3201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8"/>
          <p:cNvSpPr/>
          <p:nvPr/>
        </p:nvSpPr>
        <p:spPr>
          <a:xfrm rot="5400000">
            <a:off x="1717125" y="3206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98"/>
          <p:cNvSpPr/>
          <p:nvPr/>
        </p:nvSpPr>
        <p:spPr>
          <a:xfrm>
            <a:off x="28357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71" name="Google Shape;1571;p98"/>
          <p:cNvSpPr/>
          <p:nvPr/>
        </p:nvSpPr>
        <p:spPr>
          <a:xfrm>
            <a:off x="2741950" y="3553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98"/>
          <p:cNvSpPr/>
          <p:nvPr/>
        </p:nvSpPr>
        <p:spPr>
          <a:xfrm>
            <a:off x="2590800" y="3619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573" name="Google Shape;1573;p98"/>
          <p:cNvSpPr/>
          <p:nvPr/>
        </p:nvSpPr>
        <p:spPr>
          <a:xfrm>
            <a:off x="2789175" y="3468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98"/>
          <p:cNvSpPr/>
          <p:nvPr/>
        </p:nvSpPr>
        <p:spPr>
          <a:xfrm>
            <a:off x="2542000" y="3422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98"/>
          <p:cNvSpPr/>
          <p:nvPr/>
        </p:nvSpPr>
        <p:spPr>
          <a:xfrm>
            <a:off x="2631525" y="3201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98"/>
          <p:cNvSpPr/>
          <p:nvPr/>
        </p:nvSpPr>
        <p:spPr>
          <a:xfrm rot="5400000">
            <a:off x="2631525" y="3206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98"/>
          <p:cNvSpPr txBox="1"/>
          <p:nvPr/>
        </p:nvSpPr>
        <p:spPr>
          <a:xfrm>
            <a:off x="4627400" y="1067975"/>
            <a:ext cx="3599100" cy="76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434343"/>
                </a:solidFill>
                <a:latin typeface="Roboto"/>
                <a:ea typeface="Roboto"/>
                <a:cs typeface="Roboto"/>
                <a:sym typeface="Roboto"/>
              </a:rPr>
              <a:t>Building RoIs (called Priors) in SSD</a:t>
            </a:r>
            <a:endParaRPr b="1">
              <a:solidFill>
                <a:srgbClr val="434343"/>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pic>
        <p:nvPicPr>
          <p:cNvPr id="1582" name="Google Shape;1582;p99"/>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583" name="Google Shape;1583;p99"/>
          <p:cNvGraphicFramePr/>
          <p:nvPr/>
        </p:nvGraphicFramePr>
        <p:xfrm>
          <a:off x="656900" y="874450"/>
          <a:ext cx="3000000" cy="3000000"/>
        </p:xfrm>
        <a:graphic>
          <a:graphicData uri="http://schemas.openxmlformats.org/drawingml/2006/table">
            <a:tbl>
              <a:tblPr>
                <a:noFill/>
                <a:tableStyleId>{6C56EC2C-61FF-4E3A-B131-CDD2B3A45D9C}</a:tableStyleId>
              </a:tblPr>
              <a:tblGrid>
                <a:gridCol w="883675">
                  <a:extLst>
                    <a:ext uri="{9D8B030D-6E8A-4147-A177-3AD203B41FA5}">
                      <a16:colId xmlns:a16="http://schemas.microsoft.com/office/drawing/2014/main" val="20000"/>
                    </a:ext>
                  </a:extLst>
                </a:gridCol>
                <a:gridCol w="883675">
                  <a:extLst>
                    <a:ext uri="{9D8B030D-6E8A-4147-A177-3AD203B41FA5}">
                      <a16:colId xmlns:a16="http://schemas.microsoft.com/office/drawing/2014/main" val="20001"/>
                    </a:ext>
                  </a:extLst>
                </a:gridCol>
                <a:gridCol w="883675">
                  <a:extLst>
                    <a:ext uri="{9D8B030D-6E8A-4147-A177-3AD203B41FA5}">
                      <a16:colId xmlns:a16="http://schemas.microsoft.com/office/drawing/2014/main" val="20002"/>
                    </a:ext>
                  </a:extLst>
                </a:gridCol>
                <a:gridCol w="883675">
                  <a:extLst>
                    <a:ext uri="{9D8B030D-6E8A-4147-A177-3AD203B41FA5}">
                      <a16:colId xmlns:a16="http://schemas.microsoft.com/office/drawing/2014/main" val="20003"/>
                    </a:ext>
                  </a:extLst>
                </a:gridCol>
              </a:tblGrid>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0"/>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1"/>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2"/>
                  </a:ext>
                </a:extLst>
              </a:tr>
              <a:tr h="80822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584" name="Google Shape;1584;p99"/>
          <p:cNvSpPr txBox="1"/>
          <p:nvPr/>
        </p:nvSpPr>
        <p:spPr>
          <a:xfrm>
            <a:off x="1065938" y="4254975"/>
            <a:ext cx="28971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Calibri"/>
                <a:ea typeface="Calibri"/>
                <a:cs typeface="Calibri"/>
                <a:sym typeface="Calibri"/>
              </a:rPr>
              <a:t>4x4 Grid</a:t>
            </a:r>
            <a:endParaRPr>
              <a:solidFill>
                <a:srgbClr val="434343"/>
              </a:solidFill>
              <a:latin typeface="Calibri"/>
              <a:ea typeface="Calibri"/>
              <a:cs typeface="Calibri"/>
              <a:sym typeface="Calibri"/>
            </a:endParaRPr>
          </a:p>
        </p:txBody>
      </p:sp>
      <p:sp>
        <p:nvSpPr>
          <p:cNvPr id="1585" name="Google Shape;1585;p99"/>
          <p:cNvSpPr/>
          <p:nvPr/>
        </p:nvSpPr>
        <p:spPr>
          <a:xfrm>
            <a:off x="36739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86" name="Google Shape;1586;p99"/>
          <p:cNvSpPr/>
          <p:nvPr/>
        </p:nvSpPr>
        <p:spPr>
          <a:xfrm>
            <a:off x="36739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87" name="Google Shape;1587;p99"/>
          <p:cNvSpPr/>
          <p:nvPr/>
        </p:nvSpPr>
        <p:spPr>
          <a:xfrm>
            <a:off x="36739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88" name="Google Shape;1588;p99"/>
          <p:cNvSpPr/>
          <p:nvPr/>
        </p:nvSpPr>
        <p:spPr>
          <a:xfrm>
            <a:off x="36739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89" name="Google Shape;1589;p99"/>
          <p:cNvSpPr/>
          <p:nvPr/>
        </p:nvSpPr>
        <p:spPr>
          <a:xfrm>
            <a:off x="10831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90" name="Google Shape;1590;p99"/>
          <p:cNvSpPr/>
          <p:nvPr/>
        </p:nvSpPr>
        <p:spPr>
          <a:xfrm>
            <a:off x="10831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91" name="Google Shape;1591;p99"/>
          <p:cNvSpPr/>
          <p:nvPr/>
        </p:nvSpPr>
        <p:spPr>
          <a:xfrm>
            <a:off x="10831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92" name="Google Shape;1592;p99"/>
          <p:cNvSpPr/>
          <p:nvPr/>
        </p:nvSpPr>
        <p:spPr>
          <a:xfrm>
            <a:off x="10831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93" name="Google Shape;1593;p99"/>
          <p:cNvSpPr/>
          <p:nvPr/>
        </p:nvSpPr>
        <p:spPr>
          <a:xfrm>
            <a:off x="19213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94" name="Google Shape;1594;p99"/>
          <p:cNvSpPr/>
          <p:nvPr/>
        </p:nvSpPr>
        <p:spPr>
          <a:xfrm>
            <a:off x="19213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95" name="Google Shape;1595;p99"/>
          <p:cNvSpPr/>
          <p:nvPr/>
        </p:nvSpPr>
        <p:spPr>
          <a:xfrm>
            <a:off x="19213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96" name="Google Shape;1596;p99"/>
          <p:cNvSpPr/>
          <p:nvPr/>
        </p:nvSpPr>
        <p:spPr>
          <a:xfrm>
            <a:off x="19213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97" name="Google Shape;1597;p99"/>
          <p:cNvSpPr/>
          <p:nvPr/>
        </p:nvSpPr>
        <p:spPr>
          <a:xfrm>
            <a:off x="28357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98" name="Google Shape;1598;p99"/>
          <p:cNvSpPr/>
          <p:nvPr/>
        </p:nvSpPr>
        <p:spPr>
          <a:xfrm>
            <a:off x="28357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599" name="Google Shape;1599;p99"/>
          <p:cNvSpPr/>
          <p:nvPr/>
        </p:nvSpPr>
        <p:spPr>
          <a:xfrm>
            <a:off x="28357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00" name="Google Shape;1600;p99"/>
          <p:cNvSpPr/>
          <p:nvPr/>
        </p:nvSpPr>
        <p:spPr>
          <a:xfrm>
            <a:off x="28357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01" name="Google Shape;1601;p99"/>
          <p:cNvSpPr/>
          <p:nvPr/>
        </p:nvSpPr>
        <p:spPr>
          <a:xfrm>
            <a:off x="3580150" y="11146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99"/>
          <p:cNvSpPr/>
          <p:nvPr/>
        </p:nvSpPr>
        <p:spPr>
          <a:xfrm>
            <a:off x="3429000" y="11807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03" name="Google Shape;1603;p99"/>
          <p:cNvSpPr/>
          <p:nvPr/>
        </p:nvSpPr>
        <p:spPr>
          <a:xfrm>
            <a:off x="3627375" y="10296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99"/>
          <p:cNvSpPr/>
          <p:nvPr/>
        </p:nvSpPr>
        <p:spPr>
          <a:xfrm>
            <a:off x="3380200" y="9843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99"/>
          <p:cNvSpPr/>
          <p:nvPr/>
        </p:nvSpPr>
        <p:spPr>
          <a:xfrm>
            <a:off x="3469725" y="7629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99"/>
          <p:cNvSpPr/>
          <p:nvPr/>
        </p:nvSpPr>
        <p:spPr>
          <a:xfrm rot="5400000">
            <a:off x="3469725" y="7676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99"/>
          <p:cNvSpPr txBox="1"/>
          <p:nvPr/>
        </p:nvSpPr>
        <p:spPr>
          <a:xfrm>
            <a:off x="4721150" y="2568650"/>
            <a:ext cx="3599100" cy="6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0000FF"/>
                </a:solidFill>
                <a:latin typeface="Calibri"/>
                <a:ea typeface="Calibri"/>
                <a:cs typeface="Calibri"/>
                <a:sym typeface="Calibri"/>
              </a:rPr>
              <a:t>No</a:t>
            </a:r>
            <a:endParaRPr b="1">
              <a:solidFill>
                <a:srgbClr val="0000FF"/>
              </a:solidFill>
              <a:latin typeface="Calibri"/>
              <a:ea typeface="Calibri"/>
              <a:cs typeface="Calibri"/>
              <a:sym typeface="Calibri"/>
            </a:endParaRPr>
          </a:p>
        </p:txBody>
      </p:sp>
      <p:sp>
        <p:nvSpPr>
          <p:cNvPr id="1608" name="Google Shape;1608;p99"/>
          <p:cNvSpPr/>
          <p:nvPr/>
        </p:nvSpPr>
        <p:spPr>
          <a:xfrm>
            <a:off x="36739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09" name="Google Shape;1609;p99"/>
          <p:cNvSpPr/>
          <p:nvPr/>
        </p:nvSpPr>
        <p:spPr>
          <a:xfrm>
            <a:off x="3580150" y="19528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99"/>
          <p:cNvSpPr/>
          <p:nvPr/>
        </p:nvSpPr>
        <p:spPr>
          <a:xfrm>
            <a:off x="3429000" y="20189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11" name="Google Shape;1611;p99"/>
          <p:cNvSpPr/>
          <p:nvPr/>
        </p:nvSpPr>
        <p:spPr>
          <a:xfrm>
            <a:off x="3627375" y="18678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99"/>
          <p:cNvSpPr/>
          <p:nvPr/>
        </p:nvSpPr>
        <p:spPr>
          <a:xfrm>
            <a:off x="3380200" y="18225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99"/>
          <p:cNvSpPr/>
          <p:nvPr/>
        </p:nvSpPr>
        <p:spPr>
          <a:xfrm>
            <a:off x="3469725" y="16011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99"/>
          <p:cNvSpPr/>
          <p:nvPr/>
        </p:nvSpPr>
        <p:spPr>
          <a:xfrm rot="5400000">
            <a:off x="3469725" y="16058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99"/>
          <p:cNvSpPr/>
          <p:nvPr/>
        </p:nvSpPr>
        <p:spPr>
          <a:xfrm>
            <a:off x="36739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16" name="Google Shape;1616;p99"/>
          <p:cNvSpPr/>
          <p:nvPr/>
        </p:nvSpPr>
        <p:spPr>
          <a:xfrm>
            <a:off x="3580150" y="2791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99"/>
          <p:cNvSpPr/>
          <p:nvPr/>
        </p:nvSpPr>
        <p:spPr>
          <a:xfrm>
            <a:off x="3429000" y="2857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18" name="Google Shape;1618;p99"/>
          <p:cNvSpPr/>
          <p:nvPr/>
        </p:nvSpPr>
        <p:spPr>
          <a:xfrm>
            <a:off x="3627375" y="2706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99"/>
          <p:cNvSpPr/>
          <p:nvPr/>
        </p:nvSpPr>
        <p:spPr>
          <a:xfrm>
            <a:off x="3380200" y="2660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99"/>
          <p:cNvSpPr/>
          <p:nvPr/>
        </p:nvSpPr>
        <p:spPr>
          <a:xfrm>
            <a:off x="3469725" y="2439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99"/>
          <p:cNvSpPr/>
          <p:nvPr/>
        </p:nvSpPr>
        <p:spPr>
          <a:xfrm rot="5400000">
            <a:off x="3469725" y="2444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99"/>
          <p:cNvSpPr/>
          <p:nvPr/>
        </p:nvSpPr>
        <p:spPr>
          <a:xfrm>
            <a:off x="36739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23" name="Google Shape;1623;p99"/>
          <p:cNvSpPr/>
          <p:nvPr/>
        </p:nvSpPr>
        <p:spPr>
          <a:xfrm>
            <a:off x="3580150" y="3553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99"/>
          <p:cNvSpPr/>
          <p:nvPr/>
        </p:nvSpPr>
        <p:spPr>
          <a:xfrm>
            <a:off x="3429000" y="3619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25" name="Google Shape;1625;p99"/>
          <p:cNvSpPr/>
          <p:nvPr/>
        </p:nvSpPr>
        <p:spPr>
          <a:xfrm>
            <a:off x="3627375" y="3468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99"/>
          <p:cNvSpPr/>
          <p:nvPr/>
        </p:nvSpPr>
        <p:spPr>
          <a:xfrm>
            <a:off x="3380200" y="3422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99"/>
          <p:cNvSpPr/>
          <p:nvPr/>
        </p:nvSpPr>
        <p:spPr>
          <a:xfrm>
            <a:off x="3469725" y="3201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99"/>
          <p:cNvSpPr/>
          <p:nvPr/>
        </p:nvSpPr>
        <p:spPr>
          <a:xfrm rot="5400000">
            <a:off x="3469725" y="3206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99"/>
          <p:cNvSpPr/>
          <p:nvPr/>
        </p:nvSpPr>
        <p:spPr>
          <a:xfrm>
            <a:off x="28357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30" name="Google Shape;1630;p99"/>
          <p:cNvSpPr/>
          <p:nvPr/>
        </p:nvSpPr>
        <p:spPr>
          <a:xfrm>
            <a:off x="2741950" y="11146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99"/>
          <p:cNvSpPr/>
          <p:nvPr/>
        </p:nvSpPr>
        <p:spPr>
          <a:xfrm>
            <a:off x="2590800" y="11807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32" name="Google Shape;1632;p99"/>
          <p:cNvSpPr/>
          <p:nvPr/>
        </p:nvSpPr>
        <p:spPr>
          <a:xfrm>
            <a:off x="2789175" y="10296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99"/>
          <p:cNvSpPr/>
          <p:nvPr/>
        </p:nvSpPr>
        <p:spPr>
          <a:xfrm>
            <a:off x="2542000" y="9843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99"/>
          <p:cNvSpPr/>
          <p:nvPr/>
        </p:nvSpPr>
        <p:spPr>
          <a:xfrm>
            <a:off x="2631525" y="7629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99"/>
          <p:cNvSpPr/>
          <p:nvPr/>
        </p:nvSpPr>
        <p:spPr>
          <a:xfrm rot="5400000">
            <a:off x="2631525" y="7676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99"/>
          <p:cNvSpPr/>
          <p:nvPr/>
        </p:nvSpPr>
        <p:spPr>
          <a:xfrm>
            <a:off x="10831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37" name="Google Shape;1637;p99"/>
          <p:cNvSpPr/>
          <p:nvPr/>
        </p:nvSpPr>
        <p:spPr>
          <a:xfrm>
            <a:off x="989350" y="11146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99"/>
          <p:cNvSpPr/>
          <p:nvPr/>
        </p:nvSpPr>
        <p:spPr>
          <a:xfrm>
            <a:off x="838200" y="11807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39" name="Google Shape;1639;p99"/>
          <p:cNvSpPr/>
          <p:nvPr/>
        </p:nvSpPr>
        <p:spPr>
          <a:xfrm>
            <a:off x="1036575" y="10296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99"/>
          <p:cNvSpPr/>
          <p:nvPr/>
        </p:nvSpPr>
        <p:spPr>
          <a:xfrm>
            <a:off x="789400" y="9843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99"/>
          <p:cNvSpPr/>
          <p:nvPr/>
        </p:nvSpPr>
        <p:spPr>
          <a:xfrm>
            <a:off x="878925" y="7629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99"/>
          <p:cNvSpPr/>
          <p:nvPr/>
        </p:nvSpPr>
        <p:spPr>
          <a:xfrm rot="5400000">
            <a:off x="878925" y="7676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99"/>
          <p:cNvSpPr/>
          <p:nvPr/>
        </p:nvSpPr>
        <p:spPr>
          <a:xfrm>
            <a:off x="1921350" y="1219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44" name="Google Shape;1644;p99"/>
          <p:cNvSpPr/>
          <p:nvPr/>
        </p:nvSpPr>
        <p:spPr>
          <a:xfrm>
            <a:off x="1827550" y="11146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99"/>
          <p:cNvSpPr/>
          <p:nvPr/>
        </p:nvSpPr>
        <p:spPr>
          <a:xfrm>
            <a:off x="1676400" y="11807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46" name="Google Shape;1646;p99"/>
          <p:cNvSpPr/>
          <p:nvPr/>
        </p:nvSpPr>
        <p:spPr>
          <a:xfrm>
            <a:off x="1874775" y="10296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99"/>
          <p:cNvSpPr/>
          <p:nvPr/>
        </p:nvSpPr>
        <p:spPr>
          <a:xfrm>
            <a:off x="1627600" y="9843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99"/>
          <p:cNvSpPr/>
          <p:nvPr/>
        </p:nvSpPr>
        <p:spPr>
          <a:xfrm>
            <a:off x="1717125" y="7629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99"/>
          <p:cNvSpPr/>
          <p:nvPr/>
        </p:nvSpPr>
        <p:spPr>
          <a:xfrm rot="5400000">
            <a:off x="1717125" y="7676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99"/>
          <p:cNvSpPr/>
          <p:nvPr/>
        </p:nvSpPr>
        <p:spPr>
          <a:xfrm>
            <a:off x="28357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51" name="Google Shape;1651;p99"/>
          <p:cNvSpPr/>
          <p:nvPr/>
        </p:nvSpPr>
        <p:spPr>
          <a:xfrm>
            <a:off x="2741950" y="19528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99"/>
          <p:cNvSpPr/>
          <p:nvPr/>
        </p:nvSpPr>
        <p:spPr>
          <a:xfrm>
            <a:off x="2590800" y="20189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53" name="Google Shape;1653;p99"/>
          <p:cNvSpPr/>
          <p:nvPr/>
        </p:nvSpPr>
        <p:spPr>
          <a:xfrm>
            <a:off x="2789175" y="18678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99"/>
          <p:cNvSpPr/>
          <p:nvPr/>
        </p:nvSpPr>
        <p:spPr>
          <a:xfrm>
            <a:off x="2542000" y="18225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99"/>
          <p:cNvSpPr/>
          <p:nvPr/>
        </p:nvSpPr>
        <p:spPr>
          <a:xfrm>
            <a:off x="2631525" y="16011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99"/>
          <p:cNvSpPr/>
          <p:nvPr/>
        </p:nvSpPr>
        <p:spPr>
          <a:xfrm rot="5400000">
            <a:off x="2631525" y="16058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99"/>
          <p:cNvSpPr/>
          <p:nvPr/>
        </p:nvSpPr>
        <p:spPr>
          <a:xfrm>
            <a:off x="19213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58" name="Google Shape;1658;p99"/>
          <p:cNvSpPr/>
          <p:nvPr/>
        </p:nvSpPr>
        <p:spPr>
          <a:xfrm>
            <a:off x="1827550" y="19528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99"/>
          <p:cNvSpPr/>
          <p:nvPr/>
        </p:nvSpPr>
        <p:spPr>
          <a:xfrm>
            <a:off x="1676400" y="20189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60" name="Google Shape;1660;p99"/>
          <p:cNvSpPr/>
          <p:nvPr/>
        </p:nvSpPr>
        <p:spPr>
          <a:xfrm>
            <a:off x="1874775" y="18678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99"/>
          <p:cNvSpPr/>
          <p:nvPr/>
        </p:nvSpPr>
        <p:spPr>
          <a:xfrm>
            <a:off x="1627600" y="18225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99"/>
          <p:cNvSpPr/>
          <p:nvPr/>
        </p:nvSpPr>
        <p:spPr>
          <a:xfrm>
            <a:off x="1717125" y="16011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99"/>
          <p:cNvSpPr/>
          <p:nvPr/>
        </p:nvSpPr>
        <p:spPr>
          <a:xfrm rot="5400000">
            <a:off x="1717125" y="16058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99"/>
          <p:cNvSpPr/>
          <p:nvPr/>
        </p:nvSpPr>
        <p:spPr>
          <a:xfrm>
            <a:off x="28357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65" name="Google Shape;1665;p99"/>
          <p:cNvSpPr/>
          <p:nvPr/>
        </p:nvSpPr>
        <p:spPr>
          <a:xfrm>
            <a:off x="2741950" y="2791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99"/>
          <p:cNvSpPr/>
          <p:nvPr/>
        </p:nvSpPr>
        <p:spPr>
          <a:xfrm>
            <a:off x="2590800" y="2857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67" name="Google Shape;1667;p99"/>
          <p:cNvSpPr/>
          <p:nvPr/>
        </p:nvSpPr>
        <p:spPr>
          <a:xfrm>
            <a:off x="2789175" y="2706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99"/>
          <p:cNvSpPr/>
          <p:nvPr/>
        </p:nvSpPr>
        <p:spPr>
          <a:xfrm>
            <a:off x="2542000" y="2660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99"/>
          <p:cNvSpPr/>
          <p:nvPr/>
        </p:nvSpPr>
        <p:spPr>
          <a:xfrm>
            <a:off x="2631525" y="2439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99"/>
          <p:cNvSpPr/>
          <p:nvPr/>
        </p:nvSpPr>
        <p:spPr>
          <a:xfrm rot="5400000">
            <a:off x="2631525" y="2444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99"/>
          <p:cNvSpPr/>
          <p:nvPr/>
        </p:nvSpPr>
        <p:spPr>
          <a:xfrm>
            <a:off x="1083150" y="20572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72" name="Google Shape;1672;p99"/>
          <p:cNvSpPr/>
          <p:nvPr/>
        </p:nvSpPr>
        <p:spPr>
          <a:xfrm>
            <a:off x="989350" y="19528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99"/>
          <p:cNvSpPr/>
          <p:nvPr/>
        </p:nvSpPr>
        <p:spPr>
          <a:xfrm>
            <a:off x="838200" y="20189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74" name="Google Shape;1674;p99"/>
          <p:cNvSpPr/>
          <p:nvPr/>
        </p:nvSpPr>
        <p:spPr>
          <a:xfrm>
            <a:off x="1036575" y="18678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99"/>
          <p:cNvSpPr/>
          <p:nvPr/>
        </p:nvSpPr>
        <p:spPr>
          <a:xfrm>
            <a:off x="789400" y="18225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99"/>
          <p:cNvSpPr/>
          <p:nvPr/>
        </p:nvSpPr>
        <p:spPr>
          <a:xfrm>
            <a:off x="878925" y="16011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99"/>
          <p:cNvSpPr/>
          <p:nvPr/>
        </p:nvSpPr>
        <p:spPr>
          <a:xfrm rot="5400000">
            <a:off x="878925" y="16058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99"/>
          <p:cNvSpPr/>
          <p:nvPr/>
        </p:nvSpPr>
        <p:spPr>
          <a:xfrm>
            <a:off x="19213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79" name="Google Shape;1679;p99"/>
          <p:cNvSpPr/>
          <p:nvPr/>
        </p:nvSpPr>
        <p:spPr>
          <a:xfrm>
            <a:off x="1827550" y="2791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99"/>
          <p:cNvSpPr/>
          <p:nvPr/>
        </p:nvSpPr>
        <p:spPr>
          <a:xfrm>
            <a:off x="1676400" y="2857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81" name="Google Shape;1681;p99"/>
          <p:cNvSpPr/>
          <p:nvPr/>
        </p:nvSpPr>
        <p:spPr>
          <a:xfrm>
            <a:off x="1874775" y="2706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99"/>
          <p:cNvSpPr/>
          <p:nvPr/>
        </p:nvSpPr>
        <p:spPr>
          <a:xfrm>
            <a:off x="1627600" y="2660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99"/>
          <p:cNvSpPr/>
          <p:nvPr/>
        </p:nvSpPr>
        <p:spPr>
          <a:xfrm>
            <a:off x="1717125" y="2439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99"/>
          <p:cNvSpPr/>
          <p:nvPr/>
        </p:nvSpPr>
        <p:spPr>
          <a:xfrm rot="5400000">
            <a:off x="1717125" y="2444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99"/>
          <p:cNvSpPr/>
          <p:nvPr/>
        </p:nvSpPr>
        <p:spPr>
          <a:xfrm>
            <a:off x="1083150" y="2895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86" name="Google Shape;1686;p99"/>
          <p:cNvSpPr/>
          <p:nvPr/>
        </p:nvSpPr>
        <p:spPr>
          <a:xfrm>
            <a:off x="989350" y="2791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9"/>
          <p:cNvSpPr/>
          <p:nvPr/>
        </p:nvSpPr>
        <p:spPr>
          <a:xfrm>
            <a:off x="838200" y="2857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88" name="Google Shape;1688;p99"/>
          <p:cNvSpPr/>
          <p:nvPr/>
        </p:nvSpPr>
        <p:spPr>
          <a:xfrm>
            <a:off x="1036575" y="2706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9"/>
          <p:cNvSpPr/>
          <p:nvPr/>
        </p:nvSpPr>
        <p:spPr>
          <a:xfrm>
            <a:off x="789400" y="2660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9"/>
          <p:cNvSpPr/>
          <p:nvPr/>
        </p:nvSpPr>
        <p:spPr>
          <a:xfrm>
            <a:off x="878925" y="2439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99"/>
          <p:cNvSpPr/>
          <p:nvPr/>
        </p:nvSpPr>
        <p:spPr>
          <a:xfrm rot="5400000">
            <a:off x="878925" y="2444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99"/>
          <p:cNvSpPr/>
          <p:nvPr/>
        </p:nvSpPr>
        <p:spPr>
          <a:xfrm>
            <a:off x="10831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693" name="Google Shape;1693;p99"/>
          <p:cNvSpPr/>
          <p:nvPr/>
        </p:nvSpPr>
        <p:spPr>
          <a:xfrm>
            <a:off x="989350" y="3553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9"/>
          <p:cNvSpPr/>
          <p:nvPr/>
        </p:nvSpPr>
        <p:spPr>
          <a:xfrm>
            <a:off x="838200" y="3619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95" name="Google Shape;1695;p99"/>
          <p:cNvSpPr/>
          <p:nvPr/>
        </p:nvSpPr>
        <p:spPr>
          <a:xfrm>
            <a:off x="1036575" y="3468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9"/>
          <p:cNvSpPr/>
          <p:nvPr/>
        </p:nvSpPr>
        <p:spPr>
          <a:xfrm>
            <a:off x="789400" y="3422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9"/>
          <p:cNvSpPr/>
          <p:nvPr/>
        </p:nvSpPr>
        <p:spPr>
          <a:xfrm>
            <a:off x="878925" y="3201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9"/>
          <p:cNvSpPr/>
          <p:nvPr/>
        </p:nvSpPr>
        <p:spPr>
          <a:xfrm rot="5400000">
            <a:off x="878925" y="3206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9"/>
          <p:cNvSpPr/>
          <p:nvPr/>
        </p:nvSpPr>
        <p:spPr>
          <a:xfrm>
            <a:off x="19213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700" name="Google Shape;1700;p99"/>
          <p:cNvSpPr/>
          <p:nvPr/>
        </p:nvSpPr>
        <p:spPr>
          <a:xfrm>
            <a:off x="1827550" y="3553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9"/>
          <p:cNvSpPr/>
          <p:nvPr/>
        </p:nvSpPr>
        <p:spPr>
          <a:xfrm>
            <a:off x="1676400" y="3619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02" name="Google Shape;1702;p99"/>
          <p:cNvSpPr/>
          <p:nvPr/>
        </p:nvSpPr>
        <p:spPr>
          <a:xfrm>
            <a:off x="1874775" y="3468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99"/>
          <p:cNvSpPr/>
          <p:nvPr/>
        </p:nvSpPr>
        <p:spPr>
          <a:xfrm>
            <a:off x="1627600" y="3422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99"/>
          <p:cNvSpPr/>
          <p:nvPr/>
        </p:nvSpPr>
        <p:spPr>
          <a:xfrm>
            <a:off x="1717125" y="3201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99"/>
          <p:cNvSpPr/>
          <p:nvPr/>
        </p:nvSpPr>
        <p:spPr>
          <a:xfrm rot="5400000">
            <a:off x="1717125" y="3206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99"/>
          <p:cNvSpPr/>
          <p:nvPr/>
        </p:nvSpPr>
        <p:spPr>
          <a:xfrm>
            <a:off x="2835750" y="3657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707" name="Google Shape;1707;p99"/>
          <p:cNvSpPr/>
          <p:nvPr/>
        </p:nvSpPr>
        <p:spPr>
          <a:xfrm>
            <a:off x="2741950" y="3553050"/>
            <a:ext cx="283500" cy="311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9"/>
          <p:cNvSpPr/>
          <p:nvPr/>
        </p:nvSpPr>
        <p:spPr>
          <a:xfrm>
            <a:off x="2590800" y="3619175"/>
            <a:ext cx="595200" cy="189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09" name="Google Shape;1709;p99"/>
          <p:cNvSpPr/>
          <p:nvPr/>
        </p:nvSpPr>
        <p:spPr>
          <a:xfrm>
            <a:off x="2789175" y="3468050"/>
            <a:ext cx="179400" cy="510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9"/>
          <p:cNvSpPr/>
          <p:nvPr/>
        </p:nvSpPr>
        <p:spPr>
          <a:xfrm>
            <a:off x="2542000" y="3422750"/>
            <a:ext cx="683400" cy="6006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9"/>
          <p:cNvSpPr/>
          <p:nvPr/>
        </p:nvSpPr>
        <p:spPr>
          <a:xfrm>
            <a:off x="2631525" y="3201300"/>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99"/>
          <p:cNvSpPr/>
          <p:nvPr/>
        </p:nvSpPr>
        <p:spPr>
          <a:xfrm rot="5400000">
            <a:off x="2631525" y="3206075"/>
            <a:ext cx="494700" cy="10152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99"/>
          <p:cNvSpPr txBox="1"/>
          <p:nvPr/>
        </p:nvSpPr>
        <p:spPr>
          <a:xfrm>
            <a:off x="4806900" y="1682675"/>
            <a:ext cx="3949800" cy="767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b="1">
                <a:solidFill>
                  <a:srgbClr val="FF0000"/>
                </a:solidFill>
                <a:latin typeface="Calibri"/>
                <a:ea typeface="Calibri"/>
                <a:cs typeface="Calibri"/>
                <a:sym typeface="Calibri"/>
              </a:rPr>
              <a:t>Will any of the 96 RoIs overlap well with the objects (IOU &gt; threshold)?</a:t>
            </a:r>
            <a:endParaRPr sz="1500"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7"/>
                                        </p:tgtEl>
                                        <p:attrNameLst>
                                          <p:attrName>style.visibility</p:attrName>
                                        </p:attrNameLst>
                                      </p:cBhvr>
                                      <p:to>
                                        <p:strVal val="visible"/>
                                      </p:to>
                                    </p:set>
                                    <p:animEffect transition="in" filter="fade">
                                      <p:cBhvr>
                                        <p:cTn id="7" dur="1000"/>
                                        <p:tgtEl>
                                          <p:spTgt spid="1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100"/>
          <p:cNvSpPr txBox="1"/>
          <p:nvPr/>
        </p:nvSpPr>
        <p:spPr>
          <a:xfrm>
            <a:off x="4118950" y="14229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 build RoIs which will overlap well with bigger size object in image?</a:t>
            </a:r>
            <a:endParaRPr sz="1800">
              <a:solidFill>
                <a:srgbClr val="434343"/>
              </a:solidFill>
              <a:latin typeface="Calibri"/>
              <a:ea typeface="Calibri"/>
              <a:cs typeface="Calibri"/>
              <a:sym typeface="Calibri"/>
            </a:endParaRPr>
          </a:p>
        </p:txBody>
      </p:sp>
      <p:pic>
        <p:nvPicPr>
          <p:cNvPr id="1719" name="Google Shape;1719;p100"/>
          <p:cNvPicPr preferRelativeResize="0"/>
          <p:nvPr/>
        </p:nvPicPr>
        <p:blipFill>
          <a:blip r:embed="rId3">
            <a:alphaModFix/>
          </a:blip>
          <a:stretch>
            <a:fillRect/>
          </a:stretch>
        </p:blipFill>
        <p:spPr>
          <a:xfrm>
            <a:off x="1459675" y="1313850"/>
            <a:ext cx="2515801" cy="2515801"/>
          </a:xfrm>
          <a:prstGeom prst="rect">
            <a:avLst/>
          </a:prstGeom>
          <a:noFill/>
          <a:ln>
            <a:noFill/>
          </a:ln>
        </p:spPr>
      </p:pic>
      <p:sp>
        <p:nvSpPr>
          <p:cNvPr id="1720" name="Google Shape;1720;p100"/>
          <p:cNvSpPr txBox="1"/>
          <p:nvPr/>
        </p:nvSpPr>
        <p:spPr>
          <a:xfrm>
            <a:off x="4164875" y="2566400"/>
            <a:ext cx="4187100" cy="1476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0000FF"/>
                </a:solidFill>
                <a:latin typeface="Roboto"/>
                <a:ea typeface="Roboto"/>
                <a:cs typeface="Roboto"/>
                <a:sym typeface="Roboto"/>
              </a:rPr>
              <a:t>We can use another Grid size. </a:t>
            </a:r>
            <a:endParaRPr sz="1800">
              <a:solidFill>
                <a:srgbClr val="0000FF"/>
              </a:solidFill>
              <a:latin typeface="Roboto"/>
              <a:ea typeface="Roboto"/>
              <a:cs typeface="Roboto"/>
              <a:sym typeface="Roboto"/>
            </a:endParaRPr>
          </a:p>
          <a:p>
            <a:pPr marL="0" lvl="0" indent="0" algn="ctr" rtl="0">
              <a:lnSpc>
                <a:spcPct val="115000"/>
              </a:lnSpc>
              <a:spcBef>
                <a:spcPts val="1000"/>
              </a:spcBef>
              <a:spcAft>
                <a:spcPts val="0"/>
              </a:spcAft>
              <a:buNone/>
            </a:pPr>
            <a:r>
              <a:rPr lang="en" sz="1800">
                <a:solidFill>
                  <a:srgbClr val="0000FF"/>
                </a:solidFill>
                <a:latin typeface="Roboto"/>
                <a:ea typeface="Roboto"/>
                <a:cs typeface="Roboto"/>
                <a:sym typeface="Roboto"/>
              </a:rPr>
              <a:t>In SSD, we use multiple grids.</a:t>
            </a:r>
            <a:endParaRPr sz="1800">
              <a:solidFill>
                <a:srgbClr val="0000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0">
                                            <p:txEl>
                                              <p:pRg st="0" end="0"/>
                                            </p:txEl>
                                          </p:spTgt>
                                        </p:tgtEl>
                                        <p:attrNameLst>
                                          <p:attrName>style.visibility</p:attrName>
                                        </p:attrNameLst>
                                      </p:cBhvr>
                                      <p:to>
                                        <p:strVal val="visible"/>
                                      </p:to>
                                    </p:set>
                                    <p:animEffect transition="in" filter="fade">
                                      <p:cBhvr>
                                        <p:cTn id="7" dur="1000"/>
                                        <p:tgtEl>
                                          <p:spTgt spid="17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0">
                                            <p:txEl>
                                              <p:pRg st="1" end="1"/>
                                            </p:txEl>
                                          </p:spTgt>
                                        </p:tgtEl>
                                        <p:attrNameLst>
                                          <p:attrName>style.visibility</p:attrName>
                                        </p:attrNameLst>
                                      </p:cBhvr>
                                      <p:to>
                                        <p:strVal val="visible"/>
                                      </p:to>
                                    </p:set>
                                    <p:animEffect transition="in" filter="fade">
                                      <p:cBhvr>
                                        <p:cTn id="12" dur="1000"/>
                                        <p:tgtEl>
                                          <p:spTgt spid="17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101"/>
          <p:cNvSpPr txBox="1"/>
          <p:nvPr/>
        </p:nvSpPr>
        <p:spPr>
          <a:xfrm>
            <a:off x="4731325" y="2188200"/>
            <a:ext cx="3949800" cy="767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b="1">
                <a:solidFill>
                  <a:srgbClr val="434343"/>
                </a:solidFill>
                <a:latin typeface="Calibri"/>
                <a:ea typeface="Calibri"/>
                <a:cs typeface="Calibri"/>
                <a:sym typeface="Calibri"/>
              </a:rPr>
              <a:t>Number of Priors (RoIs) can be different for each grid size</a:t>
            </a:r>
            <a:endParaRPr sz="1500" b="1">
              <a:solidFill>
                <a:srgbClr val="434343"/>
              </a:solidFill>
              <a:latin typeface="Calibri"/>
              <a:ea typeface="Calibri"/>
              <a:cs typeface="Calibri"/>
              <a:sym typeface="Calibri"/>
            </a:endParaRPr>
          </a:p>
        </p:txBody>
      </p:sp>
      <p:sp>
        <p:nvSpPr>
          <p:cNvPr id="1726" name="Google Shape;1726;p101"/>
          <p:cNvSpPr txBox="1"/>
          <p:nvPr/>
        </p:nvSpPr>
        <p:spPr>
          <a:xfrm>
            <a:off x="975713" y="4160525"/>
            <a:ext cx="28971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2x2 Grid</a:t>
            </a:r>
            <a:endParaRPr b="1">
              <a:solidFill>
                <a:srgbClr val="FF0000"/>
              </a:solidFill>
              <a:latin typeface="Calibri"/>
              <a:ea typeface="Calibri"/>
              <a:cs typeface="Calibri"/>
              <a:sym typeface="Calibri"/>
            </a:endParaRPr>
          </a:p>
        </p:txBody>
      </p:sp>
      <p:pic>
        <p:nvPicPr>
          <p:cNvPr id="1727" name="Google Shape;1727;p101"/>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728" name="Google Shape;1728;p101"/>
          <p:cNvGraphicFramePr/>
          <p:nvPr/>
        </p:nvGraphicFramePr>
        <p:xfrm>
          <a:off x="656925" y="871775"/>
          <a:ext cx="3000000" cy="3000000"/>
        </p:xfrm>
        <a:graphic>
          <a:graphicData uri="http://schemas.openxmlformats.org/drawingml/2006/table">
            <a:tbl>
              <a:tblPr>
                <a:noFill/>
                <a:tableStyleId>{6C56EC2C-61FF-4E3A-B131-CDD2B3A45D9C}</a:tableStyleId>
              </a:tblPr>
              <a:tblGrid>
                <a:gridCol w="1767350">
                  <a:extLst>
                    <a:ext uri="{9D8B030D-6E8A-4147-A177-3AD203B41FA5}">
                      <a16:colId xmlns:a16="http://schemas.microsoft.com/office/drawing/2014/main" val="20000"/>
                    </a:ext>
                  </a:extLst>
                </a:gridCol>
                <a:gridCol w="1767350">
                  <a:extLst>
                    <a:ext uri="{9D8B030D-6E8A-4147-A177-3AD203B41FA5}">
                      <a16:colId xmlns:a16="http://schemas.microsoft.com/office/drawing/2014/main" val="20001"/>
                    </a:ext>
                  </a:extLst>
                </a:gridCol>
              </a:tblGrid>
              <a:tr h="161777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0"/>
                  </a:ext>
                </a:extLst>
              </a:tr>
              <a:tr h="1617775">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38100" cap="flat" cmpd="sng">
                      <a:solidFill>
                        <a:srgbClr val="FFE599"/>
                      </a:solidFill>
                      <a:prstDash val="solid"/>
                      <a:round/>
                      <a:headEnd type="none" w="sm" len="sm"/>
                      <a:tailEnd type="none" w="sm" len="sm"/>
                    </a:lnL>
                    <a:lnR w="38100" cap="flat" cmpd="sng">
                      <a:solidFill>
                        <a:srgbClr val="FFE599"/>
                      </a:solidFill>
                      <a:prstDash val="solid"/>
                      <a:round/>
                      <a:headEnd type="none" w="sm" len="sm"/>
                      <a:tailEnd type="none" w="sm" len="sm"/>
                    </a:lnR>
                    <a:lnT w="38100" cap="flat" cmpd="sng">
                      <a:solidFill>
                        <a:srgbClr val="FFE599"/>
                      </a:solidFill>
                      <a:prstDash val="solid"/>
                      <a:round/>
                      <a:headEnd type="none" w="sm" len="sm"/>
                      <a:tailEnd type="none" w="sm" len="sm"/>
                    </a:lnT>
                    <a:lnB w="38100" cap="flat" cmpd="sng">
                      <a:solidFill>
                        <a:srgbClr val="FFE599"/>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729" name="Google Shape;1729;p101"/>
          <p:cNvSpPr/>
          <p:nvPr/>
        </p:nvSpPr>
        <p:spPr>
          <a:xfrm>
            <a:off x="1464150" y="3276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730" name="Google Shape;1730;p101"/>
          <p:cNvSpPr/>
          <p:nvPr/>
        </p:nvSpPr>
        <p:spPr>
          <a:xfrm>
            <a:off x="3292950" y="3276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731" name="Google Shape;1731;p101"/>
          <p:cNvSpPr/>
          <p:nvPr/>
        </p:nvSpPr>
        <p:spPr>
          <a:xfrm>
            <a:off x="1464150" y="1600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732" name="Google Shape;1732;p101"/>
          <p:cNvSpPr/>
          <p:nvPr/>
        </p:nvSpPr>
        <p:spPr>
          <a:xfrm>
            <a:off x="3292950" y="16000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733" name="Google Shape;1733;p101"/>
          <p:cNvSpPr/>
          <p:nvPr/>
        </p:nvSpPr>
        <p:spPr>
          <a:xfrm>
            <a:off x="2836038" y="1267800"/>
            <a:ext cx="1008300" cy="7671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01"/>
          <p:cNvSpPr/>
          <p:nvPr/>
        </p:nvSpPr>
        <p:spPr>
          <a:xfrm>
            <a:off x="3022800" y="1020200"/>
            <a:ext cx="614100" cy="12942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01"/>
          <p:cNvSpPr/>
          <p:nvPr/>
        </p:nvSpPr>
        <p:spPr>
          <a:xfrm rot="-5400000">
            <a:off x="3022800" y="1004250"/>
            <a:ext cx="614100" cy="12942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01"/>
          <p:cNvSpPr/>
          <p:nvPr/>
        </p:nvSpPr>
        <p:spPr>
          <a:xfrm>
            <a:off x="2563201" y="964400"/>
            <a:ext cx="1533300" cy="14058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9"/>
                                        </p:tgtEl>
                                        <p:attrNameLst>
                                          <p:attrName>style.visibility</p:attrName>
                                        </p:attrNameLst>
                                      </p:cBhvr>
                                      <p:to>
                                        <p:strVal val="visible"/>
                                      </p:to>
                                    </p:set>
                                    <p:animEffect transition="in" filter="fade">
                                      <p:cBhvr>
                                        <p:cTn id="7" dur="1000"/>
                                        <p:tgtEl>
                                          <p:spTgt spid="1729"/>
                                        </p:tgtEl>
                                      </p:cBhvr>
                                    </p:animEffect>
                                  </p:childTnLst>
                                </p:cTn>
                              </p:par>
                              <p:par>
                                <p:cTn id="8" presetID="10" presetClass="entr" presetSubtype="0" fill="hold" nodeType="withEffect">
                                  <p:stCondLst>
                                    <p:cond delay="0"/>
                                  </p:stCondLst>
                                  <p:childTnLst>
                                    <p:set>
                                      <p:cBhvr>
                                        <p:cTn id="9" dur="1" fill="hold">
                                          <p:stCondLst>
                                            <p:cond delay="0"/>
                                          </p:stCondLst>
                                        </p:cTn>
                                        <p:tgtEl>
                                          <p:spTgt spid="1730"/>
                                        </p:tgtEl>
                                        <p:attrNameLst>
                                          <p:attrName>style.visibility</p:attrName>
                                        </p:attrNameLst>
                                      </p:cBhvr>
                                      <p:to>
                                        <p:strVal val="visible"/>
                                      </p:to>
                                    </p:set>
                                    <p:animEffect transition="in" filter="fade">
                                      <p:cBhvr>
                                        <p:cTn id="10" dur="1000"/>
                                        <p:tgtEl>
                                          <p:spTgt spid="1730"/>
                                        </p:tgtEl>
                                      </p:cBhvr>
                                    </p:animEffect>
                                  </p:childTnLst>
                                </p:cTn>
                              </p:par>
                              <p:par>
                                <p:cTn id="11" presetID="10" presetClass="entr" presetSubtype="0" fill="hold" nodeType="withEffect">
                                  <p:stCondLst>
                                    <p:cond delay="0"/>
                                  </p:stCondLst>
                                  <p:childTnLst>
                                    <p:set>
                                      <p:cBhvr>
                                        <p:cTn id="12" dur="1" fill="hold">
                                          <p:stCondLst>
                                            <p:cond delay="0"/>
                                          </p:stCondLst>
                                        </p:cTn>
                                        <p:tgtEl>
                                          <p:spTgt spid="1732"/>
                                        </p:tgtEl>
                                        <p:attrNameLst>
                                          <p:attrName>style.visibility</p:attrName>
                                        </p:attrNameLst>
                                      </p:cBhvr>
                                      <p:to>
                                        <p:strVal val="visible"/>
                                      </p:to>
                                    </p:set>
                                    <p:animEffect transition="in" filter="fade">
                                      <p:cBhvr>
                                        <p:cTn id="13" dur="1000"/>
                                        <p:tgtEl>
                                          <p:spTgt spid="1732"/>
                                        </p:tgtEl>
                                      </p:cBhvr>
                                    </p:animEffect>
                                  </p:childTnLst>
                                </p:cTn>
                              </p:par>
                              <p:par>
                                <p:cTn id="14" presetID="10" presetClass="entr" presetSubtype="0" fill="hold" nodeType="withEffect">
                                  <p:stCondLst>
                                    <p:cond delay="0"/>
                                  </p:stCondLst>
                                  <p:childTnLst>
                                    <p:set>
                                      <p:cBhvr>
                                        <p:cTn id="15" dur="1" fill="hold">
                                          <p:stCondLst>
                                            <p:cond delay="0"/>
                                          </p:stCondLst>
                                        </p:cTn>
                                        <p:tgtEl>
                                          <p:spTgt spid="1731"/>
                                        </p:tgtEl>
                                        <p:attrNameLst>
                                          <p:attrName>style.visibility</p:attrName>
                                        </p:attrNameLst>
                                      </p:cBhvr>
                                      <p:to>
                                        <p:strVal val="visible"/>
                                      </p:to>
                                    </p:set>
                                    <p:animEffect transition="in" filter="fade">
                                      <p:cBhvr>
                                        <p:cTn id="16" dur="1000"/>
                                        <p:tgtEl>
                                          <p:spTgt spid="17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33"/>
                                        </p:tgtEl>
                                        <p:attrNameLst>
                                          <p:attrName>style.visibility</p:attrName>
                                        </p:attrNameLst>
                                      </p:cBhvr>
                                      <p:to>
                                        <p:strVal val="visible"/>
                                      </p:to>
                                    </p:set>
                                    <p:animEffect transition="in" filter="fade">
                                      <p:cBhvr>
                                        <p:cTn id="21" dur="1000"/>
                                        <p:tgtEl>
                                          <p:spTgt spid="1733"/>
                                        </p:tgtEl>
                                      </p:cBhvr>
                                    </p:animEffect>
                                  </p:childTnLst>
                                </p:cTn>
                              </p:par>
                              <p:par>
                                <p:cTn id="22" presetID="10" presetClass="entr" presetSubtype="0" fill="hold" nodeType="withEffect">
                                  <p:stCondLst>
                                    <p:cond delay="0"/>
                                  </p:stCondLst>
                                  <p:childTnLst>
                                    <p:set>
                                      <p:cBhvr>
                                        <p:cTn id="23" dur="1" fill="hold">
                                          <p:stCondLst>
                                            <p:cond delay="0"/>
                                          </p:stCondLst>
                                        </p:cTn>
                                        <p:tgtEl>
                                          <p:spTgt spid="1735"/>
                                        </p:tgtEl>
                                        <p:attrNameLst>
                                          <p:attrName>style.visibility</p:attrName>
                                        </p:attrNameLst>
                                      </p:cBhvr>
                                      <p:to>
                                        <p:strVal val="visible"/>
                                      </p:to>
                                    </p:set>
                                    <p:animEffect transition="in" filter="fade">
                                      <p:cBhvr>
                                        <p:cTn id="24" dur="1000"/>
                                        <p:tgtEl>
                                          <p:spTgt spid="1735"/>
                                        </p:tgtEl>
                                      </p:cBhvr>
                                    </p:animEffect>
                                  </p:childTnLst>
                                </p:cTn>
                              </p:par>
                              <p:par>
                                <p:cTn id="25" presetID="10" presetClass="entr" presetSubtype="0" fill="hold" nodeType="withEffect">
                                  <p:stCondLst>
                                    <p:cond delay="0"/>
                                  </p:stCondLst>
                                  <p:childTnLst>
                                    <p:set>
                                      <p:cBhvr>
                                        <p:cTn id="26" dur="1" fill="hold">
                                          <p:stCondLst>
                                            <p:cond delay="0"/>
                                          </p:stCondLst>
                                        </p:cTn>
                                        <p:tgtEl>
                                          <p:spTgt spid="1734"/>
                                        </p:tgtEl>
                                        <p:attrNameLst>
                                          <p:attrName>style.visibility</p:attrName>
                                        </p:attrNameLst>
                                      </p:cBhvr>
                                      <p:to>
                                        <p:strVal val="visible"/>
                                      </p:to>
                                    </p:set>
                                    <p:animEffect transition="in" filter="fade">
                                      <p:cBhvr>
                                        <p:cTn id="27" dur="1000"/>
                                        <p:tgtEl>
                                          <p:spTgt spid="17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36"/>
                                        </p:tgtEl>
                                        <p:attrNameLst>
                                          <p:attrName>style.visibility</p:attrName>
                                        </p:attrNameLst>
                                      </p:cBhvr>
                                      <p:to>
                                        <p:strVal val="visible"/>
                                      </p:to>
                                    </p:set>
                                    <p:animEffect transition="in" filter="fade">
                                      <p:cBhvr>
                                        <p:cTn id="32" dur="1000"/>
                                        <p:tgtEl>
                                          <p:spTgt spid="17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25"/>
                                        </p:tgtEl>
                                        <p:attrNameLst>
                                          <p:attrName>style.visibility</p:attrName>
                                        </p:attrNameLst>
                                      </p:cBhvr>
                                      <p:to>
                                        <p:strVal val="visible"/>
                                      </p:to>
                                    </p:set>
                                    <p:animEffect transition="in" filter="fade">
                                      <p:cBhvr>
                                        <p:cTn id="37" dur="1000"/>
                                        <p:tgtEl>
                                          <p:spTgt spid="1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1"/>
          <p:cNvPicPr preferRelativeResize="0"/>
          <p:nvPr/>
        </p:nvPicPr>
        <p:blipFill>
          <a:blip r:embed="rId3">
            <a:alphaModFix/>
          </a:blip>
          <a:stretch>
            <a:fillRect/>
          </a:stretch>
        </p:blipFill>
        <p:spPr>
          <a:xfrm>
            <a:off x="976500" y="1400150"/>
            <a:ext cx="2970724" cy="1971500"/>
          </a:xfrm>
          <a:prstGeom prst="rect">
            <a:avLst/>
          </a:prstGeom>
          <a:noFill/>
          <a:ln>
            <a:noFill/>
          </a:ln>
        </p:spPr>
      </p:pic>
      <p:cxnSp>
        <p:nvCxnSpPr>
          <p:cNvPr id="141" name="Google Shape;141;p21"/>
          <p:cNvCxnSpPr/>
          <p:nvPr/>
        </p:nvCxnSpPr>
        <p:spPr>
          <a:xfrm>
            <a:off x="4239325" y="2320250"/>
            <a:ext cx="669000" cy="0"/>
          </a:xfrm>
          <a:prstGeom prst="straightConnector1">
            <a:avLst/>
          </a:prstGeom>
          <a:noFill/>
          <a:ln w="19050" cap="flat" cmpd="sng">
            <a:solidFill>
              <a:schemeClr val="dk2"/>
            </a:solidFill>
            <a:prstDash val="solid"/>
            <a:round/>
            <a:headEnd type="none" w="med" len="med"/>
            <a:tailEnd type="triangle" w="med" len="med"/>
          </a:ln>
        </p:spPr>
      </p:cxnSp>
      <p:sp>
        <p:nvSpPr>
          <p:cNvPr id="142" name="Google Shape;142;p21"/>
          <p:cNvSpPr txBox="1"/>
          <p:nvPr/>
        </p:nvSpPr>
        <p:spPr>
          <a:xfrm>
            <a:off x="2694025" y="3853400"/>
            <a:ext cx="3759600" cy="80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0000FF"/>
                </a:solidFill>
                <a:latin typeface="Calibri"/>
                <a:ea typeface="Calibri"/>
                <a:cs typeface="Calibri"/>
                <a:sym typeface="Calibri"/>
              </a:rPr>
              <a:t>Assume</a:t>
            </a:r>
            <a:r>
              <a:rPr lang="en" sz="2000">
                <a:solidFill>
                  <a:srgbClr val="0000FF"/>
                </a:solidFill>
                <a:latin typeface="Calibri"/>
                <a:ea typeface="Calibri"/>
                <a:cs typeface="Calibri"/>
                <a:sym typeface="Calibri"/>
              </a:rPr>
              <a:t> each new image has exactly </a:t>
            </a:r>
            <a:r>
              <a:rPr lang="en" sz="2000" u="sng">
                <a:solidFill>
                  <a:srgbClr val="0000FF"/>
                </a:solidFill>
                <a:latin typeface="Calibri"/>
                <a:ea typeface="Calibri"/>
                <a:cs typeface="Calibri"/>
                <a:sym typeface="Calibri"/>
              </a:rPr>
              <a:t>one object</a:t>
            </a:r>
            <a:r>
              <a:rPr lang="en" sz="2000">
                <a:solidFill>
                  <a:srgbClr val="0000FF"/>
                </a:solidFill>
                <a:latin typeface="Calibri"/>
                <a:ea typeface="Calibri"/>
                <a:cs typeface="Calibri"/>
                <a:sym typeface="Calibri"/>
              </a:rPr>
              <a:t> in it</a:t>
            </a:r>
            <a:endParaRPr sz="2000" b="1">
              <a:solidFill>
                <a:srgbClr val="0000FF"/>
              </a:solidFill>
              <a:latin typeface="Calibri"/>
              <a:ea typeface="Calibri"/>
              <a:cs typeface="Calibri"/>
              <a:sym typeface="Calibri"/>
            </a:endParaRPr>
          </a:p>
        </p:txBody>
      </p:sp>
      <p:pic>
        <p:nvPicPr>
          <p:cNvPr id="143" name="Google Shape;143;p21"/>
          <p:cNvPicPr preferRelativeResize="0"/>
          <p:nvPr/>
        </p:nvPicPr>
        <p:blipFill>
          <a:blip r:embed="rId4">
            <a:alphaModFix/>
          </a:blip>
          <a:stretch>
            <a:fillRect/>
          </a:stretch>
        </p:blipFill>
        <p:spPr>
          <a:xfrm>
            <a:off x="5824646" y="1945100"/>
            <a:ext cx="955800" cy="1253301"/>
          </a:xfrm>
          <a:prstGeom prst="rect">
            <a:avLst/>
          </a:prstGeom>
          <a:noFill/>
          <a:ln>
            <a:noFill/>
          </a:ln>
        </p:spPr>
      </p:pic>
      <p:pic>
        <p:nvPicPr>
          <p:cNvPr id="144" name="Google Shape;144;p21"/>
          <p:cNvPicPr preferRelativeResize="0"/>
          <p:nvPr/>
        </p:nvPicPr>
        <p:blipFill>
          <a:blip r:embed="rId5">
            <a:alphaModFix/>
          </a:blip>
          <a:stretch>
            <a:fillRect/>
          </a:stretch>
        </p:blipFill>
        <p:spPr>
          <a:xfrm>
            <a:off x="7358299" y="1400150"/>
            <a:ext cx="669000" cy="669000"/>
          </a:xfrm>
          <a:prstGeom prst="rect">
            <a:avLst/>
          </a:prstGeom>
          <a:noFill/>
          <a:ln>
            <a:noFill/>
          </a:ln>
        </p:spPr>
      </p:pic>
      <p:pic>
        <p:nvPicPr>
          <p:cNvPr id="145" name="Google Shape;145;p21"/>
          <p:cNvPicPr preferRelativeResize="0"/>
          <p:nvPr/>
        </p:nvPicPr>
        <p:blipFill>
          <a:blip r:embed="rId6">
            <a:alphaModFix/>
          </a:blip>
          <a:stretch>
            <a:fillRect/>
          </a:stretch>
        </p:blipFill>
        <p:spPr>
          <a:xfrm>
            <a:off x="7641650" y="2384550"/>
            <a:ext cx="385659" cy="669000"/>
          </a:xfrm>
          <a:prstGeom prst="rect">
            <a:avLst/>
          </a:prstGeom>
          <a:noFill/>
          <a:ln>
            <a:noFill/>
          </a:ln>
        </p:spPr>
      </p:pic>
      <p:pic>
        <p:nvPicPr>
          <p:cNvPr id="146" name="Google Shape;146;p21"/>
          <p:cNvPicPr preferRelativeResize="0"/>
          <p:nvPr/>
        </p:nvPicPr>
        <p:blipFill>
          <a:blip r:embed="rId7">
            <a:alphaModFix/>
          </a:blip>
          <a:stretch>
            <a:fillRect/>
          </a:stretch>
        </p:blipFill>
        <p:spPr>
          <a:xfrm>
            <a:off x="5107013" y="1400150"/>
            <a:ext cx="669000" cy="401400"/>
          </a:xfrm>
          <a:prstGeom prst="rect">
            <a:avLst/>
          </a:prstGeom>
          <a:noFill/>
          <a:ln>
            <a:noFill/>
          </a:ln>
        </p:spPr>
      </p:pic>
      <p:pic>
        <p:nvPicPr>
          <p:cNvPr id="147" name="Google Shape;147;p21"/>
          <p:cNvPicPr preferRelativeResize="0"/>
          <p:nvPr/>
        </p:nvPicPr>
        <p:blipFill>
          <a:blip r:embed="rId8">
            <a:alphaModFix/>
          </a:blip>
          <a:stretch>
            <a:fillRect/>
          </a:stretch>
        </p:blipFill>
        <p:spPr>
          <a:xfrm>
            <a:off x="5114350" y="2838938"/>
            <a:ext cx="533400" cy="714375"/>
          </a:xfrm>
          <a:prstGeom prst="rect">
            <a:avLst/>
          </a:prstGeom>
          <a:noFill/>
          <a:ln>
            <a:noFill/>
          </a:ln>
        </p:spPr>
      </p:pic>
      <p:pic>
        <p:nvPicPr>
          <p:cNvPr id="148" name="Google Shape;148;p21"/>
          <p:cNvPicPr preferRelativeResize="0"/>
          <p:nvPr/>
        </p:nvPicPr>
        <p:blipFill>
          <a:blip r:embed="rId9">
            <a:alphaModFix/>
          </a:blip>
          <a:stretch>
            <a:fillRect/>
          </a:stretch>
        </p:blipFill>
        <p:spPr>
          <a:xfrm>
            <a:off x="5092788" y="1937213"/>
            <a:ext cx="576525" cy="766075"/>
          </a:xfrm>
          <a:prstGeom prst="rect">
            <a:avLst/>
          </a:prstGeom>
          <a:noFill/>
          <a:ln>
            <a:noFill/>
          </a:ln>
        </p:spPr>
      </p:pic>
      <p:pic>
        <p:nvPicPr>
          <p:cNvPr id="149" name="Google Shape;149;p21"/>
          <p:cNvPicPr preferRelativeResize="0"/>
          <p:nvPr/>
        </p:nvPicPr>
        <p:blipFill>
          <a:blip r:embed="rId10">
            <a:alphaModFix/>
          </a:blip>
          <a:stretch>
            <a:fillRect/>
          </a:stretch>
        </p:blipFill>
        <p:spPr>
          <a:xfrm>
            <a:off x="6814875" y="2191425"/>
            <a:ext cx="637031" cy="766050"/>
          </a:xfrm>
          <a:prstGeom prst="rect">
            <a:avLst/>
          </a:prstGeom>
          <a:noFill/>
          <a:ln>
            <a:noFill/>
          </a:ln>
        </p:spPr>
      </p:pic>
      <p:pic>
        <p:nvPicPr>
          <p:cNvPr id="150" name="Google Shape;150;p21"/>
          <p:cNvPicPr preferRelativeResize="0"/>
          <p:nvPr/>
        </p:nvPicPr>
        <p:blipFill>
          <a:blip r:embed="rId11">
            <a:alphaModFix/>
          </a:blip>
          <a:stretch>
            <a:fillRect/>
          </a:stretch>
        </p:blipFill>
        <p:spPr>
          <a:xfrm>
            <a:off x="6814875" y="3079750"/>
            <a:ext cx="955800" cy="467120"/>
          </a:xfrm>
          <a:prstGeom prst="rect">
            <a:avLst/>
          </a:prstGeom>
          <a:noFill/>
          <a:ln>
            <a:noFill/>
          </a:ln>
        </p:spPr>
      </p:pic>
      <p:pic>
        <p:nvPicPr>
          <p:cNvPr id="151" name="Google Shape;151;p21"/>
          <p:cNvPicPr preferRelativeResize="0"/>
          <p:nvPr/>
        </p:nvPicPr>
        <p:blipFill>
          <a:blip r:embed="rId12">
            <a:alphaModFix/>
          </a:blip>
          <a:stretch>
            <a:fillRect/>
          </a:stretch>
        </p:blipFill>
        <p:spPr>
          <a:xfrm>
            <a:off x="6196025" y="1400150"/>
            <a:ext cx="913642" cy="4671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102"/>
          <p:cNvSpPr txBox="1"/>
          <p:nvPr/>
        </p:nvSpPr>
        <p:spPr>
          <a:xfrm>
            <a:off x="4731325" y="2188200"/>
            <a:ext cx="3949800" cy="767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b="1">
                <a:solidFill>
                  <a:srgbClr val="434343"/>
                </a:solidFill>
                <a:latin typeface="Calibri"/>
                <a:ea typeface="Calibri"/>
                <a:cs typeface="Calibri"/>
                <a:sym typeface="Calibri"/>
              </a:rPr>
              <a:t>We can also have 1x1 Grid</a:t>
            </a:r>
            <a:endParaRPr sz="15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100">
                <a:solidFill>
                  <a:srgbClr val="434343"/>
                </a:solidFill>
                <a:latin typeface="Calibri"/>
                <a:ea typeface="Calibri"/>
                <a:cs typeface="Calibri"/>
                <a:sym typeface="Calibri"/>
              </a:rPr>
              <a:t>To cover really big objects in image</a:t>
            </a:r>
            <a:endParaRPr sz="1100">
              <a:solidFill>
                <a:srgbClr val="434343"/>
              </a:solidFill>
              <a:latin typeface="Calibri"/>
              <a:ea typeface="Calibri"/>
              <a:cs typeface="Calibri"/>
              <a:sym typeface="Calibri"/>
            </a:endParaRPr>
          </a:p>
        </p:txBody>
      </p:sp>
      <p:sp>
        <p:nvSpPr>
          <p:cNvPr id="1742" name="Google Shape;1742;p102"/>
          <p:cNvSpPr txBox="1"/>
          <p:nvPr/>
        </p:nvSpPr>
        <p:spPr>
          <a:xfrm>
            <a:off x="975713" y="4160525"/>
            <a:ext cx="28971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1x1 Grid</a:t>
            </a:r>
            <a:endParaRPr b="1">
              <a:solidFill>
                <a:srgbClr val="FF0000"/>
              </a:solidFill>
              <a:latin typeface="Calibri"/>
              <a:ea typeface="Calibri"/>
              <a:cs typeface="Calibri"/>
              <a:sym typeface="Calibri"/>
            </a:endParaRPr>
          </a:p>
        </p:txBody>
      </p:sp>
      <p:pic>
        <p:nvPicPr>
          <p:cNvPr id="1743" name="Google Shape;1743;p102"/>
          <p:cNvPicPr preferRelativeResize="0"/>
          <p:nvPr/>
        </p:nvPicPr>
        <p:blipFill>
          <a:blip r:embed="rId3">
            <a:alphaModFix/>
          </a:blip>
          <a:stretch>
            <a:fillRect/>
          </a:stretch>
        </p:blipFill>
        <p:spPr>
          <a:xfrm>
            <a:off x="656925" y="871767"/>
            <a:ext cx="3534699" cy="3235533"/>
          </a:xfrm>
          <a:prstGeom prst="rect">
            <a:avLst/>
          </a:prstGeom>
          <a:noFill/>
          <a:ln>
            <a:noFill/>
          </a:ln>
        </p:spPr>
      </p:pic>
      <p:graphicFrame>
        <p:nvGraphicFramePr>
          <p:cNvPr id="1744" name="Google Shape;1744;p102"/>
          <p:cNvGraphicFramePr/>
          <p:nvPr/>
        </p:nvGraphicFramePr>
        <p:xfrm>
          <a:off x="656925" y="871775"/>
          <a:ext cx="3000000" cy="3000000"/>
        </p:xfrm>
        <a:graphic>
          <a:graphicData uri="http://schemas.openxmlformats.org/drawingml/2006/table">
            <a:tbl>
              <a:tblPr>
                <a:noFill/>
                <a:tableStyleId>{6C56EC2C-61FF-4E3A-B131-CDD2B3A45D9C}</a:tableStyleId>
              </a:tblPr>
              <a:tblGrid>
                <a:gridCol w="3534700">
                  <a:extLst>
                    <a:ext uri="{9D8B030D-6E8A-4147-A177-3AD203B41FA5}">
                      <a16:colId xmlns:a16="http://schemas.microsoft.com/office/drawing/2014/main" val="20000"/>
                    </a:ext>
                  </a:extLst>
                </a:gridCol>
              </a:tblGrid>
              <a:tr h="3235525">
                <a:tc>
                  <a:txBody>
                    <a:bodyPr/>
                    <a:lstStyle/>
                    <a:p>
                      <a:pPr marL="0" lvl="0" indent="0" algn="l" rtl="0">
                        <a:spcBef>
                          <a:spcPts val="0"/>
                        </a:spcBef>
                        <a:spcAft>
                          <a:spcPts val="0"/>
                        </a:spcAft>
                        <a:buNone/>
                      </a:pPr>
                      <a:endParaRPr/>
                    </a:p>
                  </a:txBody>
                  <a:tcPr marL="91425" marR="91425" marT="91425" marB="91425">
                    <a:lnL w="76200" cap="flat" cmpd="sng">
                      <a:solidFill>
                        <a:srgbClr val="FFE599"/>
                      </a:solidFill>
                      <a:prstDash val="solid"/>
                      <a:round/>
                      <a:headEnd type="none" w="sm" len="sm"/>
                      <a:tailEnd type="none" w="sm" len="sm"/>
                    </a:lnL>
                    <a:lnR w="76200" cap="flat" cmpd="sng">
                      <a:solidFill>
                        <a:srgbClr val="FFE599"/>
                      </a:solidFill>
                      <a:prstDash val="solid"/>
                      <a:round/>
                      <a:headEnd type="none" w="sm" len="sm"/>
                      <a:tailEnd type="none" w="sm" len="sm"/>
                    </a:lnR>
                    <a:lnT w="76200" cap="flat" cmpd="sng">
                      <a:solidFill>
                        <a:srgbClr val="FFE599"/>
                      </a:solidFill>
                      <a:prstDash val="solid"/>
                      <a:round/>
                      <a:headEnd type="none" w="sm" len="sm"/>
                      <a:tailEnd type="none" w="sm" len="sm"/>
                    </a:lnT>
                    <a:lnB w="76200" cap="flat" cmpd="sng">
                      <a:solidFill>
                        <a:srgbClr val="FFE599"/>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745" name="Google Shape;1745;p102"/>
          <p:cNvSpPr/>
          <p:nvPr/>
        </p:nvSpPr>
        <p:spPr>
          <a:xfrm>
            <a:off x="2378550" y="2514438"/>
            <a:ext cx="94500" cy="102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Calibri"/>
              <a:ea typeface="Calibri"/>
              <a:cs typeface="Calibri"/>
              <a:sym typeface="Calibri"/>
            </a:endParaRPr>
          </a:p>
        </p:txBody>
      </p:sp>
      <p:sp>
        <p:nvSpPr>
          <p:cNvPr id="1746" name="Google Shape;1746;p102"/>
          <p:cNvSpPr/>
          <p:nvPr/>
        </p:nvSpPr>
        <p:spPr>
          <a:xfrm>
            <a:off x="1449575" y="1716200"/>
            <a:ext cx="1949400" cy="17310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02"/>
          <p:cNvSpPr/>
          <p:nvPr/>
        </p:nvSpPr>
        <p:spPr>
          <a:xfrm>
            <a:off x="1731000" y="1349450"/>
            <a:ext cx="1389600" cy="24645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02"/>
          <p:cNvSpPr/>
          <p:nvPr/>
        </p:nvSpPr>
        <p:spPr>
          <a:xfrm>
            <a:off x="939750" y="1170350"/>
            <a:ext cx="2989800" cy="27405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02"/>
          <p:cNvSpPr/>
          <p:nvPr/>
        </p:nvSpPr>
        <p:spPr>
          <a:xfrm rot="5400000">
            <a:off x="1729475" y="1349450"/>
            <a:ext cx="1389600" cy="24645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02"/>
          <p:cNvSpPr/>
          <p:nvPr/>
        </p:nvSpPr>
        <p:spPr>
          <a:xfrm>
            <a:off x="1498350" y="871875"/>
            <a:ext cx="1949400" cy="32355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02"/>
          <p:cNvSpPr/>
          <p:nvPr/>
        </p:nvSpPr>
        <p:spPr>
          <a:xfrm rot="5400000">
            <a:off x="1451100" y="789050"/>
            <a:ext cx="1949400" cy="3585300"/>
          </a:xfrm>
          <a:prstGeom prst="rect">
            <a:avLst/>
          </a:prstGeom>
          <a:no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p103"/>
          <p:cNvSpPr txBox="1"/>
          <p:nvPr/>
        </p:nvSpPr>
        <p:spPr>
          <a:xfrm>
            <a:off x="4731325" y="2188200"/>
            <a:ext cx="3949800" cy="767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b="1">
                <a:solidFill>
                  <a:srgbClr val="434343"/>
                </a:solidFill>
                <a:latin typeface="Calibri"/>
                <a:ea typeface="Calibri"/>
                <a:cs typeface="Calibri"/>
                <a:sym typeface="Calibri"/>
              </a:rPr>
              <a:t>…. or grids with really small grid cells</a:t>
            </a:r>
            <a:endParaRPr sz="1500" b="1">
              <a:solidFill>
                <a:srgbClr val="434343"/>
              </a:solidFill>
              <a:latin typeface="Calibri"/>
              <a:ea typeface="Calibri"/>
              <a:cs typeface="Calibri"/>
              <a:sym typeface="Calibri"/>
            </a:endParaRPr>
          </a:p>
          <a:p>
            <a:pPr marL="0" lvl="0" indent="0" algn="ctr" rtl="0">
              <a:lnSpc>
                <a:spcPct val="115000"/>
              </a:lnSpc>
              <a:spcBef>
                <a:spcPts val="0"/>
              </a:spcBef>
              <a:spcAft>
                <a:spcPts val="0"/>
              </a:spcAft>
              <a:buNone/>
            </a:pPr>
            <a:r>
              <a:rPr lang="en" sz="1100">
                <a:solidFill>
                  <a:srgbClr val="434343"/>
                </a:solidFill>
                <a:latin typeface="Calibri"/>
                <a:ea typeface="Calibri"/>
                <a:cs typeface="Calibri"/>
                <a:sym typeface="Calibri"/>
              </a:rPr>
              <a:t>To detect really </a:t>
            </a:r>
            <a:r>
              <a:rPr lang="en" sz="1100" u="sng">
                <a:solidFill>
                  <a:srgbClr val="434343"/>
                </a:solidFill>
                <a:latin typeface="Calibri"/>
                <a:ea typeface="Calibri"/>
                <a:cs typeface="Calibri"/>
                <a:sym typeface="Calibri"/>
              </a:rPr>
              <a:t>small</a:t>
            </a:r>
            <a:r>
              <a:rPr lang="en" sz="1100">
                <a:solidFill>
                  <a:srgbClr val="434343"/>
                </a:solidFill>
                <a:latin typeface="Calibri"/>
                <a:ea typeface="Calibri"/>
                <a:cs typeface="Calibri"/>
                <a:sym typeface="Calibri"/>
              </a:rPr>
              <a:t> objects in image</a:t>
            </a:r>
            <a:endParaRPr sz="1100">
              <a:solidFill>
                <a:srgbClr val="434343"/>
              </a:solidFill>
              <a:latin typeface="Calibri"/>
              <a:ea typeface="Calibri"/>
              <a:cs typeface="Calibri"/>
              <a:sym typeface="Calibri"/>
            </a:endParaRPr>
          </a:p>
        </p:txBody>
      </p:sp>
      <p:sp>
        <p:nvSpPr>
          <p:cNvPr id="1757" name="Google Shape;1757;p103"/>
          <p:cNvSpPr txBox="1"/>
          <p:nvPr/>
        </p:nvSpPr>
        <p:spPr>
          <a:xfrm>
            <a:off x="975713" y="4160525"/>
            <a:ext cx="28971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16x16 Grid</a:t>
            </a:r>
            <a:endParaRPr b="1">
              <a:solidFill>
                <a:srgbClr val="FF0000"/>
              </a:solidFill>
              <a:latin typeface="Calibri"/>
              <a:ea typeface="Calibri"/>
              <a:cs typeface="Calibri"/>
              <a:sym typeface="Calibri"/>
            </a:endParaRPr>
          </a:p>
        </p:txBody>
      </p:sp>
      <p:pic>
        <p:nvPicPr>
          <p:cNvPr id="1758" name="Google Shape;1758;p103"/>
          <p:cNvPicPr preferRelativeResize="0"/>
          <p:nvPr/>
        </p:nvPicPr>
        <p:blipFill>
          <a:blip r:embed="rId3">
            <a:alphaModFix/>
          </a:blip>
          <a:stretch>
            <a:fillRect/>
          </a:stretch>
        </p:blipFill>
        <p:spPr>
          <a:xfrm>
            <a:off x="495313" y="843450"/>
            <a:ext cx="3857926" cy="32355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104"/>
          <p:cNvSpPr txBox="1"/>
          <p:nvPr/>
        </p:nvSpPr>
        <p:spPr>
          <a:xfrm>
            <a:off x="975713" y="4160525"/>
            <a:ext cx="2897100" cy="41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0000"/>
                </a:solidFill>
                <a:latin typeface="Calibri"/>
                <a:ea typeface="Calibri"/>
                <a:cs typeface="Calibri"/>
                <a:sym typeface="Calibri"/>
              </a:rPr>
              <a:t>16x16 Grid</a:t>
            </a:r>
            <a:endParaRPr b="1">
              <a:solidFill>
                <a:srgbClr val="FF0000"/>
              </a:solidFill>
              <a:latin typeface="Calibri"/>
              <a:ea typeface="Calibri"/>
              <a:cs typeface="Calibri"/>
              <a:sym typeface="Calibri"/>
            </a:endParaRPr>
          </a:p>
        </p:txBody>
      </p:sp>
      <p:pic>
        <p:nvPicPr>
          <p:cNvPr id="1764" name="Google Shape;1764;p104"/>
          <p:cNvPicPr preferRelativeResize="0"/>
          <p:nvPr/>
        </p:nvPicPr>
        <p:blipFill>
          <a:blip r:embed="rId3">
            <a:alphaModFix/>
          </a:blip>
          <a:stretch>
            <a:fillRect/>
          </a:stretch>
        </p:blipFill>
        <p:spPr>
          <a:xfrm>
            <a:off x="495313" y="843450"/>
            <a:ext cx="3857926" cy="3235525"/>
          </a:xfrm>
          <a:prstGeom prst="rect">
            <a:avLst/>
          </a:prstGeom>
          <a:noFill/>
          <a:ln>
            <a:noFill/>
          </a:ln>
        </p:spPr>
      </p:pic>
      <p:sp>
        <p:nvSpPr>
          <p:cNvPr id="1765" name="Google Shape;1765;p104"/>
          <p:cNvSpPr txBox="1"/>
          <p:nvPr/>
        </p:nvSpPr>
        <p:spPr>
          <a:xfrm>
            <a:off x="4688250" y="9210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b="1">
                <a:solidFill>
                  <a:srgbClr val="434343"/>
                </a:solidFill>
                <a:latin typeface="Calibri"/>
                <a:ea typeface="Calibri"/>
                <a:cs typeface="Calibri"/>
                <a:sym typeface="Calibri"/>
              </a:rPr>
              <a:t>Number of RoIs in SSD are decided by ..</a:t>
            </a:r>
            <a:endParaRPr sz="1800" b="1">
              <a:solidFill>
                <a:srgbClr val="434343"/>
              </a:solidFill>
              <a:latin typeface="Calibri"/>
              <a:ea typeface="Calibri"/>
              <a:cs typeface="Calibri"/>
              <a:sym typeface="Calibri"/>
            </a:endParaRPr>
          </a:p>
        </p:txBody>
      </p:sp>
      <p:sp>
        <p:nvSpPr>
          <p:cNvPr id="1766" name="Google Shape;1766;p104"/>
          <p:cNvSpPr txBox="1"/>
          <p:nvPr/>
        </p:nvSpPr>
        <p:spPr>
          <a:xfrm>
            <a:off x="4949225" y="1716075"/>
            <a:ext cx="3926100" cy="2063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600">
                <a:solidFill>
                  <a:srgbClr val="0000FF"/>
                </a:solidFill>
                <a:latin typeface="Calibri"/>
                <a:ea typeface="Calibri"/>
                <a:cs typeface="Calibri"/>
                <a:sym typeface="Calibri"/>
              </a:rPr>
              <a:t>1. Number of Grids</a:t>
            </a:r>
            <a:endParaRPr sz="1600">
              <a:solidFill>
                <a:srgbClr val="0000FF"/>
              </a:solidFill>
              <a:latin typeface="Calibri"/>
              <a:ea typeface="Calibri"/>
              <a:cs typeface="Calibri"/>
              <a:sym typeface="Calibri"/>
            </a:endParaRPr>
          </a:p>
          <a:p>
            <a:pPr marL="0" lvl="0" indent="0" algn="l" rtl="0">
              <a:lnSpc>
                <a:spcPct val="115000"/>
              </a:lnSpc>
              <a:spcBef>
                <a:spcPts val="1000"/>
              </a:spcBef>
              <a:spcAft>
                <a:spcPts val="0"/>
              </a:spcAft>
              <a:buNone/>
            </a:pPr>
            <a:r>
              <a:rPr lang="en" sz="1600">
                <a:solidFill>
                  <a:srgbClr val="0000FF"/>
                </a:solidFill>
                <a:latin typeface="Calibri"/>
                <a:ea typeface="Calibri"/>
                <a:cs typeface="Calibri"/>
                <a:sym typeface="Calibri"/>
              </a:rPr>
              <a:t>2. Grid Sizes</a:t>
            </a:r>
            <a:endParaRPr sz="1600">
              <a:solidFill>
                <a:srgbClr val="0000FF"/>
              </a:solidFill>
              <a:latin typeface="Calibri"/>
              <a:ea typeface="Calibri"/>
              <a:cs typeface="Calibri"/>
              <a:sym typeface="Calibri"/>
            </a:endParaRPr>
          </a:p>
          <a:p>
            <a:pPr marL="0" lvl="0" indent="0" algn="l" rtl="0">
              <a:lnSpc>
                <a:spcPct val="115000"/>
              </a:lnSpc>
              <a:spcBef>
                <a:spcPts val="1000"/>
              </a:spcBef>
              <a:spcAft>
                <a:spcPts val="0"/>
              </a:spcAft>
              <a:buNone/>
            </a:pPr>
            <a:r>
              <a:rPr lang="en" sz="1600">
                <a:solidFill>
                  <a:srgbClr val="0000FF"/>
                </a:solidFill>
                <a:latin typeface="Calibri"/>
                <a:ea typeface="Calibri"/>
                <a:cs typeface="Calibri"/>
                <a:sym typeface="Calibri"/>
              </a:rPr>
              <a:t>3. Number of Priors in each grid cell</a:t>
            </a:r>
            <a:endParaRPr sz="1600">
              <a:solidFill>
                <a:srgbClr val="0000FF"/>
              </a:solidFill>
              <a:latin typeface="Calibri"/>
              <a:ea typeface="Calibri"/>
              <a:cs typeface="Calibri"/>
              <a:sym typeface="Calibri"/>
            </a:endParaRPr>
          </a:p>
          <a:p>
            <a:pPr marL="0" lvl="0" indent="0" algn="l" rtl="0">
              <a:lnSpc>
                <a:spcPct val="115000"/>
              </a:lnSpc>
              <a:spcBef>
                <a:spcPts val="1000"/>
              </a:spcBef>
              <a:spcAft>
                <a:spcPts val="0"/>
              </a:spcAft>
              <a:buNone/>
            </a:pPr>
            <a:r>
              <a:rPr lang="en" sz="1600">
                <a:solidFill>
                  <a:srgbClr val="0000FF"/>
                </a:solidFill>
                <a:latin typeface="Calibri"/>
                <a:ea typeface="Calibri"/>
                <a:cs typeface="Calibri"/>
                <a:sym typeface="Calibri"/>
              </a:rPr>
              <a:t>All these parameters we have to decide i.e they are hyper-parameters.</a:t>
            </a:r>
            <a:endParaRPr sz="1600">
              <a:solidFill>
                <a:srgbClr val="0000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6">
                                            <p:txEl>
                                              <p:pRg st="0" end="0"/>
                                            </p:txEl>
                                          </p:spTgt>
                                        </p:tgtEl>
                                        <p:attrNameLst>
                                          <p:attrName>style.visibility</p:attrName>
                                        </p:attrNameLst>
                                      </p:cBhvr>
                                      <p:to>
                                        <p:strVal val="visible"/>
                                      </p:to>
                                    </p:set>
                                    <p:animEffect transition="in" filter="fade">
                                      <p:cBhvr>
                                        <p:cTn id="7" dur="1000"/>
                                        <p:tgtEl>
                                          <p:spTgt spid="17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6">
                                            <p:txEl>
                                              <p:pRg st="1" end="1"/>
                                            </p:txEl>
                                          </p:spTgt>
                                        </p:tgtEl>
                                        <p:attrNameLst>
                                          <p:attrName>style.visibility</p:attrName>
                                        </p:attrNameLst>
                                      </p:cBhvr>
                                      <p:to>
                                        <p:strVal val="visible"/>
                                      </p:to>
                                    </p:set>
                                    <p:animEffect transition="in" filter="fade">
                                      <p:cBhvr>
                                        <p:cTn id="12" dur="1000"/>
                                        <p:tgtEl>
                                          <p:spTgt spid="17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6">
                                            <p:txEl>
                                              <p:pRg st="2" end="2"/>
                                            </p:txEl>
                                          </p:spTgt>
                                        </p:tgtEl>
                                        <p:attrNameLst>
                                          <p:attrName>style.visibility</p:attrName>
                                        </p:attrNameLst>
                                      </p:cBhvr>
                                      <p:to>
                                        <p:strVal val="visible"/>
                                      </p:to>
                                    </p:set>
                                    <p:animEffect transition="in" filter="fade">
                                      <p:cBhvr>
                                        <p:cTn id="17" dur="1000"/>
                                        <p:tgtEl>
                                          <p:spTgt spid="17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6">
                                            <p:txEl>
                                              <p:pRg st="3" end="3"/>
                                            </p:txEl>
                                          </p:spTgt>
                                        </p:tgtEl>
                                        <p:attrNameLst>
                                          <p:attrName>style.visibility</p:attrName>
                                        </p:attrNameLst>
                                      </p:cBhvr>
                                      <p:to>
                                        <p:strVal val="visible"/>
                                      </p:to>
                                    </p:set>
                                    <p:animEffect transition="in" filter="fade">
                                      <p:cBhvr>
                                        <p:cTn id="22" dur="1000"/>
                                        <p:tgtEl>
                                          <p:spTgt spid="17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105"/>
          <p:cNvSpPr txBox="1"/>
          <p:nvPr/>
        </p:nvSpPr>
        <p:spPr>
          <a:xfrm>
            <a:off x="841225" y="1515450"/>
            <a:ext cx="2692200" cy="211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libri"/>
                <a:ea typeface="Calibri"/>
                <a:cs typeface="Calibri"/>
                <a:sym typeface="Calibri"/>
              </a:rPr>
              <a:t>An SSD uses multiple grids to improve model accuracy</a:t>
            </a:r>
            <a:endParaRPr sz="2400">
              <a:solidFill>
                <a:srgbClr val="666666"/>
              </a:solidFill>
              <a:latin typeface="Calibri"/>
              <a:ea typeface="Calibri"/>
              <a:cs typeface="Calibri"/>
              <a:sym typeface="Calibri"/>
            </a:endParaRPr>
          </a:p>
        </p:txBody>
      </p:sp>
      <p:graphicFrame>
        <p:nvGraphicFramePr>
          <p:cNvPr id="1772" name="Google Shape;1772;p105"/>
          <p:cNvGraphicFramePr/>
          <p:nvPr/>
        </p:nvGraphicFramePr>
        <p:xfrm>
          <a:off x="4475650" y="1248813"/>
          <a:ext cx="3000000" cy="3000000"/>
        </p:xfrm>
        <a:graphic>
          <a:graphicData uri="http://schemas.openxmlformats.org/drawingml/2006/table">
            <a:tbl>
              <a:tblPr>
                <a:noFill/>
                <a:tableStyleId>{6C56EC2C-61FF-4E3A-B131-CDD2B3A45D9C}</a:tableStyleId>
              </a:tblPr>
              <a:tblGrid>
                <a:gridCol w="1706375">
                  <a:extLst>
                    <a:ext uri="{9D8B030D-6E8A-4147-A177-3AD203B41FA5}">
                      <a16:colId xmlns:a16="http://schemas.microsoft.com/office/drawing/2014/main" val="20000"/>
                    </a:ext>
                  </a:extLst>
                </a:gridCol>
                <a:gridCol w="1706375">
                  <a:extLst>
                    <a:ext uri="{9D8B030D-6E8A-4147-A177-3AD203B41FA5}">
                      <a16:colId xmlns:a16="http://schemas.microsoft.com/office/drawing/2014/main" val="20001"/>
                    </a:ext>
                  </a:extLst>
                </a:gridCol>
              </a:tblGrid>
              <a:tr h="291425">
                <a:tc>
                  <a:txBody>
                    <a:bodyPr/>
                    <a:lstStyle/>
                    <a:p>
                      <a:pPr marL="0" lvl="0" indent="0" algn="ctr" rtl="0">
                        <a:spcBef>
                          <a:spcPts val="0"/>
                        </a:spcBef>
                        <a:spcAft>
                          <a:spcPts val="0"/>
                        </a:spcAft>
                        <a:buNone/>
                      </a:pPr>
                      <a:r>
                        <a:rPr lang="en" sz="1200">
                          <a:latin typeface="Roboto"/>
                          <a:ea typeface="Roboto"/>
                          <a:cs typeface="Roboto"/>
                          <a:sym typeface="Roboto"/>
                        </a:rPr>
                        <a:t>Grid Size</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latin typeface="Roboto"/>
                          <a:ea typeface="Roboto"/>
                          <a:cs typeface="Roboto"/>
                          <a:sym typeface="Roboto"/>
                        </a:rPr>
                        <a:t># Priors per cell</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38 x 38</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19 x 19</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10 x 10</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5 x 5</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3 x 3</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5"/>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1 x 1</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773" name="Google Shape;1773;p105"/>
          <p:cNvSpPr txBox="1"/>
          <p:nvPr/>
        </p:nvSpPr>
        <p:spPr>
          <a:xfrm>
            <a:off x="4625175" y="3795600"/>
            <a:ext cx="3113700" cy="5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Grid size and # priors used in </a:t>
            </a:r>
            <a:r>
              <a:rPr lang="en" sz="800" u="sng">
                <a:solidFill>
                  <a:schemeClr val="hlink"/>
                </a:solidFill>
                <a:latin typeface="Roboto"/>
                <a:ea typeface="Roboto"/>
                <a:cs typeface="Roboto"/>
                <a:sym typeface="Roboto"/>
                <a:hlinkClick r:id="rId3"/>
              </a:rPr>
              <a:t>original SSD paper</a:t>
            </a:r>
            <a:endParaRPr sz="800">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06"/>
          <p:cNvSpPr txBox="1"/>
          <p:nvPr/>
        </p:nvSpPr>
        <p:spPr>
          <a:xfrm>
            <a:off x="841225" y="1515450"/>
            <a:ext cx="2692200" cy="211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libri"/>
                <a:ea typeface="Calibri"/>
                <a:cs typeface="Calibri"/>
                <a:sym typeface="Calibri"/>
              </a:rPr>
              <a:t>How many total RoIs?</a:t>
            </a:r>
            <a:endParaRPr sz="2400">
              <a:solidFill>
                <a:srgbClr val="666666"/>
              </a:solidFill>
              <a:latin typeface="Calibri"/>
              <a:ea typeface="Calibri"/>
              <a:cs typeface="Calibri"/>
              <a:sym typeface="Calibri"/>
            </a:endParaRPr>
          </a:p>
        </p:txBody>
      </p:sp>
      <p:graphicFrame>
        <p:nvGraphicFramePr>
          <p:cNvPr id="1779" name="Google Shape;1779;p106"/>
          <p:cNvGraphicFramePr/>
          <p:nvPr/>
        </p:nvGraphicFramePr>
        <p:xfrm>
          <a:off x="4625175" y="982463"/>
          <a:ext cx="3000000" cy="3000000"/>
        </p:xfrm>
        <a:graphic>
          <a:graphicData uri="http://schemas.openxmlformats.org/drawingml/2006/table">
            <a:tbl>
              <a:tblPr>
                <a:noFill/>
                <a:tableStyleId>{6C56EC2C-61FF-4E3A-B131-CDD2B3A45D9C}</a:tableStyleId>
              </a:tblPr>
              <a:tblGrid>
                <a:gridCol w="1137575">
                  <a:extLst>
                    <a:ext uri="{9D8B030D-6E8A-4147-A177-3AD203B41FA5}">
                      <a16:colId xmlns:a16="http://schemas.microsoft.com/office/drawing/2014/main" val="20000"/>
                    </a:ext>
                  </a:extLst>
                </a:gridCol>
                <a:gridCol w="1137575">
                  <a:extLst>
                    <a:ext uri="{9D8B030D-6E8A-4147-A177-3AD203B41FA5}">
                      <a16:colId xmlns:a16="http://schemas.microsoft.com/office/drawing/2014/main" val="20001"/>
                    </a:ext>
                  </a:extLst>
                </a:gridCol>
                <a:gridCol w="1137575">
                  <a:extLst>
                    <a:ext uri="{9D8B030D-6E8A-4147-A177-3AD203B41FA5}">
                      <a16:colId xmlns:a16="http://schemas.microsoft.com/office/drawing/2014/main" val="20002"/>
                    </a:ext>
                  </a:extLst>
                </a:gridCol>
              </a:tblGrid>
              <a:tr h="291425">
                <a:tc>
                  <a:txBody>
                    <a:bodyPr/>
                    <a:lstStyle/>
                    <a:p>
                      <a:pPr marL="0" lvl="0" indent="0" algn="ctr" rtl="0">
                        <a:spcBef>
                          <a:spcPts val="0"/>
                        </a:spcBef>
                        <a:spcAft>
                          <a:spcPts val="0"/>
                        </a:spcAft>
                        <a:buNone/>
                      </a:pPr>
                      <a:r>
                        <a:rPr lang="en" sz="1200">
                          <a:latin typeface="Roboto"/>
                          <a:ea typeface="Roboto"/>
                          <a:cs typeface="Roboto"/>
                          <a:sym typeface="Roboto"/>
                        </a:rPr>
                        <a:t>Grid Size</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latin typeface="Roboto"/>
                          <a:ea typeface="Roboto"/>
                          <a:cs typeface="Roboto"/>
                          <a:sym typeface="Roboto"/>
                        </a:rPr>
                        <a:t># Priors per cell</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latin typeface="Roboto"/>
                          <a:ea typeface="Roboto"/>
                          <a:cs typeface="Roboto"/>
                          <a:sym typeface="Roboto"/>
                        </a:rPr>
                        <a:t># of RoIs?</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38 x 38</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19 x 19</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10 x 10</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5 x 5</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3 x 3</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5"/>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1 x 1</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780" name="Google Shape;1780;p106"/>
          <p:cNvSpPr txBox="1"/>
          <p:nvPr/>
        </p:nvSpPr>
        <p:spPr>
          <a:xfrm>
            <a:off x="4777575" y="3795600"/>
            <a:ext cx="3113700" cy="5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Grid size and # priors used in </a:t>
            </a:r>
            <a:r>
              <a:rPr lang="en" sz="800" u="sng">
                <a:solidFill>
                  <a:schemeClr val="hlink"/>
                </a:solidFill>
                <a:latin typeface="Roboto"/>
                <a:ea typeface="Roboto"/>
                <a:cs typeface="Roboto"/>
                <a:sym typeface="Roboto"/>
                <a:hlinkClick r:id="rId3"/>
              </a:rPr>
              <a:t>original SSD paper</a:t>
            </a:r>
            <a:endParaRPr sz="800">
              <a:latin typeface="Roboto"/>
              <a:ea typeface="Roboto"/>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graphicFrame>
        <p:nvGraphicFramePr>
          <p:cNvPr id="1785" name="Google Shape;1785;p107"/>
          <p:cNvGraphicFramePr/>
          <p:nvPr/>
        </p:nvGraphicFramePr>
        <p:xfrm>
          <a:off x="4625175" y="982463"/>
          <a:ext cx="3000000" cy="3000000"/>
        </p:xfrm>
        <a:graphic>
          <a:graphicData uri="http://schemas.openxmlformats.org/drawingml/2006/table">
            <a:tbl>
              <a:tblPr>
                <a:noFill/>
                <a:tableStyleId>{6C56EC2C-61FF-4E3A-B131-CDD2B3A45D9C}</a:tableStyleId>
              </a:tblPr>
              <a:tblGrid>
                <a:gridCol w="1137575">
                  <a:extLst>
                    <a:ext uri="{9D8B030D-6E8A-4147-A177-3AD203B41FA5}">
                      <a16:colId xmlns:a16="http://schemas.microsoft.com/office/drawing/2014/main" val="20000"/>
                    </a:ext>
                  </a:extLst>
                </a:gridCol>
                <a:gridCol w="1137575">
                  <a:extLst>
                    <a:ext uri="{9D8B030D-6E8A-4147-A177-3AD203B41FA5}">
                      <a16:colId xmlns:a16="http://schemas.microsoft.com/office/drawing/2014/main" val="20001"/>
                    </a:ext>
                  </a:extLst>
                </a:gridCol>
                <a:gridCol w="1137575">
                  <a:extLst>
                    <a:ext uri="{9D8B030D-6E8A-4147-A177-3AD203B41FA5}">
                      <a16:colId xmlns:a16="http://schemas.microsoft.com/office/drawing/2014/main" val="20002"/>
                    </a:ext>
                  </a:extLst>
                </a:gridCol>
              </a:tblGrid>
              <a:tr h="291425">
                <a:tc>
                  <a:txBody>
                    <a:bodyPr/>
                    <a:lstStyle/>
                    <a:p>
                      <a:pPr marL="0" lvl="0" indent="0" algn="ctr" rtl="0">
                        <a:spcBef>
                          <a:spcPts val="0"/>
                        </a:spcBef>
                        <a:spcAft>
                          <a:spcPts val="0"/>
                        </a:spcAft>
                        <a:buNone/>
                      </a:pPr>
                      <a:r>
                        <a:rPr lang="en" sz="1200">
                          <a:latin typeface="Roboto"/>
                          <a:ea typeface="Roboto"/>
                          <a:cs typeface="Roboto"/>
                          <a:sym typeface="Roboto"/>
                        </a:rPr>
                        <a:t>Grid Size</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latin typeface="Roboto"/>
                          <a:ea typeface="Roboto"/>
                          <a:cs typeface="Roboto"/>
                          <a:sym typeface="Roboto"/>
                        </a:rPr>
                        <a:t># Priors per cell</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latin typeface="Roboto"/>
                          <a:ea typeface="Roboto"/>
                          <a:cs typeface="Roboto"/>
                          <a:sym typeface="Roboto"/>
                        </a:rPr>
                        <a:t># of RoIs</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38 x 38</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5,776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19 x 19</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2,166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10 x 10</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600</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5 x 5</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150</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3 x 3</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36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5"/>
                  </a:ext>
                </a:extLst>
              </a:tr>
              <a:tr h="291425">
                <a:tc>
                  <a:txBody>
                    <a:bodyPr/>
                    <a:lstStyle/>
                    <a:p>
                      <a:pPr marL="0" lvl="0" indent="0" algn="ctr" rtl="0">
                        <a:spcBef>
                          <a:spcPts val="0"/>
                        </a:spcBef>
                        <a:spcAft>
                          <a:spcPts val="0"/>
                        </a:spcAft>
                        <a:buNone/>
                      </a:pPr>
                      <a:r>
                        <a:rPr lang="en" sz="1200">
                          <a:latin typeface="Roboto"/>
                          <a:ea typeface="Roboto"/>
                          <a:cs typeface="Roboto"/>
                          <a:sym typeface="Roboto"/>
                        </a:rPr>
                        <a:t>1 x 1</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6"/>
                  </a:ext>
                </a:extLst>
              </a:tr>
              <a:tr h="291425">
                <a:tc gridSpan="2">
                  <a:txBody>
                    <a:bodyPr/>
                    <a:lstStyle/>
                    <a:p>
                      <a:pPr marL="0" lvl="0" indent="0" algn="ctr" rtl="0">
                        <a:spcBef>
                          <a:spcPts val="0"/>
                        </a:spcBef>
                        <a:spcAft>
                          <a:spcPts val="0"/>
                        </a:spcAft>
                        <a:buNone/>
                      </a:pPr>
                      <a:r>
                        <a:rPr lang="en" sz="1200" b="1">
                          <a:latin typeface="Roboto"/>
                          <a:ea typeface="Roboto"/>
                          <a:cs typeface="Roboto"/>
                          <a:sym typeface="Roboto"/>
                        </a:rPr>
                        <a:t>Total</a:t>
                      </a:r>
                      <a:endParaRPr sz="1200" b="1">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b="1">
                          <a:latin typeface="Roboto"/>
                          <a:ea typeface="Roboto"/>
                          <a:cs typeface="Roboto"/>
                          <a:sym typeface="Roboto"/>
                        </a:rPr>
                        <a:t>8,732</a:t>
                      </a:r>
                      <a:endParaRPr sz="1200" b="1">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786" name="Google Shape;1786;p107"/>
          <p:cNvSpPr txBox="1"/>
          <p:nvPr/>
        </p:nvSpPr>
        <p:spPr>
          <a:xfrm>
            <a:off x="4777575" y="4176600"/>
            <a:ext cx="3113700" cy="5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Grid size and # priors used in </a:t>
            </a:r>
            <a:r>
              <a:rPr lang="en" sz="800" u="sng">
                <a:solidFill>
                  <a:schemeClr val="hlink"/>
                </a:solidFill>
                <a:latin typeface="Roboto"/>
                <a:ea typeface="Roboto"/>
                <a:cs typeface="Roboto"/>
                <a:sym typeface="Roboto"/>
                <a:hlinkClick r:id="rId3"/>
              </a:rPr>
              <a:t>original SSD paper</a:t>
            </a:r>
            <a:endParaRPr sz="800">
              <a:latin typeface="Roboto"/>
              <a:ea typeface="Roboto"/>
              <a:cs typeface="Roboto"/>
              <a:sym typeface="Roboto"/>
            </a:endParaRPr>
          </a:p>
        </p:txBody>
      </p:sp>
      <p:sp>
        <p:nvSpPr>
          <p:cNvPr id="1787" name="Google Shape;1787;p107"/>
          <p:cNvSpPr txBox="1"/>
          <p:nvPr/>
        </p:nvSpPr>
        <p:spPr>
          <a:xfrm>
            <a:off x="841225" y="1515450"/>
            <a:ext cx="2692200" cy="211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b="1">
                <a:solidFill>
                  <a:srgbClr val="666666"/>
                </a:solidFill>
                <a:latin typeface="Calibri"/>
                <a:ea typeface="Calibri"/>
                <a:cs typeface="Calibri"/>
                <a:sym typeface="Calibri"/>
              </a:rPr>
              <a:t>How many total RoIs?</a:t>
            </a:r>
            <a:endParaRPr sz="2400">
              <a:solidFill>
                <a:srgbClr val="666666"/>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08"/>
          <p:cNvSpPr txBox="1"/>
          <p:nvPr/>
        </p:nvSpPr>
        <p:spPr>
          <a:xfrm>
            <a:off x="841225" y="1515450"/>
            <a:ext cx="2692200" cy="211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38761D"/>
                </a:solidFill>
                <a:latin typeface="Calibri"/>
                <a:ea typeface="Calibri"/>
                <a:cs typeface="Calibri"/>
                <a:sym typeface="Calibri"/>
              </a:rPr>
              <a:t>How many outputs we need from model for these boxes?</a:t>
            </a:r>
            <a:endParaRPr sz="1800">
              <a:solidFill>
                <a:srgbClr val="38761D"/>
              </a:solidFill>
              <a:latin typeface="Calibri"/>
              <a:ea typeface="Calibri"/>
              <a:cs typeface="Calibri"/>
              <a:sym typeface="Calibri"/>
            </a:endParaRPr>
          </a:p>
        </p:txBody>
      </p:sp>
      <p:graphicFrame>
        <p:nvGraphicFramePr>
          <p:cNvPr id="1793" name="Google Shape;1793;p108"/>
          <p:cNvGraphicFramePr/>
          <p:nvPr/>
        </p:nvGraphicFramePr>
        <p:xfrm>
          <a:off x="3789375" y="1025950"/>
          <a:ext cx="3000000" cy="3000000"/>
        </p:xfrm>
        <a:graphic>
          <a:graphicData uri="http://schemas.openxmlformats.org/drawingml/2006/table">
            <a:tbl>
              <a:tblPr>
                <a:noFill/>
                <a:tableStyleId>{6C56EC2C-61FF-4E3A-B131-CDD2B3A45D9C}</a:tableStyleId>
              </a:tblPr>
              <a:tblGrid>
                <a:gridCol w="1194175">
                  <a:extLst>
                    <a:ext uri="{9D8B030D-6E8A-4147-A177-3AD203B41FA5}">
                      <a16:colId xmlns:a16="http://schemas.microsoft.com/office/drawing/2014/main" val="20000"/>
                    </a:ext>
                  </a:extLst>
                </a:gridCol>
                <a:gridCol w="1194175">
                  <a:extLst>
                    <a:ext uri="{9D8B030D-6E8A-4147-A177-3AD203B41FA5}">
                      <a16:colId xmlns:a16="http://schemas.microsoft.com/office/drawing/2014/main" val="20001"/>
                    </a:ext>
                  </a:extLst>
                </a:gridCol>
                <a:gridCol w="1194175">
                  <a:extLst>
                    <a:ext uri="{9D8B030D-6E8A-4147-A177-3AD203B41FA5}">
                      <a16:colId xmlns:a16="http://schemas.microsoft.com/office/drawing/2014/main" val="20002"/>
                    </a:ext>
                  </a:extLst>
                </a:gridCol>
                <a:gridCol w="1194175">
                  <a:extLst>
                    <a:ext uri="{9D8B030D-6E8A-4147-A177-3AD203B41FA5}">
                      <a16:colId xmlns:a16="http://schemas.microsoft.com/office/drawing/2014/main" val="20003"/>
                    </a:ext>
                  </a:extLst>
                </a:gridCol>
              </a:tblGrid>
              <a:tr h="291425">
                <a:tc>
                  <a:txBody>
                    <a:bodyPr/>
                    <a:lstStyle/>
                    <a:p>
                      <a:pPr marL="0" lvl="0" indent="0" algn="ctr" rtl="0">
                        <a:spcBef>
                          <a:spcPts val="0"/>
                        </a:spcBef>
                        <a:spcAft>
                          <a:spcPts val="0"/>
                        </a:spcAft>
                        <a:buNone/>
                      </a:pPr>
                      <a:r>
                        <a:rPr lang="en" sz="1200">
                          <a:latin typeface="Roboto"/>
                          <a:ea typeface="Roboto"/>
                          <a:cs typeface="Roboto"/>
                          <a:sym typeface="Roboto"/>
                        </a:rPr>
                        <a:t>Grid Size</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latin typeface="Roboto"/>
                          <a:ea typeface="Roboto"/>
                          <a:cs typeface="Roboto"/>
                          <a:sym typeface="Roboto"/>
                        </a:rPr>
                        <a:t># Priors per cell</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latin typeface="Roboto"/>
                          <a:ea typeface="Roboto"/>
                          <a:cs typeface="Roboto"/>
                          <a:sym typeface="Roboto"/>
                        </a:rPr>
                        <a:t># of RoIs</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200">
                          <a:latin typeface="Roboto"/>
                          <a:ea typeface="Roboto"/>
                          <a:cs typeface="Roboto"/>
                          <a:sym typeface="Roboto"/>
                        </a:rPr>
                        <a:t># of Outputs?</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365725">
                <a:tc>
                  <a:txBody>
                    <a:bodyPr/>
                    <a:lstStyle/>
                    <a:p>
                      <a:pPr marL="0" lvl="0" indent="0" algn="ctr" rtl="0">
                        <a:spcBef>
                          <a:spcPts val="0"/>
                        </a:spcBef>
                        <a:spcAft>
                          <a:spcPts val="0"/>
                        </a:spcAft>
                        <a:buNone/>
                      </a:pPr>
                      <a:r>
                        <a:rPr lang="en" sz="1200">
                          <a:latin typeface="Roboto"/>
                          <a:ea typeface="Roboto"/>
                          <a:cs typeface="Roboto"/>
                          <a:sym typeface="Roboto"/>
                        </a:rPr>
                        <a:t>38 x 38</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5,776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65725">
                <a:tc>
                  <a:txBody>
                    <a:bodyPr/>
                    <a:lstStyle/>
                    <a:p>
                      <a:pPr marL="0" lvl="0" indent="0" algn="ctr" rtl="0">
                        <a:spcBef>
                          <a:spcPts val="0"/>
                        </a:spcBef>
                        <a:spcAft>
                          <a:spcPts val="0"/>
                        </a:spcAft>
                        <a:buNone/>
                      </a:pPr>
                      <a:r>
                        <a:rPr lang="en" sz="1200">
                          <a:latin typeface="Roboto"/>
                          <a:ea typeface="Roboto"/>
                          <a:cs typeface="Roboto"/>
                          <a:sym typeface="Roboto"/>
                        </a:rPr>
                        <a:t>19 x 19</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2,166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65725">
                <a:tc>
                  <a:txBody>
                    <a:bodyPr/>
                    <a:lstStyle/>
                    <a:p>
                      <a:pPr marL="0" lvl="0" indent="0" algn="ctr" rtl="0">
                        <a:spcBef>
                          <a:spcPts val="0"/>
                        </a:spcBef>
                        <a:spcAft>
                          <a:spcPts val="0"/>
                        </a:spcAft>
                        <a:buNone/>
                      </a:pPr>
                      <a:r>
                        <a:rPr lang="en" sz="1200">
                          <a:latin typeface="Roboto"/>
                          <a:ea typeface="Roboto"/>
                          <a:cs typeface="Roboto"/>
                          <a:sym typeface="Roboto"/>
                        </a:rPr>
                        <a:t>10 x 10</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600</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365725">
                <a:tc>
                  <a:txBody>
                    <a:bodyPr/>
                    <a:lstStyle/>
                    <a:p>
                      <a:pPr marL="0" lvl="0" indent="0" algn="ctr" rtl="0">
                        <a:spcBef>
                          <a:spcPts val="0"/>
                        </a:spcBef>
                        <a:spcAft>
                          <a:spcPts val="0"/>
                        </a:spcAft>
                        <a:buNone/>
                      </a:pPr>
                      <a:r>
                        <a:rPr lang="en" sz="1200">
                          <a:latin typeface="Roboto"/>
                          <a:ea typeface="Roboto"/>
                          <a:cs typeface="Roboto"/>
                          <a:sym typeface="Roboto"/>
                        </a:rPr>
                        <a:t>5 x 5</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150</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r h="365725">
                <a:tc>
                  <a:txBody>
                    <a:bodyPr/>
                    <a:lstStyle/>
                    <a:p>
                      <a:pPr marL="0" lvl="0" indent="0" algn="ctr" rtl="0">
                        <a:spcBef>
                          <a:spcPts val="0"/>
                        </a:spcBef>
                        <a:spcAft>
                          <a:spcPts val="0"/>
                        </a:spcAft>
                        <a:buNone/>
                      </a:pPr>
                      <a:r>
                        <a:rPr lang="en" sz="1200">
                          <a:latin typeface="Roboto"/>
                          <a:ea typeface="Roboto"/>
                          <a:cs typeface="Roboto"/>
                          <a:sym typeface="Roboto"/>
                        </a:rPr>
                        <a:t>3 x 3</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36</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5"/>
                  </a:ext>
                </a:extLst>
              </a:tr>
              <a:tr h="365725">
                <a:tc>
                  <a:txBody>
                    <a:bodyPr/>
                    <a:lstStyle/>
                    <a:p>
                      <a:pPr marL="0" lvl="0" indent="0" algn="ctr" rtl="0">
                        <a:spcBef>
                          <a:spcPts val="0"/>
                        </a:spcBef>
                        <a:spcAft>
                          <a:spcPts val="0"/>
                        </a:spcAft>
                        <a:buNone/>
                      </a:pPr>
                      <a:r>
                        <a:rPr lang="en" sz="1200">
                          <a:latin typeface="Roboto"/>
                          <a:ea typeface="Roboto"/>
                          <a:cs typeface="Roboto"/>
                          <a:sym typeface="Roboto"/>
                        </a:rPr>
                        <a:t>1 x 1</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4</a:t>
                      </a: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6"/>
                  </a:ext>
                </a:extLst>
              </a:tr>
              <a:tr h="365725">
                <a:tc gridSpan="2">
                  <a:txBody>
                    <a:bodyPr/>
                    <a:lstStyle/>
                    <a:p>
                      <a:pPr marL="0" lvl="0" indent="0" algn="ctr" rtl="0">
                        <a:spcBef>
                          <a:spcPts val="0"/>
                        </a:spcBef>
                        <a:spcAft>
                          <a:spcPts val="0"/>
                        </a:spcAft>
                        <a:buNone/>
                      </a:pPr>
                      <a:r>
                        <a:rPr lang="en" sz="1200" b="1">
                          <a:latin typeface="Roboto"/>
                          <a:ea typeface="Roboto"/>
                          <a:cs typeface="Roboto"/>
                          <a:sym typeface="Roboto"/>
                        </a:rPr>
                        <a:t>Total</a:t>
                      </a:r>
                      <a:endParaRPr sz="1200" b="1">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b="1">
                          <a:latin typeface="Roboto"/>
                          <a:ea typeface="Roboto"/>
                          <a:cs typeface="Roboto"/>
                          <a:sym typeface="Roboto"/>
                        </a:rPr>
                        <a:t>8,732</a:t>
                      </a:r>
                      <a:endParaRPr sz="1200" b="1">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200" b="1">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794" name="Google Shape;1794;p108"/>
          <p:cNvSpPr txBox="1"/>
          <p:nvPr/>
        </p:nvSpPr>
        <p:spPr>
          <a:xfrm>
            <a:off x="4777575" y="4176600"/>
            <a:ext cx="3113700" cy="5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Grid size and # priors used in </a:t>
            </a:r>
            <a:r>
              <a:rPr lang="en" sz="800" u="sng">
                <a:solidFill>
                  <a:schemeClr val="hlink"/>
                </a:solidFill>
                <a:latin typeface="Roboto"/>
                <a:ea typeface="Roboto"/>
                <a:cs typeface="Roboto"/>
                <a:sym typeface="Roboto"/>
                <a:hlinkClick r:id="rId3"/>
              </a:rPr>
              <a:t>original SSD paper</a:t>
            </a:r>
            <a:endParaRPr sz="800">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109"/>
          <p:cNvSpPr txBox="1"/>
          <p:nvPr/>
        </p:nvSpPr>
        <p:spPr>
          <a:xfrm>
            <a:off x="523525" y="1515450"/>
            <a:ext cx="3113700" cy="2112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rgbClr val="9900FF"/>
                </a:solidFill>
                <a:latin typeface="Calibri"/>
                <a:ea typeface="Calibri"/>
                <a:cs typeface="Calibri"/>
                <a:sym typeface="Calibri"/>
              </a:rPr>
              <a:t>For each box, we need the following outputs:</a:t>
            </a:r>
            <a:endParaRPr sz="1000" b="1">
              <a:solidFill>
                <a:srgbClr val="9900FF"/>
              </a:solidFill>
              <a:latin typeface="Calibri"/>
              <a:ea typeface="Calibri"/>
              <a:cs typeface="Calibri"/>
              <a:sym typeface="Calibri"/>
            </a:endParaRPr>
          </a:p>
          <a:p>
            <a:pPr marL="0" lvl="0" indent="0" algn="l" rtl="0">
              <a:lnSpc>
                <a:spcPct val="100000"/>
              </a:lnSpc>
              <a:spcBef>
                <a:spcPts val="0"/>
              </a:spcBef>
              <a:spcAft>
                <a:spcPts val="0"/>
              </a:spcAft>
              <a:buNone/>
            </a:pPr>
            <a:endParaRPr sz="1200" b="1">
              <a:solidFill>
                <a:srgbClr val="9900FF"/>
              </a:solidFill>
              <a:latin typeface="Calibri"/>
              <a:ea typeface="Calibri"/>
              <a:cs typeface="Calibri"/>
              <a:sym typeface="Calibri"/>
            </a:endParaRPr>
          </a:p>
          <a:p>
            <a:pPr marL="0" lvl="0" indent="0" algn="l" rtl="0">
              <a:lnSpc>
                <a:spcPct val="100000"/>
              </a:lnSpc>
              <a:spcBef>
                <a:spcPts val="0"/>
              </a:spcBef>
              <a:spcAft>
                <a:spcPts val="0"/>
              </a:spcAft>
              <a:buNone/>
            </a:pPr>
            <a:r>
              <a:rPr lang="en" sz="1000" b="1">
                <a:solidFill>
                  <a:srgbClr val="9900FF"/>
                </a:solidFill>
                <a:latin typeface="Calibri"/>
                <a:ea typeface="Calibri"/>
                <a:cs typeface="Calibri"/>
                <a:sym typeface="Calibri"/>
              </a:rPr>
              <a:t>- Classification : </a:t>
            </a:r>
            <a:r>
              <a:rPr lang="en" sz="1000">
                <a:solidFill>
                  <a:srgbClr val="434343"/>
                </a:solidFill>
                <a:latin typeface="Calibri"/>
                <a:ea typeface="Calibri"/>
                <a:cs typeface="Calibri"/>
                <a:sym typeface="Calibri"/>
              </a:rPr>
              <a:t>Number of classes + 1 (for background)</a:t>
            </a:r>
            <a:endParaRPr sz="1000">
              <a:solidFill>
                <a:srgbClr val="434343"/>
              </a:solidFill>
              <a:latin typeface="Calibri"/>
              <a:ea typeface="Calibri"/>
              <a:cs typeface="Calibri"/>
              <a:sym typeface="Calibri"/>
            </a:endParaRPr>
          </a:p>
          <a:p>
            <a:pPr marL="0" lvl="0" indent="0" algn="l" rtl="0">
              <a:lnSpc>
                <a:spcPct val="100000"/>
              </a:lnSpc>
              <a:spcBef>
                <a:spcPts val="0"/>
              </a:spcBef>
              <a:spcAft>
                <a:spcPts val="0"/>
              </a:spcAft>
              <a:buNone/>
            </a:pPr>
            <a:r>
              <a:rPr lang="en" sz="1000" b="1">
                <a:solidFill>
                  <a:srgbClr val="9900FF"/>
                </a:solidFill>
                <a:latin typeface="Calibri"/>
                <a:ea typeface="Calibri"/>
                <a:cs typeface="Calibri"/>
                <a:sym typeface="Calibri"/>
              </a:rPr>
              <a:t>- Regression :</a:t>
            </a:r>
            <a:r>
              <a:rPr lang="en" sz="1000">
                <a:solidFill>
                  <a:srgbClr val="434343"/>
                </a:solidFill>
                <a:latin typeface="Calibri"/>
                <a:ea typeface="Calibri"/>
                <a:cs typeface="Calibri"/>
                <a:sym typeface="Calibri"/>
              </a:rPr>
              <a:t> 4 (x, y, w, h)</a:t>
            </a:r>
            <a:endParaRPr sz="1000">
              <a:solidFill>
                <a:srgbClr val="434343"/>
              </a:solidFill>
              <a:latin typeface="Calibri"/>
              <a:ea typeface="Calibri"/>
              <a:cs typeface="Calibri"/>
              <a:sym typeface="Calibri"/>
            </a:endParaRPr>
          </a:p>
        </p:txBody>
      </p:sp>
      <p:graphicFrame>
        <p:nvGraphicFramePr>
          <p:cNvPr id="1800" name="Google Shape;1800;p109"/>
          <p:cNvGraphicFramePr/>
          <p:nvPr/>
        </p:nvGraphicFramePr>
        <p:xfrm>
          <a:off x="3789375" y="1025950"/>
          <a:ext cx="3000000" cy="3000000"/>
        </p:xfrm>
        <a:graphic>
          <a:graphicData uri="http://schemas.openxmlformats.org/drawingml/2006/table">
            <a:tbl>
              <a:tblPr>
                <a:noFill/>
                <a:tableStyleId>{6C56EC2C-61FF-4E3A-B131-CDD2B3A45D9C}</a:tableStyleId>
              </a:tblPr>
              <a:tblGrid>
                <a:gridCol w="1194175">
                  <a:extLst>
                    <a:ext uri="{9D8B030D-6E8A-4147-A177-3AD203B41FA5}">
                      <a16:colId xmlns:a16="http://schemas.microsoft.com/office/drawing/2014/main" val="20000"/>
                    </a:ext>
                  </a:extLst>
                </a:gridCol>
                <a:gridCol w="1194175">
                  <a:extLst>
                    <a:ext uri="{9D8B030D-6E8A-4147-A177-3AD203B41FA5}">
                      <a16:colId xmlns:a16="http://schemas.microsoft.com/office/drawing/2014/main" val="20001"/>
                    </a:ext>
                  </a:extLst>
                </a:gridCol>
                <a:gridCol w="1047225">
                  <a:extLst>
                    <a:ext uri="{9D8B030D-6E8A-4147-A177-3AD203B41FA5}">
                      <a16:colId xmlns:a16="http://schemas.microsoft.com/office/drawing/2014/main" val="20002"/>
                    </a:ext>
                  </a:extLst>
                </a:gridCol>
                <a:gridCol w="1341125">
                  <a:extLst>
                    <a:ext uri="{9D8B030D-6E8A-4147-A177-3AD203B41FA5}">
                      <a16:colId xmlns:a16="http://schemas.microsoft.com/office/drawing/2014/main" val="20003"/>
                    </a:ext>
                  </a:extLst>
                </a:gridCol>
              </a:tblGrid>
              <a:tr h="291425">
                <a:tc>
                  <a:txBody>
                    <a:bodyPr/>
                    <a:lstStyle/>
                    <a:p>
                      <a:pPr marL="0" lvl="0" indent="0" algn="ctr" rtl="0">
                        <a:spcBef>
                          <a:spcPts val="0"/>
                        </a:spcBef>
                        <a:spcAft>
                          <a:spcPts val="0"/>
                        </a:spcAft>
                        <a:buNone/>
                      </a:pPr>
                      <a:r>
                        <a:rPr lang="en" sz="1000">
                          <a:latin typeface="Roboto"/>
                          <a:ea typeface="Roboto"/>
                          <a:cs typeface="Roboto"/>
                          <a:sym typeface="Roboto"/>
                        </a:rPr>
                        <a:t>Grid Size</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000">
                          <a:latin typeface="Roboto"/>
                          <a:ea typeface="Roboto"/>
                          <a:cs typeface="Roboto"/>
                          <a:sym typeface="Roboto"/>
                        </a:rPr>
                        <a:t># Priors per cell</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000">
                          <a:latin typeface="Roboto"/>
                          <a:ea typeface="Roboto"/>
                          <a:cs typeface="Roboto"/>
                          <a:sym typeface="Roboto"/>
                        </a:rPr>
                        <a:t># of RoIs</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sz="1000">
                          <a:latin typeface="Roboto"/>
                          <a:ea typeface="Roboto"/>
                          <a:cs typeface="Roboto"/>
                          <a:sym typeface="Roboto"/>
                        </a:rPr>
                        <a:t># of Outputs </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(for C Classes)</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365725">
                <a:tc>
                  <a:txBody>
                    <a:bodyPr/>
                    <a:lstStyle/>
                    <a:p>
                      <a:pPr marL="0" lvl="0" indent="0" algn="ctr" rtl="0">
                        <a:spcBef>
                          <a:spcPts val="0"/>
                        </a:spcBef>
                        <a:spcAft>
                          <a:spcPts val="0"/>
                        </a:spcAft>
                        <a:buNone/>
                      </a:pPr>
                      <a:r>
                        <a:rPr lang="en" sz="1000">
                          <a:latin typeface="Roboto"/>
                          <a:ea typeface="Roboto"/>
                          <a:cs typeface="Roboto"/>
                          <a:sym typeface="Roboto"/>
                        </a:rPr>
                        <a:t>38 x 38</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5,776</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38 x 38 x 4 x (4+C)</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65725">
                <a:tc>
                  <a:txBody>
                    <a:bodyPr/>
                    <a:lstStyle/>
                    <a:p>
                      <a:pPr marL="0" lvl="0" indent="0" algn="ctr" rtl="0">
                        <a:spcBef>
                          <a:spcPts val="0"/>
                        </a:spcBef>
                        <a:spcAft>
                          <a:spcPts val="0"/>
                        </a:spcAft>
                        <a:buNone/>
                      </a:pPr>
                      <a:r>
                        <a:rPr lang="en" sz="1000">
                          <a:latin typeface="Roboto"/>
                          <a:ea typeface="Roboto"/>
                          <a:cs typeface="Roboto"/>
                          <a:sym typeface="Roboto"/>
                        </a:rPr>
                        <a:t>19 x 19</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2,166</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19 x 19 x 6 x (4+C)</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65725">
                <a:tc>
                  <a:txBody>
                    <a:bodyPr/>
                    <a:lstStyle/>
                    <a:p>
                      <a:pPr marL="0" lvl="0" indent="0" algn="ctr" rtl="0">
                        <a:spcBef>
                          <a:spcPts val="0"/>
                        </a:spcBef>
                        <a:spcAft>
                          <a:spcPts val="0"/>
                        </a:spcAft>
                        <a:buNone/>
                      </a:pPr>
                      <a:r>
                        <a:rPr lang="en" sz="1000">
                          <a:latin typeface="Roboto"/>
                          <a:ea typeface="Roboto"/>
                          <a:cs typeface="Roboto"/>
                          <a:sym typeface="Roboto"/>
                        </a:rPr>
                        <a:t>10 x 10</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600</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10 x 10 x 6 x (4+C)</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365725">
                <a:tc>
                  <a:txBody>
                    <a:bodyPr/>
                    <a:lstStyle/>
                    <a:p>
                      <a:pPr marL="0" lvl="0" indent="0" algn="ctr" rtl="0">
                        <a:spcBef>
                          <a:spcPts val="0"/>
                        </a:spcBef>
                        <a:spcAft>
                          <a:spcPts val="0"/>
                        </a:spcAft>
                        <a:buNone/>
                      </a:pPr>
                      <a:r>
                        <a:rPr lang="en" sz="1000">
                          <a:latin typeface="Roboto"/>
                          <a:ea typeface="Roboto"/>
                          <a:cs typeface="Roboto"/>
                          <a:sym typeface="Roboto"/>
                        </a:rPr>
                        <a:t>5 x 5</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150</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5 x 5 x 6 x (4+C)</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r h="365725">
                <a:tc>
                  <a:txBody>
                    <a:bodyPr/>
                    <a:lstStyle/>
                    <a:p>
                      <a:pPr marL="0" lvl="0" indent="0" algn="ctr" rtl="0">
                        <a:spcBef>
                          <a:spcPts val="0"/>
                        </a:spcBef>
                        <a:spcAft>
                          <a:spcPts val="0"/>
                        </a:spcAft>
                        <a:buNone/>
                      </a:pPr>
                      <a:r>
                        <a:rPr lang="en" sz="1000">
                          <a:latin typeface="Roboto"/>
                          <a:ea typeface="Roboto"/>
                          <a:cs typeface="Roboto"/>
                          <a:sym typeface="Roboto"/>
                        </a:rPr>
                        <a:t>3 x 3</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36</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3 x 3 x 4 x (4+C)</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5"/>
                  </a:ext>
                </a:extLst>
              </a:tr>
              <a:tr h="365725">
                <a:tc>
                  <a:txBody>
                    <a:bodyPr/>
                    <a:lstStyle/>
                    <a:p>
                      <a:pPr marL="0" lvl="0" indent="0" algn="ctr" rtl="0">
                        <a:spcBef>
                          <a:spcPts val="0"/>
                        </a:spcBef>
                        <a:spcAft>
                          <a:spcPts val="0"/>
                        </a:spcAft>
                        <a:buNone/>
                      </a:pPr>
                      <a:r>
                        <a:rPr lang="en" sz="1000">
                          <a:latin typeface="Roboto"/>
                          <a:ea typeface="Roboto"/>
                          <a:cs typeface="Roboto"/>
                          <a:sym typeface="Roboto"/>
                        </a:rPr>
                        <a:t>1 x 1</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1 x 1 x 4 x (4+C)</a:t>
                      </a:r>
                      <a:endParaRPr sz="1000">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6"/>
                  </a:ext>
                </a:extLst>
              </a:tr>
              <a:tr h="365725">
                <a:tc gridSpan="2">
                  <a:txBody>
                    <a:bodyPr/>
                    <a:lstStyle/>
                    <a:p>
                      <a:pPr marL="0" lvl="0" indent="0" algn="ctr" rtl="0">
                        <a:spcBef>
                          <a:spcPts val="0"/>
                        </a:spcBef>
                        <a:spcAft>
                          <a:spcPts val="0"/>
                        </a:spcAft>
                        <a:buNone/>
                      </a:pPr>
                      <a:r>
                        <a:rPr lang="en" sz="1000" b="1">
                          <a:latin typeface="Roboto"/>
                          <a:ea typeface="Roboto"/>
                          <a:cs typeface="Roboto"/>
                          <a:sym typeface="Roboto"/>
                        </a:rPr>
                        <a:t>Total</a:t>
                      </a:r>
                      <a:endParaRPr sz="1000" b="1">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000" b="1">
                          <a:latin typeface="Roboto"/>
                          <a:ea typeface="Roboto"/>
                          <a:cs typeface="Roboto"/>
                          <a:sym typeface="Roboto"/>
                        </a:rPr>
                        <a:t>8,732</a:t>
                      </a:r>
                      <a:endParaRPr sz="1000" b="1">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endParaRPr sz="1000" b="1">
                        <a:latin typeface="Roboto"/>
                        <a:ea typeface="Roboto"/>
                        <a:cs typeface="Roboto"/>
                        <a:sym typeface="Robot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801" name="Google Shape;1801;p109"/>
          <p:cNvSpPr txBox="1"/>
          <p:nvPr/>
        </p:nvSpPr>
        <p:spPr>
          <a:xfrm>
            <a:off x="4777575" y="4176600"/>
            <a:ext cx="3113700" cy="5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latin typeface="Roboto"/>
                <a:ea typeface="Roboto"/>
                <a:cs typeface="Roboto"/>
                <a:sym typeface="Roboto"/>
              </a:rPr>
              <a:t>Grid size and # priors used in </a:t>
            </a:r>
            <a:r>
              <a:rPr lang="en" sz="800" u="sng">
                <a:solidFill>
                  <a:schemeClr val="hlink"/>
                </a:solidFill>
                <a:latin typeface="Roboto"/>
                <a:ea typeface="Roboto"/>
                <a:cs typeface="Roboto"/>
                <a:sym typeface="Roboto"/>
                <a:hlinkClick r:id="rId3"/>
              </a:rPr>
              <a:t>original SSD paper</a:t>
            </a:r>
            <a:endParaRPr sz="800">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110"/>
          <p:cNvSpPr txBox="1"/>
          <p:nvPr/>
        </p:nvSpPr>
        <p:spPr>
          <a:xfrm>
            <a:off x="3975475" y="2032500"/>
            <a:ext cx="4187100" cy="107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000"/>
              </a:spcBef>
              <a:spcAft>
                <a:spcPts val="0"/>
              </a:spcAft>
              <a:buNone/>
            </a:pPr>
            <a:r>
              <a:rPr lang="en" sz="1800">
                <a:solidFill>
                  <a:srgbClr val="434343"/>
                </a:solidFill>
                <a:latin typeface="Calibri"/>
                <a:ea typeface="Calibri"/>
                <a:cs typeface="Calibri"/>
                <a:sym typeface="Calibri"/>
              </a:rPr>
              <a:t>How do we get so many outputs in SSD?</a:t>
            </a:r>
            <a:endParaRPr sz="1800">
              <a:solidFill>
                <a:srgbClr val="434343"/>
              </a:solidFill>
              <a:latin typeface="Calibri"/>
              <a:ea typeface="Calibri"/>
              <a:cs typeface="Calibri"/>
              <a:sym typeface="Calibri"/>
            </a:endParaRPr>
          </a:p>
        </p:txBody>
      </p:sp>
      <p:pic>
        <p:nvPicPr>
          <p:cNvPr id="1807" name="Google Shape;1807;p110"/>
          <p:cNvPicPr preferRelativeResize="0"/>
          <p:nvPr/>
        </p:nvPicPr>
        <p:blipFill>
          <a:blip r:embed="rId3">
            <a:alphaModFix/>
          </a:blip>
          <a:stretch>
            <a:fillRect/>
          </a:stretch>
        </p:blipFill>
        <p:spPr>
          <a:xfrm>
            <a:off x="1459675" y="1313850"/>
            <a:ext cx="2515801" cy="25158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111"/>
          <p:cNvSpPr/>
          <p:nvPr/>
        </p:nvSpPr>
        <p:spPr>
          <a:xfrm>
            <a:off x="1495610" y="2347300"/>
            <a:ext cx="1104900" cy="874800"/>
          </a:xfrm>
          <a:prstGeom prst="rect">
            <a:avLst/>
          </a:prstGeom>
          <a:solidFill>
            <a:srgbClr val="FFFFFF"/>
          </a:solidFill>
          <a:ln w="9525" cap="flat" cmpd="sng">
            <a:solidFill>
              <a:srgbClr val="741B4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ea typeface="Calibri"/>
                <a:cs typeface="Calibri"/>
                <a:sym typeface="Calibri"/>
              </a:rPr>
              <a:t>Images</a:t>
            </a:r>
            <a:endParaRPr>
              <a:latin typeface="Calibri"/>
              <a:ea typeface="Calibri"/>
              <a:cs typeface="Calibri"/>
              <a:sym typeface="Calibri"/>
            </a:endParaRPr>
          </a:p>
        </p:txBody>
      </p:sp>
      <p:cxnSp>
        <p:nvCxnSpPr>
          <p:cNvPr id="1813" name="Google Shape;1813;p111"/>
          <p:cNvCxnSpPr/>
          <p:nvPr/>
        </p:nvCxnSpPr>
        <p:spPr>
          <a:xfrm rot="10800000" flipH="1">
            <a:off x="6698575" y="1947880"/>
            <a:ext cx="342900" cy="535800"/>
          </a:xfrm>
          <a:prstGeom prst="straightConnector1">
            <a:avLst/>
          </a:prstGeom>
          <a:noFill/>
          <a:ln w="9525" cap="flat" cmpd="sng">
            <a:solidFill>
              <a:schemeClr val="dk2"/>
            </a:solidFill>
            <a:prstDash val="solid"/>
            <a:round/>
            <a:headEnd type="none" w="med" len="med"/>
            <a:tailEnd type="triangle" w="med" len="med"/>
          </a:ln>
        </p:spPr>
      </p:cxnSp>
      <p:cxnSp>
        <p:nvCxnSpPr>
          <p:cNvPr id="1814" name="Google Shape;1814;p111"/>
          <p:cNvCxnSpPr/>
          <p:nvPr/>
        </p:nvCxnSpPr>
        <p:spPr>
          <a:xfrm>
            <a:off x="6698575" y="2483591"/>
            <a:ext cx="342900" cy="920100"/>
          </a:xfrm>
          <a:prstGeom prst="straightConnector1">
            <a:avLst/>
          </a:prstGeom>
          <a:noFill/>
          <a:ln w="9525" cap="flat" cmpd="sng">
            <a:solidFill>
              <a:schemeClr val="dk2"/>
            </a:solidFill>
            <a:prstDash val="solid"/>
            <a:round/>
            <a:headEnd type="none" w="med" len="med"/>
            <a:tailEnd type="triangle" w="med" len="med"/>
          </a:ln>
        </p:spPr>
      </p:cxnSp>
      <p:sp>
        <p:nvSpPr>
          <p:cNvPr id="1815" name="Google Shape;1815;p111"/>
          <p:cNvSpPr txBox="1"/>
          <p:nvPr/>
        </p:nvSpPr>
        <p:spPr>
          <a:xfrm>
            <a:off x="2587050" y="3942725"/>
            <a:ext cx="3969900" cy="752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434343"/>
                </a:solidFill>
                <a:latin typeface="Roboto"/>
                <a:ea typeface="Roboto"/>
                <a:cs typeface="Roboto"/>
                <a:sym typeface="Roboto"/>
              </a:rPr>
              <a:t>SSD Architecture </a:t>
            </a:r>
            <a:endParaRPr sz="2400" b="1">
              <a:solidFill>
                <a:srgbClr val="666666"/>
              </a:solidFill>
              <a:latin typeface="Roboto"/>
              <a:ea typeface="Roboto"/>
              <a:cs typeface="Roboto"/>
              <a:sym typeface="Roboto"/>
            </a:endParaRPr>
          </a:p>
        </p:txBody>
      </p:sp>
      <p:sp>
        <p:nvSpPr>
          <p:cNvPr id="1816" name="Google Shape;1816;p111"/>
          <p:cNvSpPr/>
          <p:nvPr/>
        </p:nvSpPr>
        <p:spPr>
          <a:xfrm>
            <a:off x="3055250" y="2029025"/>
            <a:ext cx="1687800" cy="11814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CNN</a:t>
            </a:r>
            <a:endParaRPr>
              <a:latin typeface="Roboto"/>
              <a:ea typeface="Roboto"/>
              <a:cs typeface="Roboto"/>
              <a:sym typeface="Roboto"/>
            </a:endParaRPr>
          </a:p>
          <a:p>
            <a:pPr marL="0" lvl="0" indent="0" algn="ctr" rtl="0">
              <a:spcBef>
                <a:spcPts val="0"/>
              </a:spcBef>
              <a:spcAft>
                <a:spcPts val="0"/>
              </a:spcAft>
              <a:buNone/>
            </a:pPr>
            <a:r>
              <a:rPr lang="en" sz="800">
                <a:latin typeface="Roboto"/>
                <a:ea typeface="Roboto"/>
                <a:cs typeface="Roboto"/>
                <a:sym typeface="Roboto"/>
              </a:rPr>
              <a:t>(Feature NW)</a:t>
            </a:r>
            <a:endParaRPr sz="800">
              <a:latin typeface="Roboto"/>
              <a:ea typeface="Roboto"/>
              <a:cs typeface="Roboto"/>
              <a:sym typeface="Roboto"/>
            </a:endParaRPr>
          </a:p>
        </p:txBody>
      </p:sp>
      <p:cxnSp>
        <p:nvCxnSpPr>
          <p:cNvPr id="1817" name="Google Shape;1817;p111"/>
          <p:cNvCxnSpPr>
            <a:stCxn id="1812" idx="3"/>
            <a:endCxn id="1816" idx="2"/>
          </p:cNvCxnSpPr>
          <p:nvPr/>
        </p:nvCxnSpPr>
        <p:spPr>
          <a:xfrm rot="10800000" flipH="1">
            <a:off x="2600510" y="2767300"/>
            <a:ext cx="454800" cy="17400"/>
          </a:xfrm>
          <a:prstGeom prst="straightConnector1">
            <a:avLst/>
          </a:prstGeom>
          <a:noFill/>
          <a:ln w="9525" cap="flat" cmpd="sng">
            <a:solidFill>
              <a:schemeClr val="dk2"/>
            </a:solidFill>
            <a:prstDash val="solid"/>
            <a:round/>
            <a:headEnd type="none" w="med" len="med"/>
            <a:tailEnd type="triangle" w="med" len="med"/>
          </a:ln>
        </p:spPr>
      </p:cxnSp>
      <p:sp>
        <p:nvSpPr>
          <p:cNvPr id="1818" name="Google Shape;1818;p111"/>
          <p:cNvSpPr/>
          <p:nvPr/>
        </p:nvSpPr>
        <p:spPr>
          <a:xfrm>
            <a:off x="5495013" y="1638450"/>
            <a:ext cx="1225200" cy="1700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alibri"/>
                <a:ea typeface="Calibri"/>
                <a:cs typeface="Calibri"/>
                <a:sym typeface="Calibri"/>
              </a:rPr>
              <a:t>SSD Detection Layers</a:t>
            </a:r>
            <a:endParaRPr sz="1800">
              <a:latin typeface="Calibri"/>
              <a:ea typeface="Calibri"/>
              <a:cs typeface="Calibri"/>
              <a:sym typeface="Calibri"/>
            </a:endParaRPr>
          </a:p>
        </p:txBody>
      </p:sp>
      <p:cxnSp>
        <p:nvCxnSpPr>
          <p:cNvPr id="1819" name="Google Shape;1819;p111"/>
          <p:cNvCxnSpPr>
            <a:stCxn id="1816" idx="5"/>
            <a:endCxn id="1818" idx="1"/>
          </p:cNvCxnSpPr>
          <p:nvPr/>
        </p:nvCxnSpPr>
        <p:spPr>
          <a:xfrm>
            <a:off x="4743050" y="2472050"/>
            <a:ext cx="752100" cy="16500"/>
          </a:xfrm>
          <a:prstGeom prst="straightConnector1">
            <a:avLst/>
          </a:prstGeom>
          <a:noFill/>
          <a:ln w="9525" cap="flat" cmpd="sng">
            <a:solidFill>
              <a:schemeClr val="dk2"/>
            </a:solidFill>
            <a:prstDash val="solid"/>
            <a:round/>
            <a:headEnd type="none" w="med" len="med"/>
            <a:tailEnd type="triangle" w="med" len="med"/>
          </a:ln>
        </p:spPr>
      </p:cxnSp>
      <p:sp>
        <p:nvSpPr>
          <p:cNvPr id="1820" name="Google Shape;1820;p111"/>
          <p:cNvSpPr/>
          <p:nvPr/>
        </p:nvSpPr>
        <p:spPr>
          <a:xfrm>
            <a:off x="2839900" y="1532775"/>
            <a:ext cx="2158500" cy="2247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11"/>
          <p:cNvSpPr txBox="1"/>
          <p:nvPr/>
        </p:nvSpPr>
        <p:spPr>
          <a:xfrm>
            <a:off x="1933325" y="571325"/>
            <a:ext cx="2889300" cy="1000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rgbClr val="666666"/>
                </a:solidFill>
                <a:latin typeface="Calibri"/>
                <a:ea typeface="Calibri"/>
                <a:cs typeface="Calibri"/>
                <a:sym typeface="Calibri"/>
              </a:rPr>
              <a:t>SSD uses feature detector (e.g VGG or ResNet etc.) to get outputs for different grid sizes</a:t>
            </a:r>
            <a:endParaRPr>
              <a:solidFill>
                <a:srgbClr val="666666"/>
              </a:solidFill>
              <a:latin typeface="Calibri"/>
              <a:ea typeface="Calibri"/>
              <a:cs typeface="Calibri"/>
              <a:sym typeface="Calibri"/>
            </a:endParaRPr>
          </a:p>
        </p:txBody>
      </p:sp>
      <p:sp>
        <p:nvSpPr>
          <p:cNvPr id="1822" name="Google Shape;1822;p111"/>
          <p:cNvSpPr txBox="1"/>
          <p:nvPr/>
        </p:nvSpPr>
        <p:spPr>
          <a:xfrm>
            <a:off x="7014030" y="1763150"/>
            <a:ext cx="1225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Class Probabilities</a:t>
            </a:r>
            <a:endParaRPr sz="1200" b="1">
              <a:latin typeface="Calibri"/>
              <a:ea typeface="Calibri"/>
              <a:cs typeface="Calibri"/>
              <a:sym typeface="Calibri"/>
            </a:endParaRPr>
          </a:p>
        </p:txBody>
      </p:sp>
      <p:sp>
        <p:nvSpPr>
          <p:cNvPr id="1823" name="Google Shape;1823;p111"/>
          <p:cNvSpPr txBox="1"/>
          <p:nvPr/>
        </p:nvSpPr>
        <p:spPr>
          <a:xfrm>
            <a:off x="7014030" y="3210950"/>
            <a:ext cx="1225200" cy="26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Calibri"/>
                <a:ea typeface="Calibri"/>
                <a:cs typeface="Calibri"/>
                <a:sym typeface="Calibri"/>
              </a:rPr>
              <a:t>Bounding Box Coordinates</a:t>
            </a:r>
            <a:endParaRPr sz="1200" b="1">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5725</Words>
  <Application>Microsoft Office PowerPoint</Application>
  <PresentationFormat>On-screen Show (16:9)</PresentationFormat>
  <Paragraphs>1386</Paragraphs>
  <Slides>125</Slides>
  <Notes>125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125</vt:i4>
      </vt:variant>
    </vt:vector>
  </HeadingPairs>
  <TitlesOfParts>
    <vt:vector size="130" baseType="lpstr">
      <vt:lpstr>Roboto</vt:lpstr>
      <vt:lpstr>Calibri</vt:lpstr>
      <vt:lpstr>Arial</vt:lpstr>
      <vt:lpstr>Comic Sans MS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Anshu Pandey</cp:lastModifiedBy>
  <cp:revision>1</cp:revision>
  <dcterms:modified xsi:type="dcterms:W3CDTF">2021-08-11T04:35:52Z</dcterms:modified>
</cp:coreProperties>
</file>